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60" r:id="rId2"/>
    <p:sldId id="266" r:id="rId3"/>
    <p:sldId id="267" r:id="rId4"/>
    <p:sldId id="261" r:id="rId5"/>
    <p:sldId id="268" r:id="rId6"/>
    <p:sldId id="270" r:id="rId7"/>
    <p:sldId id="271" r:id="rId8"/>
    <p:sldId id="262" r:id="rId9"/>
    <p:sldId id="263" r:id="rId10"/>
    <p:sldId id="269" r:id="rId11"/>
    <p:sldId id="274" r:id="rId12"/>
    <p:sldId id="264" r:id="rId13"/>
    <p:sldId id="272" r:id="rId14"/>
    <p:sldId id="273" r:id="rId15"/>
  </p:sldIdLst>
  <p:sldSz cx="36576000" cy="27432000"/>
  <p:notesSz cx="6858000" cy="91440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F25"/>
    <a:srgbClr val="21927A"/>
    <a:srgbClr val="FDEC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407" autoAdjust="0"/>
  </p:normalViewPr>
  <p:slideViewPr>
    <p:cSldViewPr>
      <p:cViewPr varScale="1">
        <p:scale>
          <a:sx n="15" d="100"/>
          <a:sy n="15" d="100"/>
        </p:scale>
        <p:origin x="66" y="768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03C7A-2D58-48FB-868F-C50C1A111647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9F504-DDE6-4529-A118-91094ECA4E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04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9F504-DDE6-4529-A118-91094ECA4E4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60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9F504-DDE6-4529-A118-91094ECA4E4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8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9F504-DDE6-4529-A118-91094ECA4E4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53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9F504-DDE6-4529-A118-91094ECA4E4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35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9F504-DDE6-4529-A118-91094ECA4E4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3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9F504-DDE6-4529-A118-91094ECA4E4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32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9F504-DDE6-4529-A118-91094ECA4E4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50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9F504-DDE6-4529-A118-91094ECA4E4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42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9F504-DDE6-4529-A118-91094ECA4E4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97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9F504-DDE6-4529-A118-91094ECA4E4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5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5384" y="7153816"/>
            <a:ext cx="25083688" cy="8392904"/>
          </a:xfrm>
        </p:spPr>
        <p:txBody>
          <a:bodyPr anchor="b">
            <a:noAutofit/>
          </a:bodyPr>
          <a:lstStyle>
            <a:lvl1pPr algn="ctr">
              <a:defRPr sz="24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39722" y="15825122"/>
            <a:ext cx="20495020" cy="4344948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58576" y="25813544"/>
            <a:ext cx="4823832" cy="161845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4B3D4D4-D65C-480A-9456-241AB2DF9F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52166" y="25813544"/>
            <a:ext cx="21070132" cy="1618456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492050" y="25813544"/>
            <a:ext cx="4788876" cy="161845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58574" y="2977878"/>
            <a:ext cx="32022356" cy="21398684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0403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0" y="9182106"/>
            <a:ext cx="28803600" cy="142875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554D-9F5A-4E9C-A974-97D8A9216E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1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523188" y="2496624"/>
            <a:ext cx="5963800" cy="209729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2" y="2496624"/>
            <a:ext cx="22898100" cy="209729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4A89-C080-44EC-B3B6-F4845D6E53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13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B48F-7B72-4BBF-AAFA-60A0D078D9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81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076" y="5205446"/>
            <a:ext cx="28838912" cy="11410948"/>
          </a:xfrm>
        </p:spPr>
        <p:txBody>
          <a:bodyPr anchor="b">
            <a:normAutofit/>
          </a:bodyPr>
          <a:lstStyle>
            <a:lvl1pPr algn="r">
              <a:defRPr sz="24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5076" y="16865312"/>
            <a:ext cx="28838912" cy="4573296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chemeClr val="tx2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16726" y="25813544"/>
            <a:ext cx="4867228" cy="16184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EBE25E-4E1A-4AFF-888D-0F484740A6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52938" y="25813544"/>
            <a:ext cx="21070132" cy="1618456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492050" y="25813544"/>
            <a:ext cx="4788876" cy="16184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4455888" y="6742608"/>
            <a:ext cx="9825040" cy="17633952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24455888" y="6742608"/>
            <a:ext cx="9825040" cy="17633952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52852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0" y="9144002"/>
            <a:ext cx="13343360" cy="1432560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76208" y="9144002"/>
            <a:ext cx="13343360" cy="1432560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A40B-8038-4DF1-B594-8D0A9B3F6A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743200"/>
            <a:ext cx="28803600" cy="5943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0" y="9360920"/>
            <a:ext cx="13343360" cy="3295648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9600" b="0" baseline="0">
                <a:solidFill>
                  <a:schemeClr val="tx2"/>
                </a:solidFill>
              </a:defRPr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2" y="13220834"/>
            <a:ext cx="13343356" cy="1024877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75040" y="9399016"/>
            <a:ext cx="13343360" cy="3295648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9600" b="0" baseline="0">
                <a:solidFill>
                  <a:schemeClr val="tx2"/>
                </a:solidFill>
              </a:defRPr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75040" y="13220834"/>
            <a:ext cx="13343360" cy="1024877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B4B3-E177-470A-9286-08D5F55D8C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5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B858-92C7-4C0F-BDA1-058FDED7F4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89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BCBB-A783-45C6-A857-2DA25F1557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55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04"/>
            <a:ext cx="15910560" cy="274304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743200"/>
            <a:ext cx="11567160" cy="8631536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17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8060" y="2743204"/>
            <a:ext cx="15636240" cy="20701000"/>
          </a:xfrm>
        </p:spPr>
        <p:txBody>
          <a:bodyPr/>
          <a:lstStyle>
            <a:lvl1pPr>
              <a:defRPr sz="6000"/>
            </a:lvl1pPr>
            <a:lvl2pPr>
              <a:defRPr sz="6000"/>
            </a:lvl2pPr>
            <a:lvl3pPr>
              <a:defRPr sz="5400"/>
            </a:lvl3pPr>
            <a:lvl4pPr>
              <a:defRPr sz="54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1700" y="11425376"/>
            <a:ext cx="11567160" cy="12044224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6000"/>
              </a:spcAft>
              <a:buNone/>
              <a:defRPr sz="64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71702" y="25813544"/>
            <a:ext cx="3613716" cy="16184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8DBD4-2420-4634-9B67-DF5D592172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17836" y="25813544"/>
            <a:ext cx="7121024" cy="16184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9649422" y="25813544"/>
            <a:ext cx="4788876" cy="16184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910560" y="1504"/>
            <a:ext cx="685800" cy="2743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5910560" y="1504"/>
            <a:ext cx="685800" cy="2743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193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04"/>
            <a:ext cx="15910560" cy="274304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743200"/>
            <a:ext cx="11567160" cy="8631536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17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596360" y="6"/>
            <a:ext cx="19979640" cy="27431996"/>
          </a:xfrm>
        </p:spPr>
        <p:txBody>
          <a:bodyPr anchor="t">
            <a:normAutofit/>
          </a:bodyPr>
          <a:lstStyle>
            <a:lvl1pPr marL="0" indent="0">
              <a:buNone/>
              <a:defRPr sz="6000"/>
            </a:lvl1pPr>
            <a:lvl2pPr marL="1371600" indent="0">
              <a:buNone/>
              <a:defRPr sz="6000"/>
            </a:lvl2pPr>
            <a:lvl3pPr marL="2743200" indent="0">
              <a:buNone/>
              <a:defRPr sz="60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1700" y="11423872"/>
            <a:ext cx="11567160" cy="12045728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6000"/>
              </a:spcAft>
              <a:buNone/>
              <a:defRPr sz="64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71702" y="25813544"/>
            <a:ext cx="3613716" cy="16184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7A1475-F360-41D6-99B8-C59AB45DDE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17836" y="25813544"/>
            <a:ext cx="7121024" cy="16184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9649422" y="25813544"/>
            <a:ext cx="4788876" cy="16184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910560" y="1504"/>
            <a:ext cx="685800" cy="2743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5910560" y="1504"/>
            <a:ext cx="685800" cy="2743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041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0" y="2743200"/>
            <a:ext cx="28803600" cy="5943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0" y="9144000"/>
            <a:ext cx="28803600" cy="1432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71950" y="25813544"/>
            <a:ext cx="3613716" cy="1618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00" baseline="0">
                <a:solidFill>
                  <a:schemeClr val="tx2"/>
                </a:solidFill>
              </a:defRPr>
            </a:lvl1pPr>
          </a:lstStyle>
          <a:p>
            <a:fld id="{D55BEDEF-64AB-4AF9-8C08-C340D80A6F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80694" y="25813544"/>
            <a:ext cx="18842492" cy="1618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00" baseline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8210" y="25813544"/>
            <a:ext cx="4788876" cy="1618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0" baseline="0">
                <a:solidFill>
                  <a:schemeClr val="tx2"/>
                </a:solidFill>
              </a:defRPr>
            </a:lvl1pPr>
          </a:lstStyle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4284" y="1504"/>
            <a:ext cx="685800" cy="2743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34284" y="1504"/>
            <a:ext cx="685800" cy="2743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437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2743200" rtl="0" eaLnBrk="1" latinLnBrk="0" hangingPunct="1">
        <a:lnSpc>
          <a:spcPct val="89000"/>
        </a:lnSpc>
        <a:spcBef>
          <a:spcPct val="0"/>
        </a:spcBef>
        <a:buNone/>
        <a:defRPr sz="176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536192" indent="-1536192" algn="l" defTabSz="2743200" rtl="0" eaLnBrk="1" latinLnBrk="0" hangingPunct="1">
        <a:lnSpc>
          <a:spcPct val="94000"/>
        </a:lnSpc>
        <a:spcBef>
          <a:spcPts val="4000"/>
        </a:spcBef>
        <a:spcAft>
          <a:spcPts val="800"/>
        </a:spcAft>
        <a:buFont typeface="Franklin Gothic Book" panose="020B0503020102020204" pitchFamily="34" charset="0"/>
        <a:buChar char="■"/>
        <a:defRPr sz="8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657600" indent="-1536192" algn="l" defTabSz="2743200" rtl="0" eaLnBrk="1" latinLnBrk="0" hangingPunct="1">
        <a:lnSpc>
          <a:spcPct val="94000"/>
        </a:lnSpc>
        <a:spcBef>
          <a:spcPts val="2000"/>
        </a:spcBef>
        <a:spcAft>
          <a:spcPts val="800"/>
        </a:spcAft>
        <a:buFont typeface="Franklin Gothic Book" panose="020B0503020102020204" pitchFamily="34" charset="0"/>
        <a:buChar char="–"/>
        <a:defRPr sz="8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5486400" indent="-1536192" algn="l" defTabSz="2743200" rtl="0" eaLnBrk="1" latinLnBrk="0" hangingPunct="1">
        <a:lnSpc>
          <a:spcPct val="94000"/>
        </a:lnSpc>
        <a:spcBef>
          <a:spcPts val="2000"/>
        </a:spcBef>
        <a:spcAft>
          <a:spcPts val="800"/>
        </a:spcAft>
        <a:buFont typeface="Franklin Gothic Book" panose="020B0503020102020204" pitchFamily="34" charset="0"/>
        <a:buChar char="■"/>
        <a:defRPr sz="72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7315200" indent="-1536192" algn="l" defTabSz="2743200" rtl="0" eaLnBrk="1" latinLnBrk="0" hangingPunct="1">
        <a:lnSpc>
          <a:spcPct val="94000"/>
        </a:lnSpc>
        <a:spcBef>
          <a:spcPts val="2000"/>
        </a:spcBef>
        <a:spcAft>
          <a:spcPts val="800"/>
        </a:spcAft>
        <a:buFont typeface="Franklin Gothic Book" panose="020B0503020102020204" pitchFamily="34" charset="0"/>
        <a:buChar char="–"/>
        <a:defRPr sz="72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9144000" indent="-1536192" algn="l" defTabSz="2743200" rtl="0" eaLnBrk="1" latinLnBrk="0" hangingPunct="1">
        <a:lnSpc>
          <a:spcPct val="94000"/>
        </a:lnSpc>
        <a:spcBef>
          <a:spcPts val="2000"/>
        </a:spcBef>
        <a:spcAft>
          <a:spcPts val="800"/>
        </a:spcAft>
        <a:buFont typeface="Franklin Gothic Book" panose="020B0503020102020204" pitchFamily="34" charset="0"/>
        <a:buChar char="■"/>
        <a:defRPr sz="6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0972800" indent="-1536192" algn="l" defTabSz="2743200" rtl="0" eaLnBrk="1" latinLnBrk="0" hangingPunct="1">
        <a:lnSpc>
          <a:spcPct val="94000"/>
        </a:lnSpc>
        <a:spcBef>
          <a:spcPts val="2000"/>
        </a:spcBef>
        <a:spcAft>
          <a:spcPts val="800"/>
        </a:spcAft>
        <a:buFont typeface="Franklin Gothic Book" panose="020B0503020102020204" pitchFamily="34" charset="0"/>
        <a:buChar char="–"/>
        <a:defRPr sz="64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2801600" indent="-1536192" algn="l" defTabSz="2743200" rtl="0" eaLnBrk="1" latinLnBrk="0" hangingPunct="1">
        <a:lnSpc>
          <a:spcPct val="94000"/>
        </a:lnSpc>
        <a:spcBef>
          <a:spcPts val="2000"/>
        </a:spcBef>
        <a:spcAft>
          <a:spcPts val="800"/>
        </a:spcAft>
        <a:buFont typeface="Franklin Gothic Book" panose="020B0503020102020204" pitchFamily="34" charset="0"/>
        <a:buChar char="■"/>
        <a:defRPr sz="56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4630400" indent="-1536192" algn="l" defTabSz="2743200" rtl="0" eaLnBrk="1" latinLnBrk="0" hangingPunct="1">
        <a:lnSpc>
          <a:spcPct val="94000"/>
        </a:lnSpc>
        <a:spcBef>
          <a:spcPts val="2000"/>
        </a:spcBef>
        <a:spcAft>
          <a:spcPts val="800"/>
        </a:spcAft>
        <a:buFont typeface="Franklin Gothic Book" panose="020B0503020102020204" pitchFamily="34" charset="0"/>
        <a:buChar char="–"/>
        <a:defRPr sz="56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16459200" indent="-1536192" algn="l" defTabSz="2743200" rtl="0" eaLnBrk="1" latinLnBrk="0" hangingPunct="1">
        <a:lnSpc>
          <a:spcPct val="94000"/>
        </a:lnSpc>
        <a:spcBef>
          <a:spcPts val="2000"/>
        </a:spcBef>
        <a:spcAft>
          <a:spcPts val="800"/>
        </a:spcAft>
        <a:buFont typeface="Franklin Gothic Book" panose="020B0503020102020204" pitchFamily="34" charset="0"/>
        <a:buChar char="■"/>
        <a:defRPr sz="5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5000" dirty="0" smtClean="0"/>
              <a:t>MIA’S MUFFINS FINAL CASE</a:t>
            </a:r>
            <a:endParaRPr lang="en-US" sz="1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-6108116" y="11189283"/>
            <a:ext cx="17830800" cy="1395831"/>
          </a:xfrm>
          <a:prstGeom prst="rect">
            <a:avLst/>
          </a:prstGeom>
          <a:solidFill>
            <a:srgbClr val="F7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7AF2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460200" y="23005026"/>
            <a:ext cx="8594220" cy="1395831"/>
          </a:xfrm>
          <a:prstGeom prst="rect">
            <a:avLst/>
          </a:prstGeom>
          <a:solidFill>
            <a:srgbClr val="F7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7AF2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24764909" y="14846885"/>
            <a:ext cx="17678401" cy="1395831"/>
          </a:xfrm>
          <a:prstGeom prst="rect">
            <a:avLst/>
          </a:prstGeom>
          <a:solidFill>
            <a:srgbClr val="219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2971800"/>
            <a:ext cx="8610600" cy="1395831"/>
          </a:xfrm>
          <a:prstGeom prst="rect">
            <a:avLst/>
          </a:prstGeom>
          <a:solidFill>
            <a:srgbClr val="219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3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SCORING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down scoring will be effective to confront the challenge to choose between competent candidates</a:t>
            </a:r>
          </a:p>
          <a:p>
            <a:endParaRPr lang="en-US" dirty="0"/>
          </a:p>
          <a:p>
            <a:r>
              <a:rPr lang="en-US" dirty="0" smtClean="0"/>
              <a:t>A single predictor makes the process of determining the scores simple</a:t>
            </a:r>
          </a:p>
          <a:p>
            <a:endParaRPr lang="en-US" dirty="0"/>
          </a:p>
          <a:p>
            <a:r>
              <a:rPr lang="en-US" dirty="0" smtClean="0"/>
              <a:t>The clinical prediction technique relies on the expertise of the manager to combine and weight the predictor scores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Assessment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Personality tests, ability test, emotional and pertinent kinds of tests are essential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Testing will Mia aware of the character and abilities of a person to handle a specific situation </a:t>
            </a:r>
          </a:p>
          <a:p>
            <a:endParaRPr lang="en-US" dirty="0"/>
          </a:p>
          <a:p>
            <a:r>
              <a:rPr lang="en-US" dirty="0" smtClean="0"/>
              <a:t>The results can be unreliable but the collective outcome is always productive </a:t>
            </a:r>
          </a:p>
          <a:p>
            <a:pPr marL="0" indent="0">
              <a:buNone/>
            </a:pPr>
            <a:r>
              <a:rPr lang="en-US" dirty="0"/>
              <a:t>(“Using Personality Tests as a Hiring Tool | Edward Lowe Foundation,” </a:t>
            </a:r>
            <a:r>
              <a:rPr lang="en-US" dirty="0" err="1"/>
              <a:t>n.d.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1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Significance of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6477000"/>
            <a:ext cx="29032200" cy="18669000"/>
          </a:xfrm>
        </p:spPr>
        <p:txBody>
          <a:bodyPr/>
          <a:lstStyle/>
          <a:p>
            <a:r>
              <a:rPr lang="en-US" dirty="0" smtClean="0"/>
              <a:t>Validity refers to the extent to which an attribute is measured</a:t>
            </a:r>
          </a:p>
          <a:p>
            <a:endParaRPr lang="en-US" dirty="0"/>
          </a:p>
          <a:p>
            <a:r>
              <a:rPr lang="en-US" dirty="0" smtClean="0"/>
              <a:t>Relationship between 2 set of scores is established through correlation coefficient</a:t>
            </a:r>
          </a:p>
          <a:p>
            <a:endParaRPr lang="en-US" dirty="0"/>
          </a:p>
          <a:p>
            <a:r>
              <a:rPr lang="en-US" dirty="0" smtClean="0"/>
              <a:t>Scores can be manipulated in several ways once they are derived</a:t>
            </a:r>
          </a:p>
          <a:p>
            <a:endParaRPr lang="en-US" dirty="0"/>
          </a:p>
          <a:p>
            <a:r>
              <a:rPr lang="en-US" dirty="0" smtClean="0"/>
              <a:t>These measures can potentially assist Mia to cultivate success and flexibility in conducting assessments and selection</a:t>
            </a:r>
          </a:p>
          <a:p>
            <a:pPr marL="0" indent="0">
              <a:buNone/>
            </a:pPr>
            <a:r>
              <a:rPr lang="en-US" dirty="0"/>
              <a:t>(“How to Hire the Right Person for the Job | AMA American Management Association,” </a:t>
            </a:r>
            <a:r>
              <a:rPr lang="en-US" dirty="0" err="1"/>
              <a:t>n.d.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-11441900" y="12347446"/>
            <a:ext cx="26087523" cy="1395831"/>
          </a:xfrm>
          <a:prstGeom prst="rect">
            <a:avLst/>
          </a:prstGeom>
          <a:solidFill>
            <a:srgbClr val="F7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7AF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58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5388" y="2286000"/>
            <a:ext cx="25083688" cy="8392904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39722" y="11353800"/>
            <a:ext cx="20495020" cy="12344400"/>
          </a:xfrm>
        </p:spPr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smtClean="0"/>
              <a:t>A robust hiring process supported with profound external and internal recruitment practices is imperative for Mia Muffins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smtClean="0"/>
              <a:t>The scoring system and the selection of interview procedures further supplement the choice of choosing the candidate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smtClean="0"/>
              <a:t>Assessment of the personality of a candidate helps understand the manner he will respond in critical situations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15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5388" y="-1066800"/>
            <a:ext cx="25083688" cy="8392904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39722" y="7326104"/>
            <a:ext cx="23278478" cy="1561009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Heneman</a:t>
            </a:r>
            <a:r>
              <a:rPr lang="en-US" dirty="0"/>
              <a:t>, H. G., </a:t>
            </a:r>
            <a:r>
              <a:rPr lang="en-US" dirty="0" err="1"/>
              <a:t>Heneman</a:t>
            </a:r>
            <a:r>
              <a:rPr lang="en-US" dirty="0"/>
              <a:t>, H. G., Judge, T., &amp; </a:t>
            </a:r>
            <a:r>
              <a:rPr lang="en-US" dirty="0" err="1"/>
              <a:t>Kammeyer</a:t>
            </a:r>
            <a:r>
              <a:rPr lang="en-US" dirty="0"/>
              <a:t>-Mueller, J. D. (2019). Staffing Organizations (9</a:t>
            </a:r>
            <a:r>
              <a:rPr lang="en-US" baseline="30000" dirty="0"/>
              <a:t>th</a:t>
            </a:r>
            <a:r>
              <a:rPr lang="en-US" dirty="0"/>
              <a:t> edition).</a:t>
            </a:r>
          </a:p>
          <a:p>
            <a:r>
              <a:rPr lang="en-US" dirty="0"/>
              <a:t>How to Hire the Right Person for the Job | AMA American Management Association. (</a:t>
            </a:r>
            <a:r>
              <a:rPr lang="en-US" dirty="0" err="1"/>
              <a:t>n.d.</a:t>
            </a:r>
            <a:r>
              <a:rPr lang="en-US" dirty="0"/>
              <a:t>). Retrieved May 10, 2019, from https://www.amanet.org/articles/how-to-hire-the-right-person-for-the-job/</a:t>
            </a:r>
          </a:p>
          <a:p>
            <a:r>
              <a:rPr lang="en-US" dirty="0"/>
              <a:t>Recruiting Internally and Externally. (</a:t>
            </a:r>
            <a:r>
              <a:rPr lang="en-US" dirty="0" err="1"/>
              <a:t>n.d.</a:t>
            </a:r>
            <a:r>
              <a:rPr lang="en-US" dirty="0"/>
              <a:t>). Retrieved May 10, 2019, from https://www.shrm.org/resourcesandtools/tools-and-samples/toolkits/pages/recruitinginternallyandexternally.aspx</a:t>
            </a:r>
          </a:p>
          <a:p>
            <a:r>
              <a:rPr lang="en-US" i="1" dirty="0"/>
              <a:t>Recruitment Strategies: Managing/Effecting the Recruitment Process</a:t>
            </a:r>
            <a:r>
              <a:rPr lang="en-US" dirty="0"/>
              <a:t>. (</a:t>
            </a:r>
            <a:r>
              <a:rPr lang="en-US" dirty="0" err="1"/>
              <a:t>n.d.</a:t>
            </a:r>
            <a:r>
              <a:rPr lang="en-US" dirty="0"/>
              <a:t>). 24.</a:t>
            </a:r>
          </a:p>
          <a:p>
            <a:r>
              <a:rPr lang="en-US" dirty="0"/>
              <a:t>Structured and Unstructured Interviews | Simply Psychology. (</a:t>
            </a:r>
            <a:r>
              <a:rPr lang="en-US" dirty="0" err="1"/>
              <a:t>n.d.</a:t>
            </a:r>
            <a:r>
              <a:rPr lang="en-US" dirty="0"/>
              <a:t>). Retrieved May 10, 2019, from https://www.simplypsychology.org/interviews.html</a:t>
            </a:r>
          </a:p>
          <a:p>
            <a:r>
              <a:rPr lang="en-US" dirty="0"/>
              <a:t>Using Personality Tests as a Hiring Tool | Edward Lowe Foundation. (</a:t>
            </a:r>
            <a:r>
              <a:rPr lang="en-US" dirty="0" err="1"/>
              <a:t>n.d.</a:t>
            </a:r>
            <a:r>
              <a:rPr lang="en-US" dirty="0"/>
              <a:t>). Retrieved May 10, 2019, from https://edwardlowe.org/using-personality-tests-as-a-hiring-tool/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49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7239000"/>
            <a:ext cx="28803600" cy="16230600"/>
          </a:xfrm>
        </p:spPr>
        <p:txBody>
          <a:bodyPr>
            <a:normAutofit/>
          </a:bodyPr>
          <a:lstStyle/>
          <a:p>
            <a:r>
              <a:rPr lang="en-US" dirty="0" smtClean="0"/>
              <a:t>An instance of discrimination form the applicant has caused the need of hiring an </a:t>
            </a:r>
            <a:r>
              <a:rPr lang="en-US" smtClean="0"/>
              <a:t>organised</a:t>
            </a:r>
            <a:r>
              <a:rPr lang="en-US" dirty="0" smtClean="0"/>
              <a:t> </a:t>
            </a:r>
            <a:r>
              <a:rPr lang="en-US" dirty="0" smtClean="0"/>
              <a:t>branch of HR</a:t>
            </a:r>
          </a:p>
          <a:p>
            <a:endParaRPr lang="en-US" dirty="0"/>
          </a:p>
          <a:p>
            <a:r>
              <a:rPr lang="en-US" dirty="0" smtClean="0"/>
              <a:t>The HR manager will formulate and forward a strategic plan to tackle the issued related to recruitment </a:t>
            </a:r>
          </a:p>
          <a:p>
            <a:endParaRPr lang="en-US" dirty="0"/>
          </a:p>
          <a:p>
            <a:r>
              <a:rPr lang="en-US" dirty="0" smtClean="0"/>
              <a:t>Job analysis, description, external and internal analysis and the validity of scoring systems will be the prominent areas to revisit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-11441900" y="12269646"/>
            <a:ext cx="26087523" cy="1395831"/>
          </a:xfrm>
          <a:prstGeom prst="rect">
            <a:avLst/>
          </a:prstGeom>
          <a:solidFill>
            <a:srgbClr val="F7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7AF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55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JOB ANALYSIS AND SIGNIFICANCE OF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Job Analysis is the key to comprehend the requirements of the job</a:t>
            </a:r>
          </a:p>
          <a:p>
            <a:endParaRPr lang="en-US" dirty="0"/>
          </a:p>
          <a:p>
            <a:r>
              <a:rPr lang="en-US" dirty="0" smtClean="0"/>
              <a:t>The absence of job description calls for conducting other strategies to overcome the issue</a:t>
            </a:r>
          </a:p>
          <a:p>
            <a:endParaRPr lang="en-US" dirty="0"/>
          </a:p>
          <a:p>
            <a:r>
              <a:rPr lang="en-US" dirty="0" smtClean="0"/>
              <a:t>The management of different departments ought to keep a check on the duties performed by employees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Heneman</a:t>
            </a:r>
            <a:r>
              <a:rPr lang="en-US" dirty="0"/>
              <a:t> III, Judge, &amp; </a:t>
            </a:r>
            <a:r>
              <a:rPr lang="en-US" dirty="0" err="1"/>
              <a:t>Kammeyer</a:t>
            </a:r>
            <a:r>
              <a:rPr lang="en-US" dirty="0"/>
              <a:t>-Mueller, </a:t>
            </a:r>
            <a:r>
              <a:rPr lang="en-US" dirty="0" smtClean="0"/>
              <a:t>2019)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509" y="1524000"/>
            <a:ext cx="28803600" cy="594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JOB ANALYSIS AND SIGNIFICANCE OF DESCRIPTIONS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0"/>
            <a:ext cx="29032200" cy="18211800"/>
          </a:xfrm>
        </p:spPr>
        <p:txBody>
          <a:bodyPr>
            <a:normAutofit/>
          </a:bodyPr>
          <a:lstStyle/>
          <a:p>
            <a:r>
              <a:rPr lang="en-US" dirty="0" smtClean="0"/>
              <a:t>Throughout the day, writing sown the tasks of the job will establish an essential handbook job description</a:t>
            </a:r>
          </a:p>
          <a:p>
            <a:endParaRPr lang="en-US" dirty="0"/>
          </a:p>
          <a:p>
            <a:r>
              <a:rPr lang="en-US" dirty="0" smtClean="0"/>
              <a:t>Muffins can utilize these reports to view the job descriptions and further forward to supervisors to secure them in soft form</a:t>
            </a:r>
          </a:p>
          <a:p>
            <a:endParaRPr lang="en-US" dirty="0" smtClean="0"/>
          </a:p>
          <a:p>
            <a:r>
              <a:rPr lang="en-US" dirty="0" smtClean="0"/>
              <a:t>The future hiring process will also become flexible as the applicants will view the job description to assess their competency for the job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-11441900" y="12347446"/>
            <a:ext cx="26087523" cy="1395831"/>
          </a:xfrm>
          <a:prstGeom prst="rect">
            <a:avLst/>
          </a:prstGeom>
          <a:solidFill>
            <a:srgbClr val="F7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7AF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3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1618456"/>
            <a:ext cx="28803600" cy="5943600"/>
          </a:xfrm>
        </p:spPr>
        <p:txBody>
          <a:bodyPr/>
          <a:lstStyle/>
          <a:p>
            <a:pPr algn="ctr"/>
            <a:r>
              <a:rPr lang="en-US" dirty="0" smtClean="0"/>
              <a:t>EXTERNAL AND INTERNAL RECRUITMENT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6934200"/>
            <a:ext cx="28803600" cy="16535400"/>
          </a:xfrm>
        </p:spPr>
        <p:txBody>
          <a:bodyPr>
            <a:normAutofit/>
          </a:bodyPr>
          <a:lstStyle/>
          <a:p>
            <a:r>
              <a:rPr lang="en-US" dirty="0" smtClean="0"/>
              <a:t>The internal recruitment plan is viable and easy to execute for Muffin</a:t>
            </a:r>
          </a:p>
          <a:p>
            <a:endParaRPr lang="en-US" dirty="0"/>
          </a:p>
          <a:p>
            <a:r>
              <a:rPr lang="en-US" dirty="0" smtClean="0"/>
              <a:t>An email, a meeting, pouting a flyer and communicating others can assist her to utilize the present workforce</a:t>
            </a:r>
          </a:p>
          <a:p>
            <a:endParaRPr lang="en-US" dirty="0"/>
          </a:p>
          <a:p>
            <a:r>
              <a:rPr lang="en-US" dirty="0" smtClean="0"/>
              <a:t>A receptionist can move up to other department if she possesses the experience and same should be done by Muffin to operate smoothly </a:t>
            </a:r>
          </a:p>
          <a:p>
            <a:pPr marL="0" indent="0">
              <a:buNone/>
            </a:pPr>
            <a:r>
              <a:rPr lang="en-US" dirty="0"/>
              <a:t>(“Recruiting Internally and Externally,” </a:t>
            </a:r>
            <a:r>
              <a:rPr lang="en-US" dirty="0" err="1"/>
              <a:t>n.d.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8122" y="1066800"/>
            <a:ext cx="28803600" cy="464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EXTERNAL AND INTERNAL RECRUITMENT 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5715000"/>
            <a:ext cx="28803600" cy="21336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External recruitment is critical to rejuvenate the growth and workforce for Muffin’s business</a:t>
            </a:r>
          </a:p>
          <a:p>
            <a:pPr>
              <a:lnSpc>
                <a:spcPct val="200000"/>
              </a:lnSpc>
            </a:pPr>
            <a:r>
              <a:rPr lang="en-US" dirty="0"/>
              <a:t>In its absence, the existing employees may not put thorough efforts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key is to hire the most competent person through proper advertisement and adhere to the goals by offering them a productive training plan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3486" y="457200"/>
            <a:ext cx="28803600" cy="441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RECRUITMENT SOURCES AND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4876800"/>
            <a:ext cx="33909000" cy="214884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200000"/>
              </a:lnSpc>
            </a:pPr>
            <a:r>
              <a:rPr lang="en-US" sz="18000" dirty="0" smtClean="0"/>
              <a:t>The modes of communicating job vacancy and recruitment sources blend with each other</a:t>
            </a:r>
          </a:p>
          <a:p>
            <a:pPr marL="0" indent="0">
              <a:lnSpc>
                <a:spcPct val="200000"/>
              </a:lnSpc>
              <a:buNone/>
            </a:pPr>
            <a:endParaRPr lang="en-US" sz="18000" dirty="0" smtClean="0"/>
          </a:p>
          <a:p>
            <a:pPr>
              <a:lnSpc>
                <a:spcPct val="200000"/>
              </a:lnSpc>
            </a:pPr>
            <a:r>
              <a:rPr lang="en-US" sz="18000" dirty="0" smtClean="0"/>
              <a:t>Advertising vacancies with a potential message appealing to the job seekers via media outlets</a:t>
            </a:r>
          </a:p>
          <a:p>
            <a:pPr>
              <a:lnSpc>
                <a:spcPct val="200000"/>
              </a:lnSpc>
            </a:pPr>
            <a:endParaRPr lang="en-US" sz="18000" dirty="0"/>
          </a:p>
          <a:p>
            <a:pPr>
              <a:lnSpc>
                <a:spcPct val="200000"/>
              </a:lnSpc>
            </a:pPr>
            <a:r>
              <a:rPr lang="en-US" sz="18000" dirty="0" smtClean="0"/>
              <a:t>Targeting recruitment message to a peculiar audience to supplement targeted search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1000" dirty="0"/>
              <a:t>(</a:t>
            </a:r>
            <a:r>
              <a:rPr lang="en-US" sz="11000" i="1" dirty="0"/>
              <a:t>Recruitment Strategies: Managing/Effecting the Recruitment Process</a:t>
            </a:r>
            <a:r>
              <a:rPr lang="en-US" sz="11000" dirty="0"/>
              <a:t>, </a:t>
            </a:r>
            <a:r>
              <a:rPr lang="en-US" sz="11000" dirty="0" err="1"/>
              <a:t>n.d.</a:t>
            </a:r>
            <a:r>
              <a:rPr lang="en-US" sz="11000" dirty="0"/>
              <a:t>)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SOURCES AND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Advertising with banner ads, classifieds, television, display ads, social media, brochures, direct contact, radio and social media</a:t>
            </a:r>
          </a:p>
          <a:p>
            <a:endParaRPr lang="en-US" dirty="0"/>
          </a:p>
          <a:p>
            <a:r>
              <a:rPr lang="en-US" dirty="0" smtClean="0"/>
              <a:t>Internal source will comprise the referrals, employment websites, associations and meetings</a:t>
            </a:r>
          </a:p>
          <a:p>
            <a:endParaRPr lang="en-US" dirty="0"/>
          </a:p>
          <a:p>
            <a:r>
              <a:rPr lang="en-US" dirty="0" smtClean="0"/>
              <a:t>External sources will comprise job fairs, employment agencies, internships and social service corporations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-11441900" y="12347446"/>
            <a:ext cx="26087523" cy="1395831"/>
          </a:xfrm>
          <a:prstGeom prst="rect">
            <a:avLst/>
          </a:prstGeom>
          <a:solidFill>
            <a:srgbClr val="F7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7AF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213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3276600"/>
            <a:ext cx="288036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		Structured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791200"/>
            <a:ext cx="28956000" cy="19354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Transition in interview process can assist to make complex decisions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A measuring mechanism will yield a statistical output for the employee qualifying for the job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Deviating from old school means can manifest in success by the metrics of skilled measurement for qualifications versus personality in general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(“Structured and Unstructured Interviews | Simply Psychology,” </a:t>
            </a:r>
            <a:r>
              <a:rPr lang="en-US" dirty="0" err="1"/>
              <a:t>n.d.</a:t>
            </a:r>
            <a:r>
              <a:rPr lang="en-US" dirty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BAA6-9EE8-40C9-96EB-DFF8C57EC8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-11441900" y="12347446"/>
            <a:ext cx="26087523" cy="1395831"/>
          </a:xfrm>
          <a:prstGeom prst="rect">
            <a:avLst/>
          </a:prstGeom>
          <a:solidFill>
            <a:srgbClr val="F7A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7AF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98025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396</TotalTime>
  <Words>870</Words>
  <Application>Microsoft Office PowerPoint</Application>
  <PresentationFormat>Custom</PresentationFormat>
  <Paragraphs>111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Franklin Gothic Book</vt:lpstr>
      <vt:lpstr>Crop</vt:lpstr>
      <vt:lpstr>MIA’S MUFFINS FINAL CASE</vt:lpstr>
      <vt:lpstr>INTRODUCTION</vt:lpstr>
      <vt:lpstr>JOB ANALYSIS AND SIGNIFICANCE OF DESCRIPTIONS</vt:lpstr>
      <vt:lpstr>JOB ANALYSIS AND SIGNIFICANCE OF DESCRIPTIONS</vt:lpstr>
      <vt:lpstr>EXTERNAL AND INTERNAL RECRUITMENT PLAN </vt:lpstr>
      <vt:lpstr>EXTERNAL AND INTERNAL RECRUITMENT PLAN </vt:lpstr>
      <vt:lpstr>RECRUITMENT SOURCES AND MESSAGE</vt:lpstr>
      <vt:lpstr>RECRUITMENT SOURCES AND                        MESSAGE</vt:lpstr>
      <vt:lpstr>  Structured Interviews</vt:lpstr>
      <vt:lpstr>SCORING SYSTEM</vt:lpstr>
      <vt:lpstr>        Assessment Methods</vt:lpstr>
      <vt:lpstr>      Significance of Validity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Ohemaa Boahemaa</dc:creator>
  <cp:lastModifiedBy>RMAR</cp:lastModifiedBy>
  <cp:revision>81</cp:revision>
  <dcterms:created xsi:type="dcterms:W3CDTF">2017-04-25T19:51:48Z</dcterms:created>
  <dcterms:modified xsi:type="dcterms:W3CDTF">2019-05-10T05:59:59Z</dcterms:modified>
</cp:coreProperties>
</file>