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7" r:id="rId4"/>
    <p:sldId id="259" r:id="rId5"/>
    <p:sldId id="258" r:id="rId6"/>
    <p:sldId id="260" r:id="rId7"/>
    <p:sldId id="261" r:id="rId8"/>
    <p:sldId id="262" r:id="rId9"/>
    <p:sldId id="263" r:id="rId10"/>
    <p:sldId id="265" r:id="rId11"/>
    <p:sldId id="266" r:id="rId12"/>
    <p:sldId id="264"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157424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44533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E5ECC01E-AD0B-4BF2-B239-02C915EE68CC}" type="datetimeFigureOut">
              <a:rPr lang="LID4096" smtClean="0"/>
              <a:t>07/05/2019</a:t>
            </a:fld>
            <a:endParaRPr lang="LID4096"/>
          </a:p>
        </p:txBody>
      </p:sp>
      <p:sp>
        <p:nvSpPr>
          <p:cNvPr id="5" name="Footer Placeholder 4"/>
          <p:cNvSpPr>
            <a:spLocks noGrp="1"/>
          </p:cNvSpPr>
          <p:nvPr>
            <p:ph type="ftr" sz="quarter" idx="11"/>
          </p:nvPr>
        </p:nvSpPr>
        <p:spPr>
          <a:xfrm>
            <a:off x="3776135" y="6422854"/>
            <a:ext cx="4279669" cy="365125"/>
          </a:xfrm>
        </p:spPr>
        <p:txBody>
          <a:bodyPr/>
          <a:lstStyle/>
          <a:p>
            <a:endParaRPr lang="LID4096"/>
          </a:p>
        </p:txBody>
      </p:sp>
      <p:sp>
        <p:nvSpPr>
          <p:cNvPr id="6" name="Slide Number Placeholder 5"/>
          <p:cNvSpPr>
            <a:spLocks noGrp="1"/>
          </p:cNvSpPr>
          <p:nvPr>
            <p:ph type="sldNum" sz="quarter" idx="12"/>
          </p:nvPr>
        </p:nvSpPr>
        <p:spPr>
          <a:xfrm>
            <a:off x="8073048" y="6422854"/>
            <a:ext cx="879759" cy="365125"/>
          </a:xfrm>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18104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211001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E5ECC01E-AD0B-4BF2-B239-02C915EE68CC}" type="datetimeFigureOut">
              <a:rPr lang="LID4096" smtClean="0"/>
              <a:t>07/05/2019</a:t>
            </a:fld>
            <a:endParaRPr lang="LID4096"/>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LID4096"/>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C8FE5AA-964C-40CC-AE12-7AD62DE50427}" type="slidenum">
              <a:rPr lang="LID4096" smtClean="0"/>
              <a:t>‹#›</a:t>
            </a:fld>
            <a:endParaRPr lang="LID4096"/>
          </a:p>
        </p:txBody>
      </p:sp>
    </p:spTree>
    <p:extLst>
      <p:ext uri="{BB962C8B-B14F-4D97-AF65-F5344CB8AC3E}">
        <p14:creationId xmlns:p14="http://schemas.microsoft.com/office/powerpoint/2010/main" val="23719847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210805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316865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310016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1444932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3536425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ECC01E-AD0B-4BF2-B239-02C915EE68CC}" type="datetimeFigureOut">
              <a:rPr lang="LID4096" smtClean="0"/>
              <a:t>07/05/2019</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6C8FE5AA-964C-40CC-AE12-7AD62DE50427}" type="slidenum">
              <a:rPr lang="LID4096" smtClean="0"/>
              <a:t>‹#›</a:t>
            </a:fld>
            <a:endParaRPr lang="LID4096"/>
          </a:p>
        </p:txBody>
      </p:sp>
    </p:spTree>
    <p:extLst>
      <p:ext uri="{BB962C8B-B14F-4D97-AF65-F5344CB8AC3E}">
        <p14:creationId xmlns:p14="http://schemas.microsoft.com/office/powerpoint/2010/main" val="47850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E5ECC01E-AD0B-4BF2-B239-02C915EE68CC}" type="datetimeFigureOut">
              <a:rPr lang="LID4096" smtClean="0"/>
              <a:t>07/05/2019</a:t>
            </a:fld>
            <a:endParaRPr lang="LID4096"/>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LID4096"/>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C8FE5AA-964C-40CC-AE12-7AD62DE50427}" type="slidenum">
              <a:rPr lang="LID4096" smtClean="0"/>
              <a:t>‹#›</a:t>
            </a:fld>
            <a:endParaRPr lang="LID4096"/>
          </a:p>
        </p:txBody>
      </p:sp>
    </p:spTree>
    <p:extLst>
      <p:ext uri="{BB962C8B-B14F-4D97-AF65-F5344CB8AC3E}">
        <p14:creationId xmlns:p14="http://schemas.microsoft.com/office/powerpoint/2010/main" val="313614527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E05D-A2AE-491A-B0E9-3F4B9E8F77C5}"/>
              </a:ext>
            </a:extLst>
          </p:cNvPr>
          <p:cNvSpPr>
            <a:spLocks noGrp="1"/>
          </p:cNvSpPr>
          <p:nvPr>
            <p:ph type="ctrTitle"/>
          </p:nvPr>
        </p:nvSpPr>
        <p:spPr/>
        <p:txBody>
          <a:bodyPr/>
          <a:lstStyle/>
          <a:p>
            <a:r>
              <a:rPr lang="en-US" dirty="0"/>
              <a:t>Teaching </a:t>
            </a:r>
            <a:r>
              <a:rPr lang="en-US" dirty="0" err="1"/>
              <a:t>pLan</a:t>
            </a:r>
            <a:r>
              <a:rPr lang="en-US" dirty="0"/>
              <a:t> &amp; Policy brief</a:t>
            </a:r>
            <a:endParaRPr lang="LID4096" dirty="0"/>
          </a:p>
        </p:txBody>
      </p:sp>
      <p:sp>
        <p:nvSpPr>
          <p:cNvPr id="3" name="Subtitle 2">
            <a:extLst>
              <a:ext uri="{FF2B5EF4-FFF2-40B4-BE49-F238E27FC236}">
                <a16:creationId xmlns:a16="http://schemas.microsoft.com/office/drawing/2014/main" id="{A87B3B18-1BCF-403D-B444-4FDFC169CBD1}"/>
              </a:ext>
            </a:extLst>
          </p:cNvPr>
          <p:cNvSpPr>
            <a:spLocks noGrp="1"/>
          </p:cNvSpPr>
          <p:nvPr>
            <p:ph type="subTitle" idx="1"/>
          </p:nvPr>
        </p:nvSpPr>
        <p:spPr/>
        <p:txBody>
          <a:bodyPr/>
          <a:lstStyle/>
          <a:p>
            <a:r>
              <a:rPr lang="en-US" dirty="0"/>
              <a:t>Implementation Policies and Strategies</a:t>
            </a:r>
            <a:endParaRPr lang="LID4096" dirty="0"/>
          </a:p>
        </p:txBody>
      </p:sp>
    </p:spTree>
    <p:extLst>
      <p:ext uri="{BB962C8B-B14F-4D97-AF65-F5344CB8AC3E}">
        <p14:creationId xmlns:p14="http://schemas.microsoft.com/office/powerpoint/2010/main" val="158519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C4BB-C08C-4677-84A5-A6D84B64A11D}"/>
              </a:ext>
            </a:extLst>
          </p:cNvPr>
          <p:cNvSpPr>
            <a:spLocks noGrp="1"/>
          </p:cNvSpPr>
          <p:nvPr>
            <p:ph type="title"/>
          </p:nvPr>
        </p:nvSpPr>
        <p:spPr/>
        <p:txBody>
          <a:bodyPr/>
          <a:lstStyle/>
          <a:p>
            <a:r>
              <a:rPr lang="en-US" dirty="0" err="1"/>
              <a:t>Cont</a:t>
            </a:r>
            <a:r>
              <a:rPr lang="en-US" dirty="0"/>
              <a:t>…</a:t>
            </a:r>
            <a:endParaRPr lang="LID4096" dirty="0"/>
          </a:p>
        </p:txBody>
      </p:sp>
      <p:pic>
        <p:nvPicPr>
          <p:cNvPr id="6146" name="Picture 2" descr="Image result for CAUTI awareness program">
            <a:extLst>
              <a:ext uri="{FF2B5EF4-FFF2-40B4-BE49-F238E27FC236}">
                <a16:creationId xmlns:a16="http://schemas.microsoft.com/office/drawing/2014/main" id="{3AC659D5-F948-4A81-917E-7C2553A4A7C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17815" y="2618196"/>
            <a:ext cx="6647474" cy="3430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9001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28990-5336-452A-9139-36773715F0C3}"/>
              </a:ext>
            </a:extLst>
          </p:cNvPr>
          <p:cNvSpPr>
            <a:spLocks noGrp="1"/>
          </p:cNvSpPr>
          <p:nvPr>
            <p:ph type="title"/>
          </p:nvPr>
        </p:nvSpPr>
        <p:spPr/>
        <p:txBody>
          <a:bodyPr/>
          <a:lstStyle/>
          <a:p>
            <a:r>
              <a:rPr lang="en-US" dirty="0" err="1"/>
              <a:t>Cont</a:t>
            </a:r>
            <a:r>
              <a:rPr lang="en-US" dirty="0"/>
              <a:t>…</a:t>
            </a:r>
            <a:endParaRPr lang="LID4096" dirty="0"/>
          </a:p>
        </p:txBody>
      </p:sp>
      <p:sp>
        <p:nvSpPr>
          <p:cNvPr id="3" name="Content Placeholder 2">
            <a:extLst>
              <a:ext uri="{FF2B5EF4-FFF2-40B4-BE49-F238E27FC236}">
                <a16:creationId xmlns:a16="http://schemas.microsoft.com/office/drawing/2014/main" id="{CC52C6E7-23E0-4892-9133-8615C012EEFC}"/>
              </a:ext>
            </a:extLst>
          </p:cNvPr>
          <p:cNvSpPr>
            <a:spLocks noGrp="1"/>
          </p:cNvSpPr>
          <p:nvPr>
            <p:ph idx="1"/>
          </p:nvPr>
        </p:nvSpPr>
        <p:spPr>
          <a:xfrm>
            <a:off x="1286809" y="2180895"/>
            <a:ext cx="9784080" cy="4206240"/>
          </a:xfrm>
        </p:spPr>
        <p:txBody>
          <a:bodyPr/>
          <a:lstStyle/>
          <a:p>
            <a:r>
              <a:rPr lang="en-US" dirty="0"/>
              <a:t>Prevalence….</a:t>
            </a:r>
          </a:p>
          <a:p>
            <a:pPr algn="ctr"/>
            <a:endParaRPr lang="en-US" dirty="0"/>
          </a:p>
          <a:p>
            <a:pPr algn="ctr"/>
            <a:endParaRPr lang="LID4096" dirty="0"/>
          </a:p>
        </p:txBody>
      </p:sp>
      <p:pic>
        <p:nvPicPr>
          <p:cNvPr id="7172" name="Picture 4" descr="Image result for CAUTI awareness program">
            <a:extLst>
              <a:ext uri="{FF2B5EF4-FFF2-40B4-BE49-F238E27FC236}">
                <a16:creationId xmlns:a16="http://schemas.microsoft.com/office/drawing/2014/main" id="{8470FA4B-93A3-45E6-AD8B-55C6646972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4803" y="2131365"/>
            <a:ext cx="5210175"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7269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2281E-3A4B-407C-92D6-1462652D48DC}"/>
              </a:ext>
            </a:extLst>
          </p:cNvPr>
          <p:cNvSpPr>
            <a:spLocks noGrp="1"/>
          </p:cNvSpPr>
          <p:nvPr>
            <p:ph type="title"/>
          </p:nvPr>
        </p:nvSpPr>
        <p:spPr/>
        <p:txBody>
          <a:bodyPr/>
          <a:lstStyle/>
          <a:p>
            <a:r>
              <a:rPr lang="en-US" dirty="0"/>
              <a:t>Strategies and Implementation Policies</a:t>
            </a:r>
            <a:endParaRPr lang="LID4096" dirty="0"/>
          </a:p>
        </p:txBody>
      </p:sp>
      <p:pic>
        <p:nvPicPr>
          <p:cNvPr id="4098" name="Picture 2" descr="Image result for CAUTI awareness program">
            <a:extLst>
              <a:ext uri="{FF2B5EF4-FFF2-40B4-BE49-F238E27FC236}">
                <a16:creationId xmlns:a16="http://schemas.microsoft.com/office/drawing/2014/main" id="{C510013C-7A27-45EE-82E0-8F07F40D4C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0053" y="2002974"/>
            <a:ext cx="5751894" cy="466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22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E301F-C444-4A32-9F46-1FAA3CA1675F}"/>
              </a:ext>
            </a:extLst>
          </p:cNvPr>
          <p:cNvSpPr>
            <a:spLocks noGrp="1"/>
          </p:cNvSpPr>
          <p:nvPr>
            <p:ph type="title"/>
          </p:nvPr>
        </p:nvSpPr>
        <p:spPr/>
        <p:txBody>
          <a:bodyPr/>
          <a:lstStyle/>
          <a:p>
            <a:r>
              <a:rPr lang="en-US" dirty="0"/>
              <a:t>Theoretical Framework</a:t>
            </a:r>
            <a:endParaRPr lang="LID4096" dirty="0"/>
          </a:p>
        </p:txBody>
      </p:sp>
      <p:sp>
        <p:nvSpPr>
          <p:cNvPr id="3" name="Content Placeholder 2">
            <a:extLst>
              <a:ext uri="{FF2B5EF4-FFF2-40B4-BE49-F238E27FC236}">
                <a16:creationId xmlns:a16="http://schemas.microsoft.com/office/drawing/2014/main" id="{E51245B0-372F-4E1F-ABFD-14B1E1C2D64D}"/>
              </a:ext>
            </a:extLst>
          </p:cNvPr>
          <p:cNvSpPr>
            <a:spLocks noGrp="1"/>
          </p:cNvSpPr>
          <p:nvPr>
            <p:ph idx="1"/>
          </p:nvPr>
        </p:nvSpPr>
        <p:spPr/>
        <p:txBody>
          <a:bodyPr/>
          <a:lstStyle/>
          <a:p>
            <a:r>
              <a:rPr lang="en-GB" dirty="0"/>
              <a:t>As the initial point of the research study, author did adopt the specific perspective that helped him formulate his line of argument as well. </a:t>
            </a:r>
          </a:p>
          <a:p>
            <a:r>
              <a:rPr lang="en-GB" dirty="0"/>
              <a:t>His major perspective concentrated upon the expenses invested in the treated of CAUTI and inefficiency of the hospitals due to which they are becoming the ultimate causes of the spread of CAUTI. </a:t>
            </a:r>
          </a:p>
          <a:p>
            <a:r>
              <a:rPr lang="en-GB" dirty="0"/>
              <a:t>Lastly, in order to enclose his study within a specific framework or the boundary, the author took help of the tables that not only defined the scope of the paper but also bounded his study from stopping it to deviate from actual focal point.</a:t>
            </a:r>
          </a:p>
          <a:p>
            <a:endParaRPr lang="LID4096" dirty="0"/>
          </a:p>
        </p:txBody>
      </p:sp>
    </p:spTree>
    <p:extLst>
      <p:ext uri="{BB962C8B-B14F-4D97-AF65-F5344CB8AC3E}">
        <p14:creationId xmlns:p14="http://schemas.microsoft.com/office/powerpoint/2010/main" val="147116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1150A-1789-4133-A7B1-EDAB402BC757}"/>
              </a:ext>
            </a:extLst>
          </p:cNvPr>
          <p:cNvSpPr>
            <a:spLocks noGrp="1"/>
          </p:cNvSpPr>
          <p:nvPr>
            <p:ph type="title"/>
          </p:nvPr>
        </p:nvSpPr>
        <p:spPr/>
        <p:txBody>
          <a:bodyPr/>
          <a:lstStyle/>
          <a:p>
            <a:r>
              <a:rPr lang="en-US" dirty="0"/>
              <a:t>Conclusion</a:t>
            </a:r>
            <a:endParaRPr lang="LID4096" dirty="0"/>
          </a:p>
        </p:txBody>
      </p:sp>
      <p:sp>
        <p:nvSpPr>
          <p:cNvPr id="3" name="Content Placeholder 2">
            <a:extLst>
              <a:ext uri="{FF2B5EF4-FFF2-40B4-BE49-F238E27FC236}">
                <a16:creationId xmlns:a16="http://schemas.microsoft.com/office/drawing/2014/main" id="{D9CE6641-83B7-496B-90DD-6172BC7912D4}"/>
              </a:ext>
            </a:extLst>
          </p:cNvPr>
          <p:cNvSpPr>
            <a:spLocks noGrp="1"/>
          </p:cNvSpPr>
          <p:nvPr>
            <p:ph idx="1"/>
          </p:nvPr>
        </p:nvSpPr>
        <p:spPr/>
        <p:txBody>
          <a:bodyPr>
            <a:normAutofit/>
          </a:bodyPr>
          <a:lstStyle/>
          <a:p>
            <a:r>
              <a:rPr lang="en-US" dirty="0"/>
              <a:t>A one of a kind test to expect when executing urinary catheter expulsion methodologies is hesitance by certain RNs to evacuate the catheter, notwithstanding when the nurse is 'enabled' to do as such. </a:t>
            </a:r>
          </a:p>
          <a:p>
            <a:r>
              <a:rPr lang="en-US" dirty="0"/>
              <a:t>Sometimes, RNs might be dynamic resisters because of conflict with the catheter arrangement or potentially a craving to stay away from the burdens and expanded recurrence of patient required (Curran &amp; Murdoch, 2009). </a:t>
            </a:r>
          </a:p>
          <a:p>
            <a:r>
              <a:rPr lang="en-US" dirty="0"/>
              <a:t>There is likewise a contending weight on RNs to relieve advancement of medical clinic gained weight ulcers—prompting observation that UCs could diminish danger of skin breakdown notwithstanding being indicated for patients with incontinence and open sacral injuries. </a:t>
            </a:r>
            <a:endParaRPr lang="LID4096" dirty="0"/>
          </a:p>
        </p:txBody>
      </p:sp>
    </p:spTree>
    <p:extLst>
      <p:ext uri="{BB962C8B-B14F-4D97-AF65-F5344CB8AC3E}">
        <p14:creationId xmlns:p14="http://schemas.microsoft.com/office/powerpoint/2010/main" val="296010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0D5FB-6A27-4072-B145-BF47D3945B0F}"/>
              </a:ext>
            </a:extLst>
          </p:cNvPr>
          <p:cNvSpPr>
            <a:spLocks noGrp="1"/>
          </p:cNvSpPr>
          <p:nvPr>
            <p:ph type="title"/>
          </p:nvPr>
        </p:nvSpPr>
        <p:spPr/>
        <p:txBody>
          <a:bodyPr/>
          <a:lstStyle/>
          <a:p>
            <a:r>
              <a:rPr lang="en-US" dirty="0"/>
              <a:t>Conc…</a:t>
            </a:r>
            <a:endParaRPr lang="LID4096" dirty="0"/>
          </a:p>
        </p:txBody>
      </p:sp>
      <p:sp>
        <p:nvSpPr>
          <p:cNvPr id="3" name="Content Placeholder 2">
            <a:extLst>
              <a:ext uri="{FF2B5EF4-FFF2-40B4-BE49-F238E27FC236}">
                <a16:creationId xmlns:a16="http://schemas.microsoft.com/office/drawing/2014/main" id="{D5177CB9-F90B-4F84-BBFC-BD0D3F04B6B5}"/>
              </a:ext>
            </a:extLst>
          </p:cNvPr>
          <p:cNvSpPr>
            <a:spLocks noGrp="1"/>
          </p:cNvSpPr>
          <p:nvPr>
            <p:ph idx="1"/>
          </p:nvPr>
        </p:nvSpPr>
        <p:spPr/>
        <p:txBody>
          <a:bodyPr>
            <a:normAutofit fontScale="92500"/>
          </a:bodyPr>
          <a:lstStyle/>
          <a:p>
            <a:r>
              <a:rPr lang="en-US" dirty="0"/>
              <a:t>Different RNs report they just don't feel comfortable expelling the catheter without express requests from the doctor, which is unexpected thinking about that numerous RNs submit catheters without requests. </a:t>
            </a:r>
          </a:p>
          <a:p>
            <a:r>
              <a:rPr lang="en-US" dirty="0"/>
              <a:t>Nursing solace with catheter expulsion can be increased with friend backing and training and might be encouraged by straightforwardly tending to the remaining task at hand concerns related with the evacuation of inhabiting catheters. </a:t>
            </a:r>
          </a:p>
          <a:p>
            <a:r>
              <a:rPr lang="en-US" dirty="0"/>
              <a:t>Without a doubt, an overview of RNs during execution of a nurse-engaged catheter evacuation convention showed expanded nursing and patient fulfillment, in spite of the normal increment in remaining burden. </a:t>
            </a:r>
          </a:p>
          <a:p>
            <a:r>
              <a:rPr lang="en-US" dirty="0"/>
              <a:t>Later fruitful and practical multimodal mediations to diminish catheter use including nurse-driven endeavors had bedside RNs who, by survey, saw themselves as in charge of assessment of catheter nearness and need, believed in their insight, and saw doctors as open to their solicitations with respect to catheter expulsion (</a:t>
            </a:r>
            <a:r>
              <a:rPr lang="en-US" dirty="0" err="1"/>
              <a:t>Capezuti</a:t>
            </a:r>
            <a:r>
              <a:rPr lang="en-US" dirty="0"/>
              <a:t> et al. 2012).</a:t>
            </a:r>
            <a:endParaRPr lang="LID4096" dirty="0"/>
          </a:p>
        </p:txBody>
      </p:sp>
    </p:spTree>
    <p:extLst>
      <p:ext uri="{BB962C8B-B14F-4D97-AF65-F5344CB8AC3E}">
        <p14:creationId xmlns:p14="http://schemas.microsoft.com/office/powerpoint/2010/main" val="134835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64373-1FDE-4D9C-85C7-3B8D30E7A989}"/>
              </a:ext>
            </a:extLst>
          </p:cNvPr>
          <p:cNvSpPr>
            <a:spLocks noGrp="1"/>
          </p:cNvSpPr>
          <p:nvPr>
            <p:ph type="title"/>
          </p:nvPr>
        </p:nvSpPr>
        <p:spPr/>
        <p:txBody>
          <a:bodyPr/>
          <a:lstStyle/>
          <a:p>
            <a:r>
              <a:rPr lang="en-US" dirty="0"/>
              <a:t>References</a:t>
            </a:r>
            <a:endParaRPr lang="LID4096" dirty="0"/>
          </a:p>
        </p:txBody>
      </p:sp>
      <p:sp>
        <p:nvSpPr>
          <p:cNvPr id="3" name="Content Placeholder 2">
            <a:extLst>
              <a:ext uri="{FF2B5EF4-FFF2-40B4-BE49-F238E27FC236}">
                <a16:creationId xmlns:a16="http://schemas.microsoft.com/office/drawing/2014/main" id="{240147CA-472C-40A4-8DFE-D21221156F59}"/>
              </a:ext>
            </a:extLst>
          </p:cNvPr>
          <p:cNvSpPr>
            <a:spLocks noGrp="1"/>
          </p:cNvSpPr>
          <p:nvPr>
            <p:ph idx="1"/>
          </p:nvPr>
        </p:nvSpPr>
        <p:spPr/>
        <p:txBody>
          <a:bodyPr>
            <a:normAutofit fontScale="92500" lnSpcReduction="20000"/>
          </a:bodyPr>
          <a:lstStyle/>
          <a:p>
            <a:r>
              <a:rPr lang="en-GB" dirty="0"/>
              <a:t>Stone, P. W., Hughes, R., &amp; Dailey, M. (2008). Creating a safe and high-quality health care environment. In </a:t>
            </a:r>
            <a:r>
              <a:rPr lang="en-GB" i="1" dirty="0"/>
              <a:t>Patient safety and quality: An evidence-based handbook for RNs</a:t>
            </a:r>
            <a:r>
              <a:rPr lang="en-GB" dirty="0"/>
              <a:t>. Agency for Healthcare Research and Quality (US).</a:t>
            </a:r>
          </a:p>
          <a:p>
            <a:r>
              <a:rPr lang="en-GB" dirty="0"/>
              <a:t>Curran, E., &amp; Murdoch, H. (2009). Aiming to reduce catheter associated urinary tract infections (CAUTI) by adopting a checklist and bundle to achieve sustained system improvements. </a:t>
            </a:r>
            <a:r>
              <a:rPr lang="en-GB" i="1" dirty="0"/>
              <a:t>Journal of Infection Prevention</a:t>
            </a:r>
            <a:r>
              <a:rPr lang="en-GB" dirty="0"/>
              <a:t>, </a:t>
            </a:r>
            <a:r>
              <a:rPr lang="en-GB" i="1" dirty="0"/>
              <a:t>10</a:t>
            </a:r>
            <a:r>
              <a:rPr lang="en-GB" dirty="0"/>
              <a:t>(2), 57-61.</a:t>
            </a:r>
          </a:p>
          <a:p>
            <a:r>
              <a:rPr lang="en-GB" dirty="0" err="1"/>
              <a:t>Capezuti</a:t>
            </a:r>
            <a:r>
              <a:rPr lang="en-GB" dirty="0"/>
              <a:t>, E., Boltz, M., Cline, D., Dickson, V. V., Rosenberg, M. C., Wagner, L., ... &amp; </a:t>
            </a:r>
            <a:r>
              <a:rPr lang="en-GB" dirty="0" err="1"/>
              <a:t>Nigolian</a:t>
            </a:r>
            <a:r>
              <a:rPr lang="en-GB" dirty="0"/>
              <a:t>, C. (2012). RNs Improving Care for </a:t>
            </a:r>
            <a:r>
              <a:rPr lang="en-GB" dirty="0" err="1"/>
              <a:t>Healthsystem</a:t>
            </a:r>
            <a:r>
              <a:rPr lang="en-GB" dirty="0"/>
              <a:t> Elders–a model for optimising the geriatric nursing practice environment. </a:t>
            </a:r>
            <a:r>
              <a:rPr lang="en-GB" i="1" dirty="0"/>
              <a:t>Journal of Clinical Nursing</a:t>
            </a:r>
            <a:r>
              <a:rPr lang="en-GB" dirty="0"/>
              <a:t>, </a:t>
            </a:r>
            <a:r>
              <a:rPr lang="en-GB" i="1" dirty="0"/>
              <a:t>21</a:t>
            </a:r>
            <a:r>
              <a:rPr lang="en-GB" dirty="0"/>
              <a:t>(21-22), 3117-3125.</a:t>
            </a:r>
          </a:p>
          <a:p>
            <a:r>
              <a:rPr lang="en-GB" dirty="0" err="1"/>
              <a:t>Dexheimer</a:t>
            </a:r>
            <a:r>
              <a:rPr lang="en-GB" dirty="0"/>
              <a:t>,  J.W.,  Talbot,  T.R.,  Sanders, D.L., Rosenbloom,  S.T., &amp;  </a:t>
            </a:r>
            <a:r>
              <a:rPr lang="en-GB" dirty="0" err="1"/>
              <a:t>Aronsky</a:t>
            </a:r>
            <a:r>
              <a:rPr lang="en-GB" dirty="0"/>
              <a:t>, D.  (2008). Prompting clinicians about preventive care measures:  A systematic review of randomized controlled trials. Journal of the American Medical Informatics Association, 15, 311-320.</a:t>
            </a:r>
          </a:p>
          <a:p>
            <a:r>
              <a:rPr lang="en-GB" dirty="0"/>
              <a:t>Foxman, B. (2002). Epidemiology of urinary tract infections:  Incidence, morbidity, and economic costs. American Journal of Medicine. </a:t>
            </a:r>
            <a:r>
              <a:rPr lang="en-GB"/>
              <a:t>113(1), S5-S13.</a:t>
            </a:r>
            <a:endParaRPr lang="LID4096"/>
          </a:p>
        </p:txBody>
      </p:sp>
    </p:spTree>
    <p:extLst>
      <p:ext uri="{BB962C8B-B14F-4D97-AF65-F5344CB8AC3E}">
        <p14:creationId xmlns:p14="http://schemas.microsoft.com/office/powerpoint/2010/main" val="274089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77F26-E5D4-4D1E-9D4C-F28785273323}"/>
              </a:ext>
            </a:extLst>
          </p:cNvPr>
          <p:cNvSpPr>
            <a:spLocks noGrp="1"/>
          </p:cNvSpPr>
          <p:nvPr>
            <p:ph type="title"/>
          </p:nvPr>
        </p:nvSpPr>
        <p:spPr/>
        <p:txBody>
          <a:bodyPr/>
          <a:lstStyle/>
          <a:p>
            <a:r>
              <a:rPr lang="en-US" dirty="0"/>
              <a:t>Teaching Plan!</a:t>
            </a:r>
            <a:endParaRPr lang="LID4096" dirty="0"/>
          </a:p>
        </p:txBody>
      </p:sp>
      <p:sp>
        <p:nvSpPr>
          <p:cNvPr id="3" name="Content Placeholder 2">
            <a:extLst>
              <a:ext uri="{FF2B5EF4-FFF2-40B4-BE49-F238E27FC236}">
                <a16:creationId xmlns:a16="http://schemas.microsoft.com/office/drawing/2014/main" id="{1016D9F6-703C-4C45-925C-CE69360CB321}"/>
              </a:ext>
            </a:extLst>
          </p:cNvPr>
          <p:cNvSpPr>
            <a:spLocks noGrp="1"/>
          </p:cNvSpPr>
          <p:nvPr>
            <p:ph idx="1"/>
          </p:nvPr>
        </p:nvSpPr>
        <p:spPr/>
        <p:txBody>
          <a:bodyPr>
            <a:normAutofit fontScale="92500" lnSpcReduction="10000"/>
          </a:bodyPr>
          <a:lstStyle/>
          <a:p>
            <a:pPr lvl="0"/>
            <a:r>
              <a:rPr lang="en-GB" dirty="0"/>
              <a:t>Estimated Time for Teaching: </a:t>
            </a:r>
          </a:p>
          <a:p>
            <a:pPr lvl="1"/>
            <a:r>
              <a:rPr lang="en-GB" dirty="0"/>
              <a:t>45 mins</a:t>
            </a:r>
          </a:p>
          <a:p>
            <a:pPr lvl="0"/>
            <a:r>
              <a:rPr lang="en-GB" dirty="0"/>
              <a:t>Supplies and Resources: </a:t>
            </a:r>
          </a:p>
          <a:p>
            <a:pPr lvl="1"/>
            <a:r>
              <a:rPr lang="en-GB" dirty="0"/>
              <a:t>Pamphlets, awareness campaign, etc.</a:t>
            </a:r>
          </a:p>
          <a:p>
            <a:pPr lvl="0"/>
            <a:r>
              <a:rPr lang="en-GB" dirty="0"/>
              <a:t>Community and Target Aggregate: </a:t>
            </a:r>
          </a:p>
          <a:p>
            <a:pPr lvl="1"/>
            <a:r>
              <a:rPr lang="en-GB" dirty="0"/>
              <a:t>Young Adults</a:t>
            </a:r>
          </a:p>
          <a:p>
            <a:pPr lvl="0"/>
            <a:r>
              <a:rPr lang="en-GB" dirty="0"/>
              <a:t>Location of Teaching: </a:t>
            </a:r>
          </a:p>
          <a:p>
            <a:pPr lvl="1"/>
            <a:r>
              <a:rPr lang="en-GB" dirty="0"/>
              <a:t>Community </a:t>
            </a:r>
            <a:r>
              <a:rPr lang="en-GB" dirty="0" err="1"/>
              <a:t>Center</a:t>
            </a:r>
            <a:endParaRPr lang="en-GB" dirty="0"/>
          </a:p>
          <a:p>
            <a:pPr lvl="0"/>
            <a:r>
              <a:rPr lang="en-GB" dirty="0"/>
              <a:t>Estimated Cost: </a:t>
            </a:r>
          </a:p>
          <a:p>
            <a:pPr lvl="1"/>
            <a:r>
              <a:rPr lang="en-GB" dirty="0"/>
              <a:t>$1000</a:t>
            </a:r>
          </a:p>
          <a:p>
            <a:r>
              <a:rPr lang="en-GB" dirty="0"/>
              <a:t>Topic: </a:t>
            </a:r>
            <a:r>
              <a:rPr lang="en-GB" b="1" dirty="0"/>
              <a:t>CAUTI and Environmental Factors/Implications </a:t>
            </a:r>
            <a:endParaRPr lang="LID4096" b="1" dirty="0"/>
          </a:p>
        </p:txBody>
      </p:sp>
    </p:spTree>
    <p:extLst>
      <p:ext uri="{BB962C8B-B14F-4D97-AF65-F5344CB8AC3E}">
        <p14:creationId xmlns:p14="http://schemas.microsoft.com/office/powerpoint/2010/main" val="424142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24F60-99DF-466C-9572-0B739C53678D}"/>
              </a:ext>
            </a:extLst>
          </p:cNvPr>
          <p:cNvSpPr>
            <a:spLocks noGrp="1"/>
          </p:cNvSpPr>
          <p:nvPr>
            <p:ph type="title"/>
          </p:nvPr>
        </p:nvSpPr>
        <p:spPr/>
        <p:txBody>
          <a:bodyPr/>
          <a:lstStyle/>
          <a:p>
            <a:r>
              <a:rPr lang="en-US" dirty="0"/>
              <a:t>Goals and Objectives</a:t>
            </a:r>
            <a:endParaRPr lang="LID4096" dirty="0"/>
          </a:p>
        </p:txBody>
      </p:sp>
      <p:sp>
        <p:nvSpPr>
          <p:cNvPr id="3" name="Content Placeholder 2">
            <a:extLst>
              <a:ext uri="{FF2B5EF4-FFF2-40B4-BE49-F238E27FC236}">
                <a16:creationId xmlns:a16="http://schemas.microsoft.com/office/drawing/2014/main" id="{38ED61A9-F372-451E-890A-23A60DB7D5C8}"/>
              </a:ext>
            </a:extLst>
          </p:cNvPr>
          <p:cNvSpPr>
            <a:spLocks noGrp="1"/>
          </p:cNvSpPr>
          <p:nvPr>
            <p:ph idx="1"/>
          </p:nvPr>
        </p:nvSpPr>
        <p:spPr/>
        <p:txBody>
          <a:bodyPr/>
          <a:lstStyle/>
          <a:p>
            <a:r>
              <a:rPr lang="en-GB" dirty="0"/>
              <a:t>Accompanying is a portion of the exploration questions that have been </a:t>
            </a:r>
            <a:r>
              <a:rPr lang="en-GB" dirty="0" err="1"/>
              <a:t>endeavored</a:t>
            </a:r>
            <a:r>
              <a:rPr lang="en-GB" dirty="0"/>
              <a:t>:</a:t>
            </a:r>
          </a:p>
          <a:p>
            <a:pPr lvl="0"/>
            <a:r>
              <a:rPr lang="en-GB" dirty="0"/>
              <a:t>Explain how catheter use is a significant predictor of catheter associated urinary tract infection (CAUTI).</a:t>
            </a:r>
          </a:p>
          <a:p>
            <a:pPr lvl="0"/>
            <a:r>
              <a:rPr lang="en-GB" dirty="0"/>
              <a:t>Describe the </a:t>
            </a:r>
            <a:r>
              <a:rPr lang="en-GB" dirty="0" err="1"/>
              <a:t>etiology</a:t>
            </a:r>
            <a:r>
              <a:rPr lang="en-GB" dirty="0"/>
              <a:t> and diagnosis of a CAUTI.</a:t>
            </a:r>
          </a:p>
          <a:p>
            <a:pPr lvl="0"/>
            <a:r>
              <a:rPr lang="en-GB" dirty="0"/>
              <a:t>Discuss how physical and virtual reminders for catheter removal play a role in the prevention and treatment of CAUTI.</a:t>
            </a:r>
          </a:p>
          <a:p>
            <a:pPr lvl="0"/>
            <a:r>
              <a:rPr lang="en-GB" dirty="0"/>
              <a:t>List the implications for nursing and health informatics.</a:t>
            </a:r>
          </a:p>
          <a:p>
            <a:endParaRPr lang="LID4096" dirty="0"/>
          </a:p>
        </p:txBody>
      </p:sp>
    </p:spTree>
    <p:extLst>
      <p:ext uri="{BB962C8B-B14F-4D97-AF65-F5344CB8AC3E}">
        <p14:creationId xmlns:p14="http://schemas.microsoft.com/office/powerpoint/2010/main" val="215934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C42F1-0633-415E-83FB-A3CD2AEBDB6C}"/>
              </a:ext>
            </a:extLst>
          </p:cNvPr>
          <p:cNvSpPr>
            <a:spLocks noGrp="1"/>
          </p:cNvSpPr>
          <p:nvPr>
            <p:ph type="title"/>
          </p:nvPr>
        </p:nvSpPr>
        <p:spPr/>
        <p:txBody>
          <a:bodyPr/>
          <a:lstStyle/>
          <a:p>
            <a:r>
              <a:rPr lang="en-US" dirty="0"/>
              <a:t>Problem Statement</a:t>
            </a:r>
            <a:endParaRPr lang="LID4096" dirty="0"/>
          </a:p>
        </p:txBody>
      </p:sp>
      <p:sp>
        <p:nvSpPr>
          <p:cNvPr id="3" name="Content Placeholder 2">
            <a:extLst>
              <a:ext uri="{FF2B5EF4-FFF2-40B4-BE49-F238E27FC236}">
                <a16:creationId xmlns:a16="http://schemas.microsoft.com/office/drawing/2014/main" id="{4B069D4F-42EA-4DAE-9C82-365C05D6D400}"/>
              </a:ext>
            </a:extLst>
          </p:cNvPr>
          <p:cNvSpPr>
            <a:spLocks noGrp="1"/>
          </p:cNvSpPr>
          <p:nvPr>
            <p:ph idx="1"/>
          </p:nvPr>
        </p:nvSpPr>
        <p:spPr/>
        <p:txBody>
          <a:bodyPr>
            <a:normAutofit fontScale="92500" lnSpcReduction="20000"/>
          </a:bodyPr>
          <a:lstStyle/>
          <a:p>
            <a:r>
              <a:rPr lang="en-US" dirty="0"/>
              <a:t>The interest in this part of the therapeutic health exists since CAUTI has been pronounced as a standout amongst the most normal manifestations of infections spreading from inside the hospitals. </a:t>
            </a:r>
          </a:p>
          <a:p>
            <a:r>
              <a:rPr lang="en-US" dirty="0"/>
              <a:t>According to an evaluation the CAUTI is answerable for over 40% of the nosocomial infections. </a:t>
            </a:r>
          </a:p>
          <a:p>
            <a:r>
              <a:rPr lang="en-US" dirty="0"/>
              <a:t>80% of the nosocomial infections throughout the intense care hospitalization settings are spread because of the Indwelling CAUTI. </a:t>
            </a:r>
          </a:p>
          <a:p>
            <a:r>
              <a:rPr lang="en-US" dirty="0"/>
              <a:t>Declining the scenario, the studies show that around 30% of the aggregate doctors are completely ignorant of the explanations of spread of CAUTI inside their particular patients. Furthermore, “The total annual cost of treating a CAUTI is approximately $424 million” (Foxman, 2002). </a:t>
            </a:r>
          </a:p>
          <a:p>
            <a:r>
              <a:rPr lang="en-US" dirty="0"/>
              <a:t>Having such critical and alerting statistics under thought for the health care facilitates within the United States, the specialists were roused to form the exploration study on these unfamiliar and uninformed components.</a:t>
            </a:r>
            <a:endParaRPr lang="LID4096" dirty="0"/>
          </a:p>
        </p:txBody>
      </p:sp>
    </p:spTree>
    <p:extLst>
      <p:ext uri="{BB962C8B-B14F-4D97-AF65-F5344CB8AC3E}">
        <p14:creationId xmlns:p14="http://schemas.microsoft.com/office/powerpoint/2010/main" val="1209563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1A81-BDDB-4B97-B226-E7A050887DA3}"/>
              </a:ext>
            </a:extLst>
          </p:cNvPr>
          <p:cNvSpPr>
            <a:spLocks noGrp="1"/>
          </p:cNvSpPr>
          <p:nvPr>
            <p:ph type="title"/>
          </p:nvPr>
        </p:nvSpPr>
        <p:spPr/>
        <p:txBody>
          <a:bodyPr/>
          <a:lstStyle/>
          <a:p>
            <a:r>
              <a:rPr lang="en-US" dirty="0"/>
              <a:t>Topic Rationale</a:t>
            </a:r>
            <a:endParaRPr lang="LID4096" dirty="0"/>
          </a:p>
        </p:txBody>
      </p:sp>
      <p:sp>
        <p:nvSpPr>
          <p:cNvPr id="3" name="Content Placeholder 2">
            <a:extLst>
              <a:ext uri="{FF2B5EF4-FFF2-40B4-BE49-F238E27FC236}">
                <a16:creationId xmlns:a16="http://schemas.microsoft.com/office/drawing/2014/main" id="{AC1A2F13-2960-4621-8234-CE16DCB1F4EF}"/>
              </a:ext>
            </a:extLst>
          </p:cNvPr>
          <p:cNvSpPr>
            <a:spLocks noGrp="1"/>
          </p:cNvSpPr>
          <p:nvPr>
            <p:ph idx="1"/>
          </p:nvPr>
        </p:nvSpPr>
        <p:spPr/>
        <p:txBody>
          <a:bodyPr/>
          <a:lstStyle/>
          <a:p>
            <a:r>
              <a:rPr lang="en-US" dirty="0"/>
              <a:t>The motivation for the selection of the topic is the cost based problem for treating the Catheter Associated Urinary Tract Infection (CAUTI). </a:t>
            </a:r>
          </a:p>
          <a:p>
            <a:r>
              <a:rPr lang="en-US" dirty="0"/>
              <a:t>It needed hospitalization plus the costly medication methodology that were demanding to be taken in by the patients. </a:t>
            </a:r>
          </a:p>
          <a:p>
            <a:r>
              <a:rPr lang="en-US" dirty="0"/>
              <a:t>It is this explanation for why that the particular paper is being formed with the intention that the clinicians may be guided by way of the variable – innovation mediations to dispense with the potential outcomes of CAUTI spreading inside the hospitals. </a:t>
            </a:r>
          </a:p>
          <a:p>
            <a:r>
              <a:rPr lang="en-US" dirty="0"/>
              <a:t>The examination was rotated around examination of the different mediations that can accommodate counteract the spread of CAUTI inside the hospitalized patients because of the carelessness of the clinicians and RNs.</a:t>
            </a:r>
            <a:endParaRPr lang="LID4096" dirty="0"/>
          </a:p>
        </p:txBody>
      </p:sp>
    </p:spTree>
    <p:extLst>
      <p:ext uri="{BB962C8B-B14F-4D97-AF65-F5344CB8AC3E}">
        <p14:creationId xmlns:p14="http://schemas.microsoft.com/office/powerpoint/2010/main" val="403014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F65CC-7B85-4FAE-94FE-3B01ED68DD94}"/>
              </a:ext>
            </a:extLst>
          </p:cNvPr>
          <p:cNvSpPr>
            <a:spLocks noGrp="1"/>
          </p:cNvSpPr>
          <p:nvPr>
            <p:ph type="title"/>
          </p:nvPr>
        </p:nvSpPr>
        <p:spPr/>
        <p:txBody>
          <a:bodyPr/>
          <a:lstStyle/>
          <a:p>
            <a:r>
              <a:rPr lang="en-US" dirty="0"/>
              <a:t>Teach-Back Theory</a:t>
            </a:r>
            <a:endParaRPr lang="LID4096" dirty="0"/>
          </a:p>
        </p:txBody>
      </p:sp>
      <p:pic>
        <p:nvPicPr>
          <p:cNvPr id="1026" name="Picture 2" descr="Image result for &quot;teach back&quot; theory">
            <a:extLst>
              <a:ext uri="{FF2B5EF4-FFF2-40B4-BE49-F238E27FC236}">
                <a16:creationId xmlns:a16="http://schemas.microsoft.com/office/drawing/2014/main" id="{66F564BF-7D40-499D-AF97-1313CEDC19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0804" y="2072080"/>
            <a:ext cx="7449424" cy="4628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97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0653B-01B2-43AD-8A60-5BD13FBCB572}"/>
              </a:ext>
            </a:extLst>
          </p:cNvPr>
          <p:cNvSpPr>
            <a:spLocks noGrp="1"/>
          </p:cNvSpPr>
          <p:nvPr>
            <p:ph type="title"/>
          </p:nvPr>
        </p:nvSpPr>
        <p:spPr/>
        <p:txBody>
          <a:bodyPr/>
          <a:lstStyle/>
          <a:p>
            <a:r>
              <a:rPr lang="en-US" dirty="0"/>
              <a:t>Interactive Process</a:t>
            </a:r>
            <a:endParaRPr lang="LID4096" dirty="0"/>
          </a:p>
        </p:txBody>
      </p:sp>
      <p:pic>
        <p:nvPicPr>
          <p:cNvPr id="2050" name="Picture 2" descr="Image result for &quot;teach back&quot; theory">
            <a:extLst>
              <a:ext uri="{FF2B5EF4-FFF2-40B4-BE49-F238E27FC236}">
                <a16:creationId xmlns:a16="http://schemas.microsoft.com/office/drawing/2014/main" id="{DD8A56F0-9B3B-4A37-B407-8FFE04E0E57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31157" y="1986196"/>
            <a:ext cx="4329685" cy="473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22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8877-082E-41E1-ADED-F7F949CD0B3C}"/>
              </a:ext>
            </a:extLst>
          </p:cNvPr>
          <p:cNvSpPr>
            <a:spLocks noGrp="1"/>
          </p:cNvSpPr>
          <p:nvPr>
            <p:ph type="title"/>
          </p:nvPr>
        </p:nvSpPr>
        <p:spPr/>
        <p:txBody>
          <a:bodyPr/>
          <a:lstStyle/>
          <a:p>
            <a:r>
              <a:rPr lang="en-US" dirty="0"/>
              <a:t>Communication Strategy</a:t>
            </a:r>
            <a:endParaRPr lang="LID4096" dirty="0"/>
          </a:p>
        </p:txBody>
      </p:sp>
      <p:pic>
        <p:nvPicPr>
          <p:cNvPr id="3074" name="Picture 2" descr="Image result for &quot;teach back&quot; theory">
            <a:extLst>
              <a:ext uri="{FF2B5EF4-FFF2-40B4-BE49-F238E27FC236}">
                <a16:creationId xmlns:a16="http://schemas.microsoft.com/office/drawing/2014/main" id="{769B09F8-801B-4775-A4B0-2B053E8B98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9277" y="2822153"/>
            <a:ext cx="10151389" cy="310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43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C3D55-B59F-4DC9-AF3E-E411019280DD}"/>
              </a:ext>
            </a:extLst>
          </p:cNvPr>
          <p:cNvSpPr>
            <a:spLocks noGrp="1"/>
          </p:cNvSpPr>
          <p:nvPr>
            <p:ph type="title"/>
          </p:nvPr>
        </p:nvSpPr>
        <p:spPr/>
        <p:txBody>
          <a:bodyPr/>
          <a:lstStyle/>
          <a:p>
            <a:r>
              <a:rPr lang="en-US" dirty="0"/>
              <a:t>Findings AND Results</a:t>
            </a:r>
            <a:endParaRPr lang="LID4096" dirty="0"/>
          </a:p>
        </p:txBody>
      </p:sp>
      <p:pic>
        <p:nvPicPr>
          <p:cNvPr id="5122" name="Picture 2" descr="Related image">
            <a:extLst>
              <a:ext uri="{FF2B5EF4-FFF2-40B4-BE49-F238E27FC236}">
                <a16:creationId xmlns:a16="http://schemas.microsoft.com/office/drawing/2014/main" id="{D3CC0F9A-613A-4452-B31D-402B9005DD2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4419" y="2292369"/>
            <a:ext cx="6701314" cy="4027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8772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24</TotalTime>
  <Words>833</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Wingdings</vt:lpstr>
      <vt:lpstr>Banded</vt:lpstr>
      <vt:lpstr>Teaching pLan &amp; Policy brief</vt:lpstr>
      <vt:lpstr>Teaching Plan!</vt:lpstr>
      <vt:lpstr>Goals and Objectives</vt:lpstr>
      <vt:lpstr>Problem Statement</vt:lpstr>
      <vt:lpstr>Topic Rationale</vt:lpstr>
      <vt:lpstr>Teach-Back Theory</vt:lpstr>
      <vt:lpstr>Interactive Process</vt:lpstr>
      <vt:lpstr>Communication Strategy</vt:lpstr>
      <vt:lpstr>Findings AND Results</vt:lpstr>
      <vt:lpstr>Cont…</vt:lpstr>
      <vt:lpstr>Cont…</vt:lpstr>
      <vt:lpstr>Strategies and Implementation Policies</vt:lpstr>
      <vt:lpstr>Theoretical Framework</vt:lpstr>
      <vt:lpstr>Conclusion</vt:lpstr>
      <vt:lpstr>Conc…</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MuNibA ...</dc:creator>
  <cp:lastModifiedBy>MuNibA ...</cp:lastModifiedBy>
  <cp:revision>8</cp:revision>
  <dcterms:created xsi:type="dcterms:W3CDTF">2019-07-05T14:13:24Z</dcterms:created>
  <dcterms:modified xsi:type="dcterms:W3CDTF">2019-07-05T14:38:20Z</dcterms:modified>
</cp:coreProperties>
</file>