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07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647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516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339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6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8421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818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433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02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750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4041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458253-6E56-4330-BFF5-C9DBA48C0C1D}" type="datetimeFigureOut">
              <a:rPr lang="LID4096" smtClean="0"/>
              <a:t>04/02/2019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BD13FE-AD94-418B-9908-4852B5154E07}" type="slidenum">
              <a:rPr lang="LID4096" smtClean="0"/>
              <a:t>‹#›</a:t>
            </a:fld>
            <a:endParaRPr lang="LID4096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2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0B0E-9933-4D1A-9866-D2A92EF5C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i="1" dirty="0"/>
              <a:t>The Possessive Investment in Whiteness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3ECE4-03BE-451F-9DF0-4829FCC68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Socio-Economic and Ethnic Dilemma in the US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08650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EF0C-3879-424F-A08C-D19784D1B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2202-E455-4CD4-8616-82FF3B201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Lipsitz, G. (2005). The possessive investment in whiteness. </a:t>
            </a:r>
            <a:r>
              <a:rPr lang="en-GB" i="1" dirty="0"/>
              <a:t>White privilege: Essential readings on the other side of racism</a:t>
            </a:r>
            <a:r>
              <a:rPr lang="en-GB" dirty="0"/>
              <a:t>, </a:t>
            </a:r>
            <a:r>
              <a:rPr lang="en-GB" i="1" dirty="0"/>
              <a:t>2</a:t>
            </a:r>
            <a:r>
              <a:rPr lang="en-GB" dirty="0"/>
              <a:t>, 67-90.</a:t>
            </a:r>
          </a:p>
          <a:p>
            <a:endParaRPr lang="en-GB" dirty="0"/>
          </a:p>
          <a:p>
            <a:r>
              <a:rPr lang="en-GB" b="1" dirty="0"/>
              <a:t>Main Idea: </a:t>
            </a:r>
          </a:p>
          <a:p>
            <a:pPr lvl="1"/>
            <a:r>
              <a:rPr lang="en-GB" dirty="0"/>
              <a:t>What are the socio-economic implications of white privilege when it comes to real-estate investment?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Main Objectives</a:t>
            </a:r>
          </a:p>
          <a:p>
            <a:pPr lvl="1"/>
            <a:r>
              <a:rPr lang="en-GB" dirty="0"/>
              <a:t>Understanding the concept of White Privilege </a:t>
            </a:r>
          </a:p>
          <a:p>
            <a:pPr lvl="1"/>
            <a:r>
              <a:rPr lang="en-GB" dirty="0"/>
              <a:t>Impact of White Privilege on Social Classification</a:t>
            </a:r>
          </a:p>
          <a:p>
            <a:pPr lvl="1"/>
            <a:r>
              <a:rPr lang="en-GB" dirty="0"/>
              <a:t>Circulation of monetary funds and economy based on bias created by White Privilege</a:t>
            </a:r>
          </a:p>
          <a:p>
            <a:pPr lvl="1"/>
            <a:r>
              <a:rPr lang="en-GB" dirty="0"/>
              <a:t>And its impact on real-estate investments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42422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37A3-ECB4-4B43-B192-0F6B2203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Overview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127D-FA40-4DF8-87BF-AABC1B143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“Whiteness” has become a socio-economic and cultural issue for the US</a:t>
            </a:r>
          </a:p>
          <a:p>
            <a:pPr lvl="1"/>
            <a:r>
              <a:rPr lang="en-US" dirty="0"/>
              <a:t>Whiteness is Everywhere</a:t>
            </a:r>
          </a:p>
          <a:p>
            <a:r>
              <a:rPr lang="en-US" dirty="0"/>
              <a:t>Author Argues</a:t>
            </a:r>
          </a:p>
          <a:p>
            <a:pPr lvl="1"/>
            <a:r>
              <a:rPr lang="en-GB" dirty="0"/>
              <a:t>public policy and private prejudice have created a "possessive investment in whiteness," </a:t>
            </a:r>
          </a:p>
          <a:p>
            <a:pPr lvl="1"/>
            <a:r>
              <a:rPr lang="en-GB" dirty="0"/>
              <a:t>“whiteness has a cash value: it accounts for advantages that come to individuals through profits made from:</a:t>
            </a:r>
          </a:p>
          <a:p>
            <a:pPr lvl="2"/>
            <a:r>
              <a:rPr lang="en-GB" dirty="0"/>
              <a:t>housing and residential security in discriminatory markets</a:t>
            </a:r>
          </a:p>
          <a:p>
            <a:pPr lvl="2"/>
            <a:r>
              <a:rPr lang="en-GB" dirty="0"/>
              <a:t>unequal educations based on races</a:t>
            </a:r>
          </a:p>
          <a:p>
            <a:pPr lvl="2"/>
            <a:r>
              <a:rPr lang="en-GB" dirty="0"/>
              <a:t>Sustainability of the insider networks who have profited most from present and past racial discrimination</a:t>
            </a:r>
          </a:p>
          <a:p>
            <a:pPr lvl="2"/>
            <a:r>
              <a:rPr lang="en-GB" dirty="0"/>
              <a:t>inherited wealth passed from the spoils of discriminatory generations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19550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D4C9-06B3-4424-8EAB-15CBD048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1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F7F42-A1A9-401E-B2BF-3C0B3174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“Whiteness is Everywhere” (</a:t>
            </a:r>
            <a:r>
              <a:rPr lang="en-PK" b="1" dirty="0"/>
              <a:t>383</a:t>
            </a:r>
            <a:r>
              <a:rPr lang="en-US" b="1" dirty="0"/>
              <a:t>).</a:t>
            </a:r>
          </a:p>
          <a:p>
            <a:r>
              <a:rPr lang="en-US" dirty="0"/>
              <a:t>Whiteness is integrated aspect of American Culture</a:t>
            </a:r>
          </a:p>
          <a:p>
            <a:r>
              <a:rPr lang="en-US" dirty="0"/>
              <a:t>Blacks are discriminated against and considered dominant</a:t>
            </a:r>
          </a:p>
          <a:p>
            <a:r>
              <a:rPr lang="en-US" dirty="0"/>
              <a:t>Impact on:</a:t>
            </a:r>
          </a:p>
          <a:p>
            <a:pPr lvl="1"/>
            <a:r>
              <a:rPr lang="en-US" dirty="0"/>
              <a:t>Social life and classification</a:t>
            </a:r>
          </a:p>
          <a:p>
            <a:pPr lvl="1"/>
            <a:r>
              <a:rPr lang="en-US" dirty="0"/>
              <a:t>Discrimination and segregation</a:t>
            </a:r>
          </a:p>
          <a:p>
            <a:pPr lvl="1"/>
            <a:r>
              <a:rPr lang="en-US" dirty="0"/>
              <a:t>Economic stability</a:t>
            </a:r>
          </a:p>
          <a:p>
            <a:pPr lvl="1"/>
            <a:r>
              <a:rPr lang="en-US" dirty="0"/>
              <a:t>Real estate investment and property possessions</a:t>
            </a:r>
          </a:p>
          <a:p>
            <a:pPr lvl="1"/>
            <a:r>
              <a:rPr lang="en-US" dirty="0"/>
              <a:t>Emotional bias against Blacks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454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1133-D4D0-4FFB-8048-C760F7EE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 2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CC2D-532F-4EA8-B625-0FDA8B0F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“presence of mind,” referenced to “precise awareness of the present moment more decisive than foreknowledge of the most distant events” (369). </a:t>
            </a:r>
          </a:p>
          <a:p>
            <a:pPr lvl="1"/>
            <a:r>
              <a:rPr lang="en-GB" dirty="0"/>
              <a:t>“Whiteness” = white people and their undue authority </a:t>
            </a:r>
          </a:p>
          <a:p>
            <a:pPr lvl="2"/>
            <a:r>
              <a:rPr lang="en-GB" dirty="0"/>
              <a:t>the power and the role they have </a:t>
            </a:r>
          </a:p>
          <a:p>
            <a:pPr lvl="2"/>
            <a:r>
              <a:rPr lang="en-GB" dirty="0"/>
              <a:t>Effects social and cultural aspects of American (369). </a:t>
            </a:r>
          </a:p>
          <a:p>
            <a:pPr lvl="1"/>
            <a:r>
              <a:rPr lang="en-GB" dirty="0"/>
              <a:t>“White supremacy” </a:t>
            </a:r>
          </a:p>
          <a:p>
            <a:pPr lvl="2"/>
            <a:r>
              <a:rPr lang="en-GB" dirty="0"/>
              <a:t>the power that whites have </a:t>
            </a:r>
          </a:p>
          <a:p>
            <a:pPr lvl="2"/>
            <a:r>
              <a:rPr lang="en-GB" dirty="0"/>
              <a:t>the attitude that white people </a:t>
            </a:r>
          </a:p>
          <a:p>
            <a:pPr lvl="2"/>
            <a:r>
              <a:rPr lang="en-GB" dirty="0"/>
              <a:t>Displayed against other races and ethnicities</a:t>
            </a:r>
          </a:p>
          <a:p>
            <a:pPr lvl="1"/>
            <a:r>
              <a:rPr lang="en-GB" dirty="0"/>
              <a:t>“social life,” </a:t>
            </a:r>
          </a:p>
          <a:p>
            <a:pPr lvl="2"/>
            <a:r>
              <a:rPr lang="en-GB" dirty="0"/>
              <a:t>defining our individual racism. </a:t>
            </a:r>
          </a:p>
        </p:txBody>
      </p:sp>
    </p:spTree>
    <p:extLst>
      <p:ext uri="{BB962C8B-B14F-4D97-AF65-F5344CB8AC3E}">
        <p14:creationId xmlns:p14="http://schemas.microsoft.com/office/powerpoint/2010/main" val="414315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A2FF-AB5D-4487-833E-243941EB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Criticism against the Arguments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4A5B7-150F-43F8-AB18-C96FECB7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criticism on Lipsitz may include: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 has not emphasized on Black violence of terrorism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 has not explained the impact of educational competencies on Black capabilities and competencies.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author does not consider the impact of politicization of White and Black population.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author has not discussed cultural implications that restrict Blacks to possess property.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18190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646D-7F18-4058-A610-1FE8410B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 Questions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0982-1DF6-450F-AEBD-007A2A818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Do you think Lipsitz has made credible arguments?</a:t>
            </a:r>
          </a:p>
          <a:p>
            <a:r>
              <a:rPr lang="en-US" dirty="0"/>
              <a:t>2. Do you think that there exist a cultural or social bias in his study?</a:t>
            </a:r>
          </a:p>
          <a:p>
            <a:r>
              <a:rPr lang="en-US" dirty="0"/>
              <a:t>3. Has he used sufficient data and information to back up his claims?</a:t>
            </a:r>
          </a:p>
          <a:p>
            <a:r>
              <a:rPr lang="en-US" dirty="0"/>
              <a:t>4. How can we overcome this perception of White Supremacy?</a:t>
            </a:r>
          </a:p>
          <a:p>
            <a:r>
              <a:rPr lang="en-US" dirty="0"/>
              <a:t>5. What is the role of </a:t>
            </a:r>
            <a:r>
              <a:rPr lang="en-US"/>
              <a:t>Black violence here?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962494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23</TotalTime>
  <Words>381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The Possessive Investment in Whiteness</vt:lpstr>
      <vt:lpstr>Introduction</vt:lpstr>
      <vt:lpstr>Content Overview</vt:lpstr>
      <vt:lpstr>Argument 1</vt:lpstr>
      <vt:lpstr>Argument 2</vt:lpstr>
      <vt:lpstr>Sound Criticism against the Arguments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Possessive Investment in Whiteness</dc:title>
  <dc:creator>MuNibA ...</dc:creator>
  <cp:lastModifiedBy>MuNibA ...</cp:lastModifiedBy>
  <cp:revision>9</cp:revision>
  <dcterms:created xsi:type="dcterms:W3CDTF">2019-04-01T20:16:18Z</dcterms:created>
  <dcterms:modified xsi:type="dcterms:W3CDTF">2019-04-01T20:40:04Z</dcterms:modified>
</cp:coreProperties>
</file>