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58" r:id="rId5"/>
    <p:sldId id="259" r:id="rId6"/>
    <p:sldId id="260" r:id="rId7"/>
    <p:sldId id="261" r:id="rId8"/>
    <p:sldId id="262" r:id="rId9"/>
    <p:sldId id="268" r:id="rId10"/>
    <p:sldId id="269" r:id="rId11"/>
    <p:sldId id="263" r:id="rId12"/>
    <p:sldId id="264" r:id="rId13"/>
    <p:sldId id="265" r:id="rId14"/>
    <p:sldId id="266" r:id="rId15"/>
    <p:sldId id="267"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69" autoAdjust="0"/>
  </p:normalViewPr>
  <p:slideViewPr>
    <p:cSldViewPr>
      <p:cViewPr>
        <p:scale>
          <a:sx n="69" d="100"/>
          <a:sy n="69" d="100"/>
        </p:scale>
        <p:origin x="-1602"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F1A15-2CF4-4A4A-BE2D-98A48604082D}" type="datetimeFigureOut">
              <a:rPr lang="en-US" smtClean="0"/>
              <a:t>1/30/2019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C6D26-FDA2-4CFF-9A59-3E8E696E73CF}" type="slidenum">
              <a:rPr lang="en-US" smtClean="0"/>
              <a:t>‹#›</a:t>
            </a:fld>
            <a:endParaRPr lang="en-US"/>
          </a:p>
        </p:txBody>
      </p:sp>
    </p:spTree>
    <p:extLst>
      <p:ext uri="{BB962C8B-B14F-4D97-AF65-F5344CB8AC3E}">
        <p14:creationId xmlns:p14="http://schemas.microsoft.com/office/powerpoint/2010/main" val="78940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added</a:t>
            </a:r>
            <a:r>
              <a:rPr lang="en-US" baseline="0" dirty="0" smtClean="0"/>
              <a:t> is one of the change that medical staff member could bring about. This is a non-conventional way of treating </a:t>
            </a:r>
            <a:r>
              <a:rPr lang="en-US" baseline="0" dirty="0" smtClean="0"/>
              <a:t>patients and </a:t>
            </a:r>
            <a:r>
              <a:rPr lang="en-US" baseline="0" dirty="0" smtClean="0"/>
              <a:t>by using this </a:t>
            </a:r>
            <a:r>
              <a:rPr lang="en-US" baseline="0" dirty="0" smtClean="0"/>
              <a:t>framework, </a:t>
            </a:r>
            <a:r>
              <a:rPr lang="en-US" baseline="0" dirty="0" smtClean="0"/>
              <a:t>care staff gets </a:t>
            </a:r>
            <a:r>
              <a:rPr lang="en-US" baseline="0" dirty="0" smtClean="0"/>
              <a:t>opportunity </a:t>
            </a:r>
            <a:r>
              <a:rPr lang="en-US" baseline="0" dirty="0" smtClean="0"/>
              <a:t>of demonstrating those values which would bring beneficial </a:t>
            </a:r>
            <a:r>
              <a:rPr lang="en-US" baseline="0" dirty="0" smtClean="0"/>
              <a:t>outcomes for patient.</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a:t>
            </a:fld>
            <a:endParaRPr lang="en-US"/>
          </a:p>
        </p:txBody>
      </p:sp>
    </p:spTree>
    <p:extLst>
      <p:ext uri="{BB962C8B-B14F-4D97-AF65-F5344CB8AC3E}">
        <p14:creationId xmlns:p14="http://schemas.microsoft.com/office/powerpoint/2010/main" val="102738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evidences that would support the conception of adding values in </a:t>
            </a:r>
            <a:r>
              <a:rPr lang="en-US" baseline="0" dirty="0" smtClean="0"/>
              <a:t>healthcare </a:t>
            </a:r>
            <a:r>
              <a:rPr lang="en-US" baseline="0" dirty="0" smtClean="0"/>
              <a:t>processes. Evidences have proved that there is a considerable change in the new paradigms of treating patient and old conventional ways of handling the patients.</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10</a:t>
            </a:fld>
            <a:endParaRPr lang="en-US"/>
          </a:p>
        </p:txBody>
      </p:sp>
    </p:spTree>
    <p:extLst>
      <p:ext uri="{BB962C8B-B14F-4D97-AF65-F5344CB8AC3E}">
        <p14:creationId xmlns:p14="http://schemas.microsoft.com/office/powerpoint/2010/main" val="58859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Value-added</a:t>
            </a:r>
            <a:r>
              <a:rPr lang="en-US" baseline="0" dirty="0" smtClean="0"/>
              <a:t> processes are being used at a wide range and there are many examples that </a:t>
            </a:r>
            <a:r>
              <a:rPr lang="en-US" baseline="0" dirty="0" smtClean="0"/>
              <a:t>show </a:t>
            </a:r>
            <a:r>
              <a:rPr lang="en-US" baseline="0" dirty="0" smtClean="0"/>
              <a:t>the implementation of this change on practical </a:t>
            </a:r>
            <a:r>
              <a:rPr lang="en-US" baseline="0" dirty="0" smtClean="0"/>
              <a:t>level (</a:t>
            </a:r>
            <a:r>
              <a:rPr lang="en-US" sz="1200" dirty="0" smtClean="0">
                <a:latin typeface="Times New Roman" pitchFamily="18" charset="0"/>
                <a:cs typeface="Times New Roman" pitchFamily="18" charset="0"/>
              </a:rPr>
              <a:t>French,et,al,2016). </a:t>
            </a:r>
            <a:r>
              <a:rPr lang="en-US" baseline="0" dirty="0" smtClean="0"/>
              <a:t>At </a:t>
            </a:r>
            <a:r>
              <a:rPr lang="en-US" baseline="0" dirty="0" smtClean="0"/>
              <a:t>present, it is being used worldwide and is benefitting many patients not only by giving them best outcomes but also securing them economically.</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11</a:t>
            </a:fld>
            <a:endParaRPr lang="en-US"/>
          </a:p>
        </p:txBody>
      </p:sp>
    </p:spTree>
    <p:extLst>
      <p:ext uri="{BB962C8B-B14F-4D97-AF65-F5344CB8AC3E}">
        <p14:creationId xmlns:p14="http://schemas.microsoft.com/office/powerpoint/2010/main" val="360856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healthcare, only those </a:t>
            </a:r>
            <a:r>
              <a:rPr lang="en-US" baseline="0" dirty="0" smtClean="0"/>
              <a:t>changes are </a:t>
            </a:r>
            <a:r>
              <a:rPr lang="en-US" baseline="0" dirty="0" smtClean="0"/>
              <a:t>accepted that would have better outcomes and </a:t>
            </a:r>
            <a:r>
              <a:rPr lang="en-US" baseline="0" dirty="0" smtClean="0"/>
              <a:t>changes </a:t>
            </a:r>
            <a:r>
              <a:rPr lang="en-US" baseline="0" dirty="0" smtClean="0"/>
              <a:t>that would have no considerable </a:t>
            </a:r>
            <a:r>
              <a:rPr lang="en-US" baseline="0" dirty="0" smtClean="0"/>
              <a:t>differences </a:t>
            </a:r>
            <a:r>
              <a:rPr lang="en-US" baseline="0" dirty="0" smtClean="0"/>
              <a:t>are not appreciated. So this change of adding value has been appreciated and implemented worldwide because of its improved outcomes that are working exceptionally well in healthcare units.</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12</a:t>
            </a:fld>
            <a:endParaRPr lang="en-US"/>
          </a:p>
        </p:txBody>
      </p:sp>
    </p:spTree>
    <p:extLst>
      <p:ext uri="{BB962C8B-B14F-4D97-AF65-F5344CB8AC3E}">
        <p14:creationId xmlns:p14="http://schemas.microsoft.com/office/powerpoint/2010/main" val="406836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a:t>
            </a:r>
            <a:r>
              <a:rPr lang="en-US" baseline="0" dirty="0" smtClean="0"/>
              <a:t> added care processes are seen being implemented in many areas such as recovery of older persons taking into account rehabilitation and moral support of patients. Nurses try to show concern about lost independence of old patients and playing of constructive role for patients suffering </a:t>
            </a:r>
            <a:r>
              <a:rPr lang="en-US" baseline="0" smtClean="0"/>
              <a:t>from diabetes. </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13</a:t>
            </a:fld>
            <a:endParaRPr lang="en-US"/>
          </a:p>
        </p:txBody>
      </p:sp>
    </p:spTree>
    <p:extLst>
      <p:ext uri="{BB962C8B-B14F-4D97-AF65-F5344CB8AC3E}">
        <p14:creationId xmlns:p14="http://schemas.microsoft.com/office/powerpoint/2010/main" val="212008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Nurses</a:t>
            </a:r>
            <a:r>
              <a:rPr lang="en-US" baseline="0" dirty="0" smtClean="0"/>
              <a:t> when want to have a change that they think would be beneficial for the healthcare unit and patient, for looking into such matters where the nurses need approval higher authorities of the health unit used to hire the head nurses or the coordinator.  </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14</a:t>
            </a:fld>
            <a:endParaRPr lang="en-US"/>
          </a:p>
        </p:txBody>
      </p:sp>
    </p:spTree>
    <p:extLst>
      <p:ext uri="{BB962C8B-B14F-4D97-AF65-F5344CB8AC3E}">
        <p14:creationId xmlns:p14="http://schemas.microsoft.com/office/powerpoint/2010/main" val="96357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quite easy</a:t>
            </a:r>
            <a:r>
              <a:rPr lang="en-US" baseline="0" dirty="0" smtClean="0"/>
              <a:t> to identify working and implementation of value-added care processes as they would have unusual and advanced influence on patients. Changes that come in the life of patients are works as evidences that would cast healthy effects on the overall condition of the patient. </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15</a:t>
            </a:fld>
            <a:endParaRPr lang="en-US"/>
          </a:p>
        </p:txBody>
      </p:sp>
    </p:spTree>
    <p:extLst>
      <p:ext uri="{BB962C8B-B14F-4D97-AF65-F5344CB8AC3E}">
        <p14:creationId xmlns:p14="http://schemas.microsoft.com/office/powerpoint/2010/main" val="98866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16</a:t>
            </a:fld>
            <a:endParaRPr lang="en-US"/>
          </a:p>
        </p:txBody>
      </p:sp>
    </p:spTree>
    <p:extLst>
      <p:ext uri="{BB962C8B-B14F-4D97-AF65-F5344CB8AC3E}">
        <p14:creationId xmlns:p14="http://schemas.microsoft.com/office/powerpoint/2010/main" val="48578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changes that responsible medical staff bring for improving </a:t>
            </a:r>
            <a:r>
              <a:rPr lang="en-US" baseline="0" dirty="0" smtClean="0"/>
              <a:t> outcomes </a:t>
            </a:r>
            <a:r>
              <a:rPr lang="en-US" baseline="0" dirty="0" smtClean="0"/>
              <a:t>of patients and one of these important changes is selection of </a:t>
            </a:r>
            <a:r>
              <a:rPr lang="en-US" baseline="0" dirty="0" smtClean="0"/>
              <a:t>value-added care processes (</a:t>
            </a:r>
            <a:r>
              <a:rPr lang="en-US" sz="1200" dirty="0" smtClean="0">
                <a:latin typeface="Times New Roman" pitchFamily="18" charset="0"/>
                <a:cs typeface="Times New Roman" pitchFamily="18" charset="0"/>
              </a:rPr>
              <a:t>Bradley,et,al,2016</a:t>
            </a:r>
            <a:r>
              <a:rPr lang="en-US" baseline="0" dirty="0" smtClean="0"/>
              <a:t>). </a:t>
            </a:r>
            <a:r>
              <a:rPr lang="en-US" baseline="0" dirty="0" smtClean="0"/>
              <a:t>There are many reason for selecting this change in </a:t>
            </a:r>
            <a:r>
              <a:rPr lang="en-US" baseline="0" dirty="0" smtClean="0"/>
              <a:t>framework </a:t>
            </a:r>
            <a:r>
              <a:rPr lang="en-US" baseline="0" dirty="0" smtClean="0"/>
              <a:t>project </a:t>
            </a:r>
            <a:r>
              <a:rPr lang="en-US" baseline="0" dirty="0" smtClean="0"/>
              <a:t>and few </a:t>
            </a:r>
            <a:r>
              <a:rPr lang="en-US" baseline="0" dirty="0" smtClean="0"/>
              <a:t>reasons are </a:t>
            </a:r>
            <a:r>
              <a:rPr lang="en-US" baseline="0" dirty="0" smtClean="0"/>
              <a:t>given as, better </a:t>
            </a:r>
            <a:r>
              <a:rPr lang="en-US" baseline="0" dirty="0" smtClean="0"/>
              <a:t>outcomes, best experiences, best use of resources and satisfaction of </a:t>
            </a:r>
            <a:r>
              <a:rPr lang="en-US" baseline="0" dirty="0" smtClean="0"/>
              <a:t>patients (</a:t>
            </a:r>
            <a:r>
              <a:rPr lang="en-US" sz="1200" dirty="0" smtClean="0">
                <a:latin typeface="Times New Roman" pitchFamily="18" charset="0"/>
                <a:cs typeface="Times New Roman" pitchFamily="18" charset="0"/>
              </a:rPr>
              <a:t>Porter,et,al,2008). </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2</a:t>
            </a:fld>
            <a:endParaRPr lang="en-US"/>
          </a:p>
        </p:txBody>
      </p:sp>
    </p:spTree>
    <p:extLst>
      <p:ext uri="{BB962C8B-B14F-4D97-AF65-F5344CB8AC3E}">
        <p14:creationId xmlns:p14="http://schemas.microsoft.com/office/powerpoint/2010/main" val="117549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Coordination</a:t>
            </a:r>
            <a:r>
              <a:rPr lang="en-US" baseline="0" dirty="0" smtClean="0"/>
              <a:t> among workers is very important for accomplishing set goals. Team structure would define who would be the part of team. Communication should be strong so that the set goals could be achieve </a:t>
            </a:r>
            <a:r>
              <a:rPr lang="en-US" baseline="0" dirty="0" smtClean="0"/>
              <a:t>easily</a:t>
            </a:r>
            <a:r>
              <a:rPr lang="en-US" baseline="0" dirty="0" smtClean="0"/>
              <a:t>. Good leadership is crucial for efficient working, as coordinator would lead the care provider for taking certain steps. Situation should be monitored by some senior member. Mutual support is another important thing for bringing about a change, as in the selected change patient would be supported by caregiver and in response of good care, patient would prove, a great support for caregiver. </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3</a:t>
            </a:fld>
            <a:endParaRPr lang="en-US"/>
          </a:p>
        </p:txBody>
      </p:sp>
    </p:spTree>
    <p:extLst>
      <p:ext uri="{BB962C8B-B14F-4D97-AF65-F5344CB8AC3E}">
        <p14:creationId xmlns:p14="http://schemas.microsoft.com/office/powerpoint/2010/main" val="98604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type of change is somehow social and economical as the patients are going to have better dealing by the </a:t>
            </a:r>
            <a:r>
              <a:rPr lang="en-US" baseline="0" dirty="0" smtClean="0"/>
              <a:t>caregiver </a:t>
            </a:r>
            <a:r>
              <a:rPr lang="en-US" baseline="0" dirty="0" smtClean="0"/>
              <a:t>who would not claim fee for performance </a:t>
            </a:r>
            <a:r>
              <a:rPr lang="en-US" baseline="0" dirty="0" smtClean="0"/>
              <a:t>only but would claim fee </a:t>
            </a:r>
            <a:r>
              <a:rPr lang="en-US" baseline="0" dirty="0" smtClean="0"/>
              <a:t>for value care as well.</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4</a:t>
            </a:fld>
            <a:endParaRPr lang="en-US"/>
          </a:p>
        </p:txBody>
      </p:sp>
    </p:spTree>
    <p:extLst>
      <p:ext uri="{BB962C8B-B14F-4D97-AF65-F5344CB8AC3E}">
        <p14:creationId xmlns:p14="http://schemas.microsoft.com/office/powerpoint/2010/main" val="250068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change is going to take in all those settings where there would be patients. But commonly value-added care processes would take place in home healthcare, hospitals and clinics.</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5</a:t>
            </a:fld>
            <a:endParaRPr lang="en-US"/>
          </a:p>
        </p:txBody>
      </p:sp>
    </p:spTree>
    <p:extLst>
      <p:ext uri="{BB962C8B-B14F-4D97-AF65-F5344CB8AC3E}">
        <p14:creationId xmlns:p14="http://schemas.microsoft.com/office/powerpoint/2010/main" val="228305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 doubt that this change is going to have a positive </a:t>
            </a:r>
            <a:r>
              <a:rPr lang="en-US" baseline="0" dirty="0" smtClean="0"/>
              <a:t>impact </a:t>
            </a:r>
            <a:r>
              <a:rPr lang="en-US" baseline="0" dirty="0" smtClean="0"/>
              <a:t>on all </a:t>
            </a:r>
            <a:r>
              <a:rPr lang="en-US" baseline="0" dirty="0" smtClean="0"/>
              <a:t>the figures </a:t>
            </a:r>
            <a:r>
              <a:rPr lang="en-US" baseline="0" dirty="0" smtClean="0"/>
              <a:t>who would be directly and indirectly linked </a:t>
            </a:r>
            <a:r>
              <a:rPr lang="en-US" baseline="0" dirty="0" smtClean="0"/>
              <a:t>to </a:t>
            </a:r>
            <a:r>
              <a:rPr lang="en-US" baseline="0" dirty="0" smtClean="0"/>
              <a:t>this change. But mainly this change would have a strong affect on patients, care staff and </a:t>
            </a:r>
            <a:r>
              <a:rPr lang="en-US" baseline="0" dirty="0" smtClean="0"/>
              <a:t>atmosphere </a:t>
            </a:r>
            <a:r>
              <a:rPr lang="en-US" baseline="0" dirty="0" smtClean="0"/>
              <a:t>of the unit where this change would take place.</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6</a:t>
            </a:fld>
            <a:endParaRPr lang="en-US"/>
          </a:p>
        </p:txBody>
      </p:sp>
    </p:spTree>
    <p:extLst>
      <p:ext uri="{BB962C8B-B14F-4D97-AF65-F5344CB8AC3E}">
        <p14:creationId xmlns:p14="http://schemas.microsoft.com/office/powerpoint/2010/main" val="59807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a:t>
            </a:r>
            <a:r>
              <a:rPr lang="en-US" baseline="0" dirty="0" smtClean="0"/>
              <a:t> of healthcare is one of the most sensitive </a:t>
            </a:r>
            <a:r>
              <a:rPr lang="en-US" baseline="0" dirty="0" smtClean="0"/>
              <a:t>field </a:t>
            </a:r>
            <a:r>
              <a:rPr lang="en-US" baseline="0" dirty="0" smtClean="0"/>
              <a:t>and no one is allowed to bring about any change without having an approval from the concerned authorities. When it comes to value-added care processes, mainly staff nurses </a:t>
            </a:r>
            <a:r>
              <a:rPr lang="en-US" baseline="0" dirty="0" smtClean="0"/>
              <a:t>being agents of change need </a:t>
            </a:r>
            <a:r>
              <a:rPr lang="en-US" baseline="0" dirty="0" smtClean="0"/>
              <a:t>approval from </a:t>
            </a:r>
            <a:r>
              <a:rPr lang="en-US" baseline="0" dirty="0" smtClean="0"/>
              <a:t>hospital </a:t>
            </a:r>
            <a:r>
              <a:rPr lang="en-US" baseline="0" dirty="0" smtClean="0"/>
              <a:t>authorities. Specifically coordinator of </a:t>
            </a:r>
            <a:r>
              <a:rPr lang="en-US" baseline="0" dirty="0" smtClean="0"/>
              <a:t>nurses </a:t>
            </a:r>
            <a:r>
              <a:rPr lang="en-US" baseline="0" dirty="0" smtClean="0"/>
              <a:t>is going to approve this change.</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7</a:t>
            </a:fld>
            <a:endParaRPr lang="en-US"/>
          </a:p>
        </p:txBody>
      </p:sp>
    </p:spTree>
    <p:extLst>
      <p:ext uri="{BB962C8B-B14F-4D97-AF65-F5344CB8AC3E}">
        <p14:creationId xmlns:p14="http://schemas.microsoft.com/office/powerpoint/2010/main" val="155678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solutions that </a:t>
            </a:r>
            <a:r>
              <a:rPr lang="en-US" baseline="0" dirty="0" smtClean="0"/>
              <a:t>have </a:t>
            </a:r>
            <a:r>
              <a:rPr lang="en-US" baseline="0" dirty="0" smtClean="0"/>
              <a:t>been observed in </a:t>
            </a:r>
            <a:r>
              <a:rPr lang="en-US" baseline="0" dirty="0" smtClean="0"/>
              <a:t>case </a:t>
            </a:r>
            <a:r>
              <a:rPr lang="en-US" baseline="0" dirty="0" smtClean="0"/>
              <a:t>of value-added processes used by nurses in </a:t>
            </a:r>
            <a:r>
              <a:rPr lang="en-US" baseline="0" dirty="0" smtClean="0"/>
              <a:t>healthcare </a:t>
            </a:r>
            <a:r>
              <a:rPr lang="en-US" baseline="0" dirty="0" smtClean="0"/>
              <a:t>field. There are many things that have been benefited by the implementation of this change. It has multiple advantages for patient and </a:t>
            </a:r>
            <a:r>
              <a:rPr lang="en-US" baseline="0" dirty="0" smtClean="0"/>
              <a:t>care provider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8</a:t>
            </a:fld>
            <a:endParaRPr lang="en-US"/>
          </a:p>
        </p:txBody>
      </p:sp>
    </p:spTree>
    <p:extLst>
      <p:ext uri="{BB962C8B-B14F-4D97-AF65-F5344CB8AC3E}">
        <p14:creationId xmlns:p14="http://schemas.microsoft.com/office/powerpoint/2010/main" val="97789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Solutions that have been provided by </a:t>
            </a:r>
            <a:r>
              <a:rPr lang="en-US" baseline="0" dirty="0" smtClean="0"/>
              <a:t>implementing selected change, promoted by care </a:t>
            </a:r>
            <a:r>
              <a:rPr lang="en-US" baseline="0" dirty="0" smtClean="0"/>
              <a:t>staff has many visible evidences as </a:t>
            </a:r>
            <a:r>
              <a:rPr lang="en-US" baseline="0" dirty="0" smtClean="0"/>
              <a:t>well </a:t>
            </a:r>
            <a:r>
              <a:rPr lang="en-US" sz="1200" dirty="0" smtClean="0">
                <a:latin typeface="Times New Roman" pitchFamily="18" charset="0"/>
                <a:cs typeface="Times New Roman" pitchFamily="18" charset="0"/>
              </a:rPr>
              <a:t>(Winegar,et,al,2018).</a:t>
            </a:r>
            <a:r>
              <a:rPr lang="en-US" baseline="0" dirty="0" smtClean="0"/>
              <a:t> </a:t>
            </a:r>
            <a:r>
              <a:rPr lang="en-US" baseline="0" dirty="0" smtClean="0"/>
              <a:t>These evidences </a:t>
            </a:r>
            <a:r>
              <a:rPr lang="en-US" baseline="0" dirty="0" smtClean="0"/>
              <a:t>have proved </a:t>
            </a:r>
            <a:r>
              <a:rPr lang="en-US" baseline="0" dirty="0" smtClean="0"/>
              <a:t>that </a:t>
            </a:r>
            <a:r>
              <a:rPr lang="en-US" baseline="0" dirty="0" smtClean="0"/>
              <a:t>value-added care processes play </a:t>
            </a:r>
            <a:r>
              <a:rPr lang="en-US" baseline="0" dirty="0" smtClean="0"/>
              <a:t>a constructive role </a:t>
            </a:r>
            <a:r>
              <a:rPr lang="en-US" baseline="0" dirty="0" smtClean="0"/>
              <a:t>in lives </a:t>
            </a:r>
            <a:r>
              <a:rPr lang="en-US" baseline="0" dirty="0" smtClean="0"/>
              <a:t>of patients and </a:t>
            </a:r>
            <a:r>
              <a:rPr lang="en-US" baseline="0" dirty="0" smtClean="0"/>
              <a:t>gives </a:t>
            </a:r>
            <a:r>
              <a:rPr lang="en-US" baseline="0" dirty="0" smtClean="0"/>
              <a:t>best experience to the care staff.</a:t>
            </a:r>
            <a:endParaRPr lang="en-US" dirty="0"/>
          </a:p>
        </p:txBody>
      </p:sp>
      <p:sp>
        <p:nvSpPr>
          <p:cNvPr id="4" name="Slide Number Placeholder 3"/>
          <p:cNvSpPr>
            <a:spLocks noGrp="1"/>
          </p:cNvSpPr>
          <p:nvPr>
            <p:ph type="sldNum" sz="quarter" idx="10"/>
          </p:nvPr>
        </p:nvSpPr>
        <p:spPr/>
        <p:txBody>
          <a:bodyPr/>
          <a:lstStyle/>
          <a:p>
            <a:fld id="{29AC6D26-FDA2-4CFF-9A59-3E8E696E73CF}" type="slidenum">
              <a:rPr lang="en-US" smtClean="0"/>
              <a:t>9</a:t>
            </a:fld>
            <a:endParaRPr lang="en-US"/>
          </a:p>
        </p:txBody>
      </p:sp>
    </p:spTree>
    <p:extLst>
      <p:ext uri="{BB962C8B-B14F-4D97-AF65-F5344CB8AC3E}">
        <p14:creationId xmlns:p14="http://schemas.microsoft.com/office/powerpoint/2010/main" val="245327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DF47D-8F12-4977-9698-AE9857A0FF63}"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17984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DF47D-8F12-4977-9698-AE9857A0FF63}"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63171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DF47D-8F12-4977-9698-AE9857A0FF63}"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393722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DF47D-8F12-4977-9698-AE9857A0FF63}"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243631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DF47D-8F12-4977-9698-AE9857A0FF63}"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392475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DF47D-8F12-4977-9698-AE9857A0FF63}"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253077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DF47D-8F12-4977-9698-AE9857A0FF63}"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361221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DF47D-8F12-4977-9698-AE9857A0FF63}"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5000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DF47D-8F12-4977-9698-AE9857A0FF63}"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223834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DF47D-8F12-4977-9698-AE9857A0FF63}"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233979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DF47D-8F12-4977-9698-AE9857A0FF63}"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41A1A-4077-4825-B9AB-FD97790D807C}" type="slidenum">
              <a:rPr lang="en-US" smtClean="0"/>
              <a:t>‹#›</a:t>
            </a:fld>
            <a:endParaRPr lang="en-US"/>
          </a:p>
        </p:txBody>
      </p:sp>
    </p:spTree>
    <p:extLst>
      <p:ext uri="{BB962C8B-B14F-4D97-AF65-F5344CB8AC3E}">
        <p14:creationId xmlns:p14="http://schemas.microsoft.com/office/powerpoint/2010/main" val="218696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DF47D-8F12-4977-9698-AE9857A0FF63}" type="datetimeFigureOut">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41A1A-4077-4825-B9AB-FD97790D807C}" type="slidenum">
              <a:rPr lang="en-US" smtClean="0"/>
              <a:t>‹#›</a:t>
            </a:fld>
            <a:endParaRPr lang="en-US"/>
          </a:p>
        </p:txBody>
      </p:sp>
    </p:spTree>
    <p:extLst>
      <p:ext uri="{BB962C8B-B14F-4D97-AF65-F5344CB8AC3E}">
        <p14:creationId xmlns:p14="http://schemas.microsoft.com/office/powerpoint/2010/main" val="52009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600" dirty="0" smtClean="0"/>
              <a:t>Value-added </a:t>
            </a:r>
            <a:r>
              <a:rPr lang="en-US" sz="3600" dirty="0"/>
              <a:t>C</a:t>
            </a:r>
            <a:r>
              <a:rPr lang="en-US" sz="3600" dirty="0" smtClean="0"/>
              <a:t>are Processes</a:t>
            </a:r>
            <a:endParaRPr lang="en-US" sz="3600" dirty="0"/>
          </a:p>
        </p:txBody>
      </p:sp>
      <p:sp>
        <p:nvSpPr>
          <p:cNvPr id="3" name="Subtitle 2"/>
          <p:cNvSpPr>
            <a:spLocks noGrp="1"/>
          </p:cNvSpPr>
          <p:nvPr>
            <p:ph type="subTitle" idx="1"/>
          </p:nvPr>
        </p:nvSpPr>
        <p:spPr>
          <a:xfrm>
            <a:off x="304800" y="838200"/>
            <a:ext cx="8630653" cy="2209800"/>
          </a:xfrm>
        </p:spPr>
        <p:txBody>
          <a:bodyPr>
            <a:noAutofit/>
          </a:bodyPr>
          <a:lstStyle/>
          <a:p>
            <a:pPr marL="342900" indent="-342900" algn="just">
              <a:buFont typeface="Wingdings" pitchFamily="2" charset="2"/>
              <a:buChar char="Ø"/>
            </a:pPr>
            <a:r>
              <a:rPr lang="en-US" sz="2000" dirty="0" smtClean="0">
                <a:solidFill>
                  <a:schemeClr val="tx1"/>
                </a:solidFill>
                <a:latin typeface="Times New Roman" pitchFamily="18" charset="0"/>
                <a:cs typeface="Times New Roman" pitchFamily="18" charset="0"/>
              </a:rPr>
              <a:t>Adding value is one of the national framework for nursing and healthcare. </a:t>
            </a:r>
            <a:r>
              <a:rPr lang="en-US" sz="2000" dirty="0">
                <a:solidFill>
                  <a:schemeClr val="tx1"/>
                </a:solidFill>
                <a:latin typeface="Times New Roman" pitchFamily="18" charset="0"/>
                <a:cs typeface="Times New Roman" pitchFamily="18" charset="0"/>
              </a:rPr>
              <a:t>A</a:t>
            </a:r>
            <a:r>
              <a:rPr lang="en-US"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nurse could add a lot when it comes to take care of </a:t>
            </a:r>
            <a:r>
              <a:rPr lang="en-US" sz="2000" dirty="0" smtClean="0">
                <a:solidFill>
                  <a:schemeClr val="tx1"/>
                </a:solidFill>
                <a:latin typeface="Times New Roman" pitchFamily="18" charset="0"/>
                <a:cs typeface="Times New Roman" pitchFamily="18" charset="0"/>
              </a:rPr>
              <a:t>patients. Value </a:t>
            </a:r>
            <a:r>
              <a:rPr lang="en-US" sz="2000" dirty="0" smtClean="0">
                <a:solidFill>
                  <a:schemeClr val="tx1"/>
                </a:solidFill>
                <a:latin typeface="Times New Roman" pitchFamily="18" charset="0"/>
                <a:cs typeface="Times New Roman" pitchFamily="18" charset="0"/>
              </a:rPr>
              <a:t>should be added while taking care of </a:t>
            </a:r>
            <a:r>
              <a:rPr lang="en-US" sz="2000" dirty="0" smtClean="0">
                <a:solidFill>
                  <a:schemeClr val="tx1"/>
                </a:solidFill>
                <a:latin typeface="Times New Roman" pitchFamily="18" charset="0"/>
                <a:cs typeface="Times New Roman" pitchFamily="18" charset="0"/>
              </a:rPr>
              <a:t>patients </a:t>
            </a:r>
            <a:r>
              <a:rPr lang="en-US" sz="2000" dirty="0" smtClean="0">
                <a:solidFill>
                  <a:schemeClr val="tx1"/>
                </a:solidFill>
                <a:latin typeface="Times New Roman" pitchFamily="18" charset="0"/>
                <a:cs typeface="Times New Roman" pitchFamily="18" charset="0"/>
              </a:rPr>
              <a:t>who are bed </a:t>
            </a:r>
            <a:r>
              <a:rPr lang="en-US" sz="2000" dirty="0" smtClean="0">
                <a:solidFill>
                  <a:schemeClr val="tx1"/>
                </a:solidFill>
                <a:latin typeface="Times New Roman" pitchFamily="18" charset="0"/>
                <a:cs typeface="Times New Roman" pitchFamily="18" charset="0"/>
              </a:rPr>
              <a:t>stricken.</a:t>
            </a:r>
            <a:endParaRPr lang="en-US" sz="2000" dirty="0" smtClean="0">
              <a:solidFill>
                <a:schemeClr val="tx1"/>
              </a:solidFill>
              <a:latin typeface="Times New Roman" pitchFamily="18" charset="0"/>
              <a:cs typeface="Times New Roman" pitchFamily="18" charset="0"/>
            </a:endParaRPr>
          </a:p>
          <a:p>
            <a:pPr algn="just"/>
            <a:endParaRPr lang="en-US" sz="20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en-US" sz="2000" dirty="0" smtClean="0">
                <a:solidFill>
                  <a:schemeClr val="tx1"/>
                </a:solidFill>
                <a:latin typeface="Times New Roman" pitchFamily="18" charset="0"/>
                <a:cs typeface="Times New Roman" pitchFamily="18" charset="0"/>
              </a:rPr>
              <a:t>It is one of the significant improvement that </a:t>
            </a:r>
            <a:r>
              <a:rPr lang="en-US" sz="2000" dirty="0" smtClean="0">
                <a:solidFill>
                  <a:schemeClr val="tx1"/>
                </a:solidFill>
                <a:latin typeface="Times New Roman" pitchFamily="18" charset="0"/>
                <a:cs typeface="Times New Roman" pitchFamily="18" charset="0"/>
              </a:rPr>
              <a:t>should </a:t>
            </a:r>
            <a:r>
              <a:rPr lang="en-US" sz="2000" dirty="0" smtClean="0">
                <a:solidFill>
                  <a:schemeClr val="tx1"/>
                </a:solidFill>
                <a:latin typeface="Times New Roman" pitchFamily="18" charset="0"/>
                <a:cs typeface="Times New Roman" pitchFamily="18" charset="0"/>
              </a:rPr>
              <a:t>be made for restructuring healthcare facilities provided to the patients.</a:t>
            </a:r>
          </a:p>
          <a:p>
            <a:pPr algn="just"/>
            <a:endParaRPr lang="en-US" sz="20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en-US" sz="2000" dirty="0" smtClean="0">
                <a:solidFill>
                  <a:schemeClr val="tx1"/>
                </a:solidFill>
                <a:latin typeface="Times New Roman" pitchFamily="18" charset="0"/>
                <a:cs typeface="Times New Roman" pitchFamily="18" charset="0"/>
              </a:rPr>
              <a:t>An ideal nurse would adopt this change for improving </a:t>
            </a:r>
            <a:r>
              <a:rPr lang="en-US" sz="2000" dirty="0" smtClean="0">
                <a:solidFill>
                  <a:schemeClr val="tx1"/>
                </a:solidFill>
                <a:latin typeface="Times New Roman" pitchFamily="18" charset="0"/>
                <a:cs typeface="Times New Roman" pitchFamily="18" charset="0"/>
              </a:rPr>
              <a:t>various</a:t>
            </a:r>
            <a:r>
              <a:rPr lang="en-US"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areas </a:t>
            </a:r>
            <a:r>
              <a:rPr lang="en-US" sz="2000" dirty="0" smtClean="0">
                <a:solidFill>
                  <a:schemeClr val="tx1"/>
                </a:solidFill>
                <a:latin typeface="Times New Roman" pitchFamily="18" charset="0"/>
                <a:cs typeface="Times New Roman" pitchFamily="18" charset="0"/>
              </a:rPr>
              <a:t>that are related </a:t>
            </a:r>
            <a:r>
              <a:rPr lang="en-US" sz="2000" dirty="0" smtClean="0">
                <a:solidFill>
                  <a:schemeClr val="tx1"/>
                </a:solidFill>
                <a:latin typeface="Times New Roman" pitchFamily="18" charset="0"/>
                <a:cs typeface="Times New Roman" pitchFamily="18" charset="0"/>
              </a:rPr>
              <a:t>to nursing </a:t>
            </a:r>
            <a:r>
              <a:rPr lang="en-US" sz="2000" dirty="0" smtClean="0">
                <a:solidFill>
                  <a:schemeClr val="tx1"/>
                </a:solidFill>
                <a:latin typeface="Times New Roman" pitchFamily="18" charset="0"/>
                <a:cs typeface="Times New Roman" pitchFamily="18" charset="0"/>
              </a:rPr>
              <a:t>profession such as quality</a:t>
            </a:r>
            <a:r>
              <a:rPr lang="en-US" sz="2000" dirty="0" smtClean="0">
                <a:solidFill>
                  <a:schemeClr val="tx1"/>
                </a:solidFill>
                <a:latin typeface="Times New Roman" pitchFamily="18" charset="0"/>
                <a:cs typeface="Times New Roman" pitchFamily="18" charset="0"/>
              </a:rPr>
              <a:t>, safety, evidence-based medicine, satisfaction of patient and </a:t>
            </a:r>
            <a:r>
              <a:rPr lang="en-US" sz="2000" dirty="0" smtClean="0">
                <a:solidFill>
                  <a:schemeClr val="tx1"/>
                </a:solidFill>
                <a:latin typeface="Times New Roman" pitchFamily="18" charset="0"/>
                <a:cs typeface="Times New Roman" pitchFamily="18" charset="0"/>
              </a:rPr>
              <a:t>specifically giving moral </a:t>
            </a:r>
            <a:r>
              <a:rPr lang="en-US" sz="2000" dirty="0" smtClean="0">
                <a:solidFill>
                  <a:schemeClr val="tx1"/>
                </a:solidFill>
                <a:latin typeface="Times New Roman" pitchFamily="18" charset="0"/>
                <a:cs typeface="Times New Roman" pitchFamily="18" charset="0"/>
              </a:rPr>
              <a:t>support to </a:t>
            </a:r>
            <a:r>
              <a:rPr lang="en-US" sz="2000" dirty="0" smtClean="0">
                <a:solidFill>
                  <a:schemeClr val="tx1"/>
                </a:solidFill>
                <a:latin typeface="Times New Roman" pitchFamily="18" charset="0"/>
                <a:cs typeface="Times New Roman" pitchFamily="18" charset="0"/>
              </a:rPr>
              <a:t>patient</a:t>
            </a:r>
            <a:r>
              <a:rPr lang="en-US" sz="2000" dirty="0" smtClean="0">
                <a:solidFill>
                  <a:schemeClr val="tx1"/>
                </a:solidFill>
                <a:latin typeface="Times New Roman" pitchFamily="18" charset="0"/>
                <a:cs typeface="Times New Roman" pitchFamily="18"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572000"/>
            <a:ext cx="3251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4165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382000" cy="6553200"/>
          </a:xfrm>
        </p:spPr>
        <p:txBody>
          <a:bodyPr>
            <a:normAutofit fontScale="55000" lnSpcReduction="20000"/>
          </a:bodyPr>
          <a:lstStyle/>
          <a:p>
            <a:pPr algn="just">
              <a:buFont typeface="Wingdings" pitchFamily="2" charset="2"/>
              <a:buChar char="Ø"/>
            </a:pPr>
            <a:r>
              <a:rPr lang="en-US" sz="3600" dirty="0" smtClean="0">
                <a:latin typeface="Times New Roman" pitchFamily="18" charset="0"/>
                <a:cs typeface="Times New Roman" pitchFamily="18" charset="0"/>
              </a:rPr>
              <a:t>There are many evidences that value added care processes are helping a lot </a:t>
            </a:r>
            <a:r>
              <a:rPr lang="en-US" sz="3600" dirty="0" smtClean="0">
                <a:latin typeface="Times New Roman" pitchFamily="18" charset="0"/>
                <a:cs typeface="Times New Roman" pitchFamily="18" charset="0"/>
              </a:rPr>
              <a:t>to patients </a:t>
            </a:r>
            <a:r>
              <a:rPr lang="en-US" sz="3600" dirty="0" smtClean="0">
                <a:latin typeface="Times New Roman" pitchFamily="18" charset="0"/>
                <a:cs typeface="Times New Roman" pitchFamily="18" charset="0"/>
              </a:rPr>
              <a:t>in </a:t>
            </a:r>
            <a:r>
              <a:rPr lang="en-US" sz="3600" dirty="0" smtClean="0">
                <a:latin typeface="Times New Roman" pitchFamily="18" charset="0"/>
                <a:cs typeface="Times New Roman" pitchFamily="18" charset="0"/>
              </a:rPr>
              <a:t>achieving expected </a:t>
            </a:r>
            <a:r>
              <a:rPr lang="en-US" sz="3600" dirty="0" smtClean="0">
                <a:latin typeface="Times New Roman" pitchFamily="18" charset="0"/>
                <a:cs typeface="Times New Roman" pitchFamily="18" charset="0"/>
              </a:rPr>
              <a:t>results and after being discharge. Patients feel more secure when they are given guidance in </a:t>
            </a:r>
            <a:r>
              <a:rPr lang="en-US" sz="3600" dirty="0" smtClean="0">
                <a:latin typeface="Times New Roman" pitchFamily="18" charset="0"/>
                <a:cs typeface="Times New Roman" pitchFamily="18" charset="0"/>
              </a:rPr>
              <a:t>written form </a:t>
            </a:r>
            <a:r>
              <a:rPr lang="en-US" sz="3600" dirty="0" smtClean="0">
                <a:latin typeface="Times New Roman" pitchFamily="18" charset="0"/>
                <a:cs typeface="Times New Roman" pitchFamily="18" charset="0"/>
              </a:rPr>
              <a:t>about future health warning. But as many changes </a:t>
            </a:r>
            <a:r>
              <a:rPr lang="en-US" sz="3600" dirty="0" smtClean="0">
                <a:latin typeface="Times New Roman" pitchFamily="18" charset="0"/>
                <a:cs typeface="Times New Roman" pitchFamily="18" charset="0"/>
              </a:rPr>
              <a:t>have </a:t>
            </a:r>
            <a:r>
              <a:rPr lang="en-US" sz="3600" dirty="0" smtClean="0">
                <a:latin typeface="Times New Roman" pitchFamily="18" charset="0"/>
                <a:cs typeface="Times New Roman" pitchFamily="18" charset="0"/>
              </a:rPr>
              <a:t>been brought in </a:t>
            </a:r>
            <a:r>
              <a:rPr lang="en-US" sz="3600" dirty="0" smtClean="0">
                <a:latin typeface="Times New Roman" pitchFamily="18" charset="0"/>
                <a:cs typeface="Times New Roman" pitchFamily="18" charset="0"/>
              </a:rPr>
              <a:t>medical </a:t>
            </a:r>
            <a:r>
              <a:rPr lang="en-US" sz="3600" dirty="0" smtClean="0">
                <a:latin typeface="Times New Roman" pitchFamily="18" charset="0"/>
                <a:cs typeface="Times New Roman" pitchFamily="18" charset="0"/>
              </a:rPr>
              <a:t>field, nurses being a leader </a:t>
            </a:r>
            <a:r>
              <a:rPr lang="en-US" sz="3600" dirty="0" smtClean="0">
                <a:latin typeface="Times New Roman" pitchFamily="18" charset="0"/>
                <a:cs typeface="Times New Roman" pitchFamily="18" charset="0"/>
              </a:rPr>
              <a:t>becomes an agent for b</a:t>
            </a:r>
            <a:r>
              <a:rPr lang="en-US" sz="3600" dirty="0" smtClean="0">
                <a:latin typeface="Times New Roman" pitchFamily="18" charset="0"/>
                <a:cs typeface="Times New Roman" pitchFamily="18" charset="0"/>
              </a:rPr>
              <a:t>ringing </a:t>
            </a:r>
            <a:r>
              <a:rPr lang="en-US" sz="3600" dirty="0" smtClean="0">
                <a:latin typeface="Times New Roman" pitchFamily="18" charset="0"/>
                <a:cs typeface="Times New Roman" pitchFamily="18" charset="0"/>
              </a:rPr>
              <a:t>about this change of adding value to their  </a:t>
            </a:r>
            <a:r>
              <a:rPr lang="en-US" sz="3600" dirty="0" smtClean="0">
                <a:latin typeface="Times New Roman" pitchFamily="18" charset="0"/>
                <a:cs typeface="Times New Roman" pitchFamily="18" charset="0"/>
              </a:rPr>
              <a:t>profession, </a:t>
            </a:r>
            <a:r>
              <a:rPr lang="en-US" sz="3600" dirty="0" smtClean="0">
                <a:latin typeface="Times New Roman" pitchFamily="18" charset="0"/>
                <a:cs typeface="Times New Roman" pitchFamily="18" charset="0"/>
              </a:rPr>
              <a:t>contributed for engaging and supporting  </a:t>
            </a:r>
            <a:r>
              <a:rPr lang="en-US" sz="3600" dirty="0" smtClean="0">
                <a:latin typeface="Times New Roman" pitchFamily="18" charset="0"/>
                <a:cs typeface="Times New Roman" pitchFamily="18" charset="0"/>
              </a:rPr>
              <a:t>patients. </a:t>
            </a:r>
            <a:r>
              <a:rPr lang="en-US" sz="3600" dirty="0" smtClean="0">
                <a:latin typeface="Times New Roman" pitchFamily="18" charset="0"/>
                <a:cs typeface="Times New Roman" pitchFamily="18" charset="0"/>
              </a:rPr>
              <a:t>But care </a:t>
            </a:r>
            <a:r>
              <a:rPr lang="en-US" sz="3600" dirty="0" smtClean="0">
                <a:latin typeface="Times New Roman" pitchFamily="18" charset="0"/>
                <a:cs typeface="Times New Roman" pitchFamily="18" charset="0"/>
              </a:rPr>
              <a:t>providers may </a:t>
            </a:r>
            <a:r>
              <a:rPr lang="en-US" sz="3600" dirty="0" smtClean="0">
                <a:latin typeface="Times New Roman" pitchFamily="18" charset="0"/>
                <a:cs typeface="Times New Roman" pitchFamily="18" charset="0"/>
              </a:rPr>
              <a:t>have many challenges because </a:t>
            </a:r>
            <a:r>
              <a:rPr lang="en-US" sz="3600" dirty="0" smtClean="0">
                <a:latin typeface="Times New Roman" pitchFamily="18" charset="0"/>
                <a:cs typeface="Times New Roman" pitchFamily="18" charset="0"/>
              </a:rPr>
              <a:t>of various </a:t>
            </a:r>
            <a:r>
              <a:rPr lang="en-US" sz="3600" dirty="0" smtClean="0">
                <a:latin typeface="Times New Roman" pitchFamily="18" charset="0"/>
                <a:cs typeface="Times New Roman" pitchFamily="18" charset="0"/>
              </a:rPr>
              <a:t>socioeconomic factors.</a:t>
            </a:r>
          </a:p>
          <a:p>
            <a:pPr marL="0" indent="0" algn="just">
              <a:buNone/>
            </a:pPr>
            <a:endParaRPr lang="en-US" sz="3600" dirty="0" smtClean="0">
              <a:latin typeface="Times New Roman" pitchFamily="18" charset="0"/>
              <a:cs typeface="Times New Roman" pitchFamily="18" charset="0"/>
            </a:endParaRPr>
          </a:p>
          <a:p>
            <a:pPr algn="just">
              <a:buFont typeface="Wingdings" pitchFamily="2" charset="2"/>
              <a:buChar char="Ø"/>
            </a:pPr>
            <a:r>
              <a:rPr lang="en-US" sz="3600" dirty="0" smtClean="0">
                <a:latin typeface="Times New Roman" pitchFamily="18" charset="0"/>
                <a:cs typeface="Times New Roman" pitchFamily="18" charset="0"/>
              </a:rPr>
              <a:t>Latest technology should be used  for </a:t>
            </a:r>
            <a:r>
              <a:rPr lang="en-US" sz="3600" dirty="0" smtClean="0">
                <a:latin typeface="Times New Roman" pitchFamily="18" charset="0"/>
                <a:cs typeface="Times New Roman" pitchFamily="18" charset="0"/>
              </a:rPr>
              <a:t>maintaining healthy </a:t>
            </a:r>
            <a:r>
              <a:rPr lang="en-US" sz="3600" dirty="0" smtClean="0">
                <a:latin typeface="Times New Roman" pitchFamily="18" charset="0"/>
                <a:cs typeface="Times New Roman" pitchFamily="18" charset="0"/>
              </a:rPr>
              <a:t>connection between </a:t>
            </a:r>
            <a:r>
              <a:rPr lang="en-US" sz="3600" dirty="0" smtClean="0">
                <a:latin typeface="Times New Roman" pitchFamily="18" charset="0"/>
                <a:cs typeface="Times New Roman" pitchFamily="18" charset="0"/>
              </a:rPr>
              <a:t>provider </a:t>
            </a:r>
            <a:r>
              <a:rPr lang="en-US" sz="3600" dirty="0" smtClean="0">
                <a:latin typeface="Times New Roman" pitchFamily="18" charset="0"/>
                <a:cs typeface="Times New Roman" pitchFamily="18" charset="0"/>
              </a:rPr>
              <a:t>and </a:t>
            </a:r>
            <a:r>
              <a:rPr lang="en-US" sz="3600" dirty="0" smtClean="0">
                <a:latin typeface="Times New Roman" pitchFamily="18" charset="0"/>
                <a:cs typeface="Times New Roman" pitchFamily="18" charset="0"/>
              </a:rPr>
              <a:t>patient. For example, VHA </a:t>
            </a:r>
            <a:r>
              <a:rPr lang="en-US" sz="3600" dirty="0" smtClean="0">
                <a:latin typeface="Times New Roman" pitchFamily="18" charset="0"/>
                <a:cs typeface="Times New Roman" pitchFamily="18" charset="0"/>
              </a:rPr>
              <a:t>is the biggest health network in USA that has encouraged </a:t>
            </a:r>
            <a:r>
              <a:rPr lang="en-US" sz="3600" dirty="0" smtClean="0">
                <a:latin typeface="Times New Roman" pitchFamily="18" charset="0"/>
                <a:cs typeface="Times New Roman" pitchFamily="18" charset="0"/>
              </a:rPr>
              <a:t>use </a:t>
            </a:r>
            <a:r>
              <a:rPr lang="en-US" sz="3600" dirty="0" smtClean="0">
                <a:latin typeface="Times New Roman" pitchFamily="18" charset="0"/>
                <a:cs typeface="Times New Roman" pitchFamily="18" charset="0"/>
              </a:rPr>
              <a:t>of smartphone and tablets so that patient and provider could stay in touch. Studies have shown that in economically developed countries, this sort of connection has helped a lot for </a:t>
            </a:r>
            <a:r>
              <a:rPr lang="en-US" sz="3600" dirty="0" smtClean="0">
                <a:latin typeface="Times New Roman" pitchFamily="18" charset="0"/>
                <a:cs typeface="Times New Roman" pitchFamily="18" charset="0"/>
              </a:rPr>
              <a:t>improving treatment of </a:t>
            </a:r>
            <a:r>
              <a:rPr lang="en-US" sz="3600" dirty="0" smtClean="0">
                <a:latin typeface="Times New Roman" pitchFamily="18" charset="0"/>
                <a:cs typeface="Times New Roman" pitchFamily="18" charset="0"/>
              </a:rPr>
              <a:t>chronic diseases.</a:t>
            </a:r>
          </a:p>
          <a:p>
            <a:pPr marL="0" indent="0" algn="just">
              <a:buNone/>
            </a:pPr>
            <a:endParaRPr lang="en-US" sz="3600" dirty="0" smtClean="0">
              <a:latin typeface="Times New Roman" pitchFamily="18" charset="0"/>
              <a:cs typeface="Times New Roman" pitchFamily="18" charset="0"/>
            </a:endParaRPr>
          </a:p>
          <a:p>
            <a:pPr algn="just">
              <a:buFont typeface="Wingdings" pitchFamily="2" charset="2"/>
              <a:buChar char="Ø"/>
            </a:pPr>
            <a:r>
              <a:rPr lang="en-US" sz="3600" dirty="0" smtClean="0">
                <a:latin typeface="Times New Roman" pitchFamily="18" charset="0"/>
                <a:cs typeface="Times New Roman" pitchFamily="18" charset="0"/>
              </a:rPr>
              <a:t>Previously</a:t>
            </a:r>
            <a:r>
              <a:rPr lang="en-US" sz="3600" dirty="0">
                <a:latin typeface="Times New Roman" pitchFamily="18" charset="0"/>
                <a:cs typeface="Times New Roman" pitchFamily="18" charset="0"/>
              </a:rPr>
              <a:t>, there was a conception that </a:t>
            </a:r>
            <a:r>
              <a:rPr lang="en-US" sz="3600" dirty="0" smtClean="0">
                <a:latin typeface="Times New Roman" pitchFamily="18" charset="0"/>
                <a:cs typeface="Times New Roman" pitchFamily="18" charset="0"/>
              </a:rPr>
              <a:t>responsibility of caregiver ends </a:t>
            </a:r>
            <a:r>
              <a:rPr lang="en-US" sz="3600" dirty="0">
                <a:latin typeface="Times New Roman" pitchFamily="18" charset="0"/>
                <a:cs typeface="Times New Roman" pitchFamily="18" charset="0"/>
              </a:rPr>
              <a:t>with </a:t>
            </a:r>
            <a:r>
              <a:rPr lang="en-US" sz="3600" dirty="0" smtClean="0">
                <a:latin typeface="Times New Roman" pitchFamily="18" charset="0"/>
                <a:cs typeface="Times New Roman" pitchFamily="18" charset="0"/>
              </a:rPr>
              <a:t>patient’s </a:t>
            </a:r>
            <a:r>
              <a:rPr lang="en-US" sz="3600" dirty="0" smtClean="0">
                <a:latin typeface="Times New Roman" pitchFamily="18" charset="0"/>
                <a:cs typeface="Times New Roman" pitchFamily="18" charset="0"/>
              </a:rPr>
              <a:t>discharge</a:t>
            </a:r>
            <a:r>
              <a:rPr lang="en-US" sz="3600" dirty="0">
                <a:latin typeface="Times New Roman" pitchFamily="18" charset="0"/>
                <a:cs typeface="Times New Roman" pitchFamily="18" charset="0"/>
              </a:rPr>
              <a:t>. But after the recognition of value in care processes, care providers </a:t>
            </a:r>
            <a:r>
              <a:rPr lang="en-US" sz="3600" dirty="0" smtClean="0">
                <a:latin typeface="Times New Roman" pitchFamily="18" charset="0"/>
                <a:cs typeface="Times New Roman" pitchFamily="18" charset="0"/>
              </a:rPr>
              <a:t>contributed </a:t>
            </a:r>
            <a:r>
              <a:rPr lang="en-US" sz="3600" dirty="0">
                <a:latin typeface="Times New Roman" pitchFamily="18" charset="0"/>
                <a:cs typeface="Times New Roman" pitchFamily="18" charset="0"/>
              </a:rPr>
              <a:t>in </a:t>
            </a:r>
            <a:r>
              <a:rPr lang="en-US" sz="3600" dirty="0" smtClean="0">
                <a:latin typeface="Times New Roman" pitchFamily="18" charset="0"/>
                <a:cs typeface="Times New Roman" pitchFamily="18" charset="0"/>
              </a:rPr>
              <a:t>the outcome </a:t>
            </a:r>
            <a:r>
              <a:rPr lang="en-US" sz="3600" dirty="0">
                <a:latin typeface="Times New Roman" pitchFamily="18" charset="0"/>
                <a:cs typeface="Times New Roman" pitchFamily="18" charset="0"/>
              </a:rPr>
              <a:t>of patient beyond the day of his discharge. 2010 Affordable Care Act has been launched for giving incentives to only those providers who would help their patients in having better outcomes even after being discharged. </a:t>
            </a: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6045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315200" cy="1189038"/>
          </a:xfrm>
        </p:spPr>
        <p:txBody>
          <a:bodyPr>
            <a:normAutofit/>
          </a:bodyPr>
          <a:lstStyle/>
          <a:p>
            <a:r>
              <a:rPr lang="en-US" sz="2800" dirty="0" smtClean="0"/>
              <a:t>Best practice at present</a:t>
            </a:r>
            <a:endParaRPr lang="en-US" sz="2800" dirty="0"/>
          </a:p>
        </p:txBody>
      </p:sp>
      <p:sp>
        <p:nvSpPr>
          <p:cNvPr id="3" name="Content Placeholder 2"/>
          <p:cNvSpPr>
            <a:spLocks noGrp="1"/>
          </p:cNvSpPr>
          <p:nvPr>
            <p:ph idx="1"/>
          </p:nvPr>
        </p:nvSpPr>
        <p:spPr>
          <a:xfrm>
            <a:off x="304800" y="990600"/>
            <a:ext cx="8534400" cy="5181600"/>
          </a:xfrm>
        </p:spPr>
        <p:txBody>
          <a:bodyPr>
            <a:noAutofit/>
          </a:bodyPr>
          <a:lstStyle/>
          <a:p>
            <a:pPr algn="just">
              <a:buFont typeface="Wingdings" pitchFamily="2" charset="2"/>
              <a:buChar char="Ø"/>
            </a:pPr>
            <a:r>
              <a:rPr lang="en-US" sz="2000" dirty="0">
                <a:latin typeface="Times New Roman" pitchFamily="18" charset="0"/>
                <a:cs typeface="Times New Roman" pitchFamily="18" charset="0"/>
              </a:rPr>
              <a:t>C</a:t>
            </a:r>
            <a:r>
              <a:rPr lang="en-US" sz="2000" dirty="0" smtClean="0">
                <a:latin typeface="Times New Roman" pitchFamily="18" charset="0"/>
                <a:cs typeface="Times New Roman" pitchFamily="18" charset="0"/>
              </a:rPr>
              <a:t>hange </a:t>
            </a:r>
            <a:r>
              <a:rPr lang="en-US" sz="2000" dirty="0" smtClean="0">
                <a:latin typeface="Times New Roman" pitchFamily="18" charset="0"/>
                <a:cs typeface="Times New Roman" pitchFamily="18" charset="0"/>
              </a:rPr>
              <a:t>of adding value to the processes has been accepted worldwide and there are plenty of practices at </a:t>
            </a:r>
            <a:r>
              <a:rPr lang="en-US" sz="2000" dirty="0" smtClean="0">
                <a:latin typeface="Times New Roman" pitchFamily="18" charset="0"/>
                <a:cs typeface="Times New Roman" pitchFamily="18" charset="0"/>
              </a:rPr>
              <a:t>present </a:t>
            </a:r>
            <a:r>
              <a:rPr lang="en-US" sz="2000" dirty="0" smtClean="0">
                <a:latin typeface="Times New Roman" pitchFamily="18" charset="0"/>
                <a:cs typeface="Times New Roman" pitchFamily="18" charset="0"/>
              </a:rPr>
              <a:t>that </a:t>
            </a:r>
            <a:r>
              <a:rPr lang="en-US" sz="2000" dirty="0" smtClean="0">
                <a:latin typeface="Times New Roman" pitchFamily="18" charset="0"/>
                <a:cs typeface="Times New Roman" pitchFamily="18" charset="0"/>
              </a:rPr>
              <a:t>support </a:t>
            </a:r>
            <a:r>
              <a:rPr lang="en-US" sz="2000" dirty="0" smtClean="0">
                <a:latin typeface="Times New Roman" pitchFamily="18" charset="0"/>
                <a:cs typeface="Times New Roman" pitchFamily="18" charset="0"/>
              </a:rPr>
              <a:t>this value-added </a:t>
            </a:r>
            <a:r>
              <a:rPr lang="en-US" sz="2000" dirty="0" smtClean="0">
                <a:latin typeface="Times New Roman" pitchFamily="18" charset="0"/>
                <a:cs typeface="Times New Roman" pitchFamily="18" charset="0"/>
              </a:rPr>
              <a:t>care process. </a:t>
            </a:r>
            <a:r>
              <a:rPr lang="en-US" sz="2000" dirty="0" smtClean="0">
                <a:latin typeface="Times New Roman" pitchFamily="18" charset="0"/>
                <a:cs typeface="Times New Roman" pitchFamily="18" charset="0"/>
              </a:rPr>
              <a:t>One of the best practices is for patients of dementia with improved </a:t>
            </a:r>
            <a:r>
              <a:rPr lang="en-US" sz="2000" dirty="0">
                <a:latin typeface="Times New Roman" pitchFamily="18" charset="0"/>
                <a:cs typeface="Times New Roman" pitchFamily="18" charset="0"/>
              </a:rPr>
              <a:t>outcomes (</a:t>
            </a:r>
            <a:r>
              <a:rPr lang="en-US" sz="2000" dirty="0" smtClean="0">
                <a:latin typeface="Times New Roman" pitchFamily="18" charset="0"/>
                <a:cs typeface="Times New Roman" pitchFamily="18" charset="0"/>
              </a:rPr>
              <a:t>French,et,al,2016). There has been a variation </a:t>
            </a:r>
            <a:r>
              <a:rPr lang="en-US" sz="2000" dirty="0" smtClean="0">
                <a:latin typeface="Times New Roman" pitchFamily="18" charset="0"/>
                <a:cs typeface="Times New Roman" pitchFamily="18" charset="0"/>
              </a:rPr>
              <a:t>in amount </a:t>
            </a:r>
            <a:r>
              <a:rPr lang="en-US" sz="2000" dirty="0" smtClean="0">
                <a:latin typeface="Times New Roman" pitchFamily="18" charset="0"/>
                <a:cs typeface="Times New Roman" pitchFamily="18" charset="0"/>
              </a:rPr>
              <a:t>and quality of time that nurses </a:t>
            </a:r>
            <a:r>
              <a:rPr lang="en-US" sz="2000" dirty="0" smtClean="0">
                <a:latin typeface="Times New Roman" pitchFamily="18" charset="0"/>
                <a:cs typeface="Times New Roman" pitchFamily="18" charset="0"/>
              </a:rPr>
              <a:t>spend with attendants </a:t>
            </a:r>
            <a:r>
              <a:rPr lang="en-US" sz="2000" dirty="0" smtClean="0">
                <a:latin typeface="Times New Roman" pitchFamily="18" charset="0"/>
                <a:cs typeface="Times New Roman" pitchFamily="18" charset="0"/>
              </a:rPr>
              <a:t>and patients because of cultural and workload factors.</a:t>
            </a:r>
          </a:p>
          <a:p>
            <a:pPr algn="just">
              <a:buFont typeface="Wingdings" pitchFamily="2" charset="2"/>
              <a:buChar char="Ø"/>
            </a:pPr>
            <a:r>
              <a:rPr lang="en-US" sz="2000" dirty="0" smtClean="0">
                <a:latin typeface="Times New Roman" pitchFamily="18" charset="0"/>
                <a:cs typeface="Times New Roman" pitchFamily="18" charset="0"/>
              </a:rPr>
              <a:t>But nurse leader wants to </a:t>
            </a:r>
            <a:r>
              <a:rPr lang="en-US" sz="2000" dirty="0" smtClean="0">
                <a:latin typeface="Times New Roman" pitchFamily="18" charset="0"/>
                <a:cs typeface="Times New Roman" pitchFamily="18" charset="0"/>
              </a:rPr>
              <a:t>assure </a:t>
            </a:r>
            <a:r>
              <a:rPr lang="en-US" sz="2000" dirty="0" smtClean="0">
                <a:latin typeface="Times New Roman" pitchFamily="18" charset="0"/>
                <a:cs typeface="Times New Roman" pitchFamily="18" charset="0"/>
              </a:rPr>
              <a:t>delivery of high quality of care by adding value to </a:t>
            </a:r>
            <a:r>
              <a:rPr lang="en-US" sz="2000" dirty="0" smtClean="0">
                <a:latin typeface="Times New Roman" pitchFamily="18" charset="0"/>
                <a:cs typeface="Times New Roman" pitchFamily="18" charset="0"/>
              </a:rPr>
              <a:t>care process</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Initiatives highlight many factors about the staff nurse such as knowledge, understanding  and confidence of acting appropriately by using a dementia best practice framework.</a:t>
            </a:r>
          </a:p>
          <a:p>
            <a:pPr algn="just">
              <a:buFont typeface="Wingdings" pitchFamily="2" charset="2"/>
              <a:buChar char="Ø"/>
            </a:pPr>
            <a:r>
              <a:rPr lang="en-US" sz="2000" dirty="0" smtClean="0">
                <a:latin typeface="Times New Roman" pitchFamily="18" charset="0"/>
                <a:cs typeface="Times New Roman" pitchFamily="18" charset="0"/>
              </a:rPr>
              <a:t>This would surely encourage learning and  would ensure improvements.</a:t>
            </a:r>
          </a:p>
          <a:p>
            <a:pPr algn="just">
              <a:buFont typeface="Wingdings" pitchFamily="2" charset="2"/>
              <a:buChar char="Ø"/>
            </a:pPr>
            <a:r>
              <a:rPr lang="en-US" sz="2000" dirty="0" smtClean="0">
                <a:latin typeface="Times New Roman" pitchFamily="18" charset="0"/>
                <a:cs typeface="Times New Roman" pitchFamily="18" charset="0"/>
              </a:rPr>
              <a:t>Staff </a:t>
            </a:r>
            <a:r>
              <a:rPr lang="en-US" sz="2000" dirty="0" smtClean="0">
                <a:latin typeface="Times New Roman" pitchFamily="18" charset="0"/>
                <a:cs typeface="Times New Roman" pitchFamily="18" charset="0"/>
              </a:rPr>
              <a:t>members are </a:t>
            </a:r>
            <a:r>
              <a:rPr lang="en-US" sz="2000" dirty="0" smtClean="0">
                <a:latin typeface="Times New Roman" pitchFamily="18" charset="0"/>
                <a:cs typeface="Times New Roman" pitchFamily="18" charset="0"/>
              </a:rPr>
              <a:t>provided with the feedback report as well at the end.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57510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800" dirty="0" smtClean="0"/>
              <a:t>Improved outcomes</a:t>
            </a:r>
            <a:endParaRPr lang="en-US" sz="2800" dirty="0"/>
          </a:p>
        </p:txBody>
      </p:sp>
      <p:sp>
        <p:nvSpPr>
          <p:cNvPr id="3" name="Content Placeholder 2"/>
          <p:cNvSpPr>
            <a:spLocks noGrp="1"/>
          </p:cNvSpPr>
          <p:nvPr>
            <p:ph idx="1"/>
          </p:nvPr>
        </p:nvSpPr>
        <p:spPr>
          <a:xfrm>
            <a:off x="152400" y="838200"/>
            <a:ext cx="8534400" cy="5791200"/>
          </a:xfrm>
        </p:spPr>
        <p:txBody>
          <a:bodyPr>
            <a:noAutofit/>
          </a:bodyPr>
          <a:lstStyle/>
          <a:p>
            <a:pPr marL="0" indent="0" algn="just">
              <a:buNone/>
            </a:pPr>
            <a:r>
              <a:rPr lang="en-US" sz="2000" dirty="0" smtClean="0">
                <a:latin typeface="Times New Roman" pitchFamily="18" charset="0"/>
                <a:cs typeface="Times New Roman" pitchFamily="18" charset="0"/>
              </a:rPr>
              <a:t>Productivity of nurses should be evaluated in terms of value added care that’s a vision which goes beyond the direct activities of care. These activities include collaboration among team members, </a:t>
            </a:r>
            <a:r>
              <a:rPr lang="en-US" sz="2000" dirty="0" smtClean="0">
                <a:latin typeface="Times New Roman" pitchFamily="18" charset="0"/>
                <a:cs typeface="Times New Roman" pitchFamily="18" charset="0"/>
              </a:rPr>
              <a:t>communication, patient </a:t>
            </a:r>
            <a:r>
              <a:rPr lang="en-US" sz="2000" dirty="0" smtClean="0">
                <a:latin typeface="Times New Roman" pitchFamily="18" charset="0"/>
                <a:cs typeface="Times New Roman" pitchFamily="18" charset="0"/>
              </a:rPr>
              <a:t>centeredness and all these things are crucial for well being of a patient.</a:t>
            </a:r>
          </a:p>
          <a:p>
            <a:pPr marL="0" indent="0" algn="just">
              <a:buNone/>
            </a:pPr>
            <a:r>
              <a:rPr lang="en-US" sz="2000" dirty="0" smtClean="0">
                <a:latin typeface="Times New Roman" pitchFamily="18" charset="0"/>
                <a:cs typeface="Times New Roman" pitchFamily="18" charset="0"/>
              </a:rPr>
              <a:t> It has been seen that patients have shown great improvement when nurses utilized strategies of adding value. Improved outcomes have been seen in following:</a:t>
            </a:r>
          </a:p>
          <a:p>
            <a:pPr algn="just">
              <a:buFont typeface="Wingdings" pitchFamily="2" charset="2"/>
              <a:buChar char="Ø"/>
            </a:pPr>
            <a:r>
              <a:rPr lang="en-US" sz="2000" dirty="0" smtClean="0">
                <a:latin typeface="Times New Roman" pitchFamily="18" charset="0"/>
                <a:cs typeface="Times New Roman" pitchFamily="18" charset="0"/>
              </a:rPr>
              <a:t>Promoting culture where health of</a:t>
            </a:r>
          </a:p>
          <a:p>
            <a:pPr marL="0" indent="0" algn="just">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population would be core component.</a:t>
            </a:r>
          </a:p>
          <a:p>
            <a:pPr algn="just">
              <a:buFont typeface="Wingdings" pitchFamily="2" charset="2"/>
              <a:buChar char="Ø"/>
            </a:pPr>
            <a:r>
              <a:rPr lang="en-US" sz="2000" dirty="0" smtClean="0">
                <a:latin typeface="Times New Roman" pitchFamily="18" charset="0"/>
                <a:cs typeface="Times New Roman" pitchFamily="18" charset="0"/>
              </a:rPr>
              <a:t>Patients have been given </a:t>
            </a:r>
            <a:r>
              <a:rPr lang="en-US" sz="2000" dirty="0" smtClean="0">
                <a:latin typeface="Times New Roman" pitchFamily="18" charset="0"/>
                <a:cs typeface="Times New Roman" pitchFamily="18" charset="0"/>
              </a:rPr>
              <a:t>self </a:t>
            </a:r>
            <a:r>
              <a:rPr lang="en-US" sz="2000" dirty="0" smtClean="0">
                <a:latin typeface="Times New Roman" pitchFamily="18" charset="0"/>
                <a:cs typeface="Times New Roman" pitchFamily="18" charset="0"/>
              </a:rPr>
              <a:t>confidence</a:t>
            </a:r>
          </a:p>
          <a:p>
            <a:pPr marL="0" indent="0" algn="just">
              <a:buNone/>
            </a:pPr>
            <a:r>
              <a:rPr lang="en-US" sz="2000" dirty="0" smtClean="0">
                <a:latin typeface="Times New Roman" pitchFamily="18" charset="0"/>
                <a:cs typeface="Times New Roman" pitchFamily="18" charset="0"/>
              </a:rPr>
              <a:t>     which helps them improving their  health.</a:t>
            </a:r>
          </a:p>
          <a:p>
            <a:pPr algn="just">
              <a:buFont typeface="Wingdings" pitchFamily="2" charset="2"/>
              <a:buChar char="Ø"/>
            </a:pPr>
            <a:r>
              <a:rPr lang="en-US" sz="2000" dirty="0" smtClean="0">
                <a:latin typeface="Times New Roman" pitchFamily="18" charset="0"/>
                <a:cs typeface="Times New Roman" pitchFamily="18" charset="0"/>
              </a:rPr>
              <a:t>Health and well-being.</a:t>
            </a:r>
          </a:p>
          <a:p>
            <a:pPr algn="just">
              <a:buFont typeface="Wingdings" pitchFamily="2" charset="2"/>
              <a:buChar char="Ø"/>
            </a:pPr>
            <a:r>
              <a:rPr lang="en-US" sz="2000" dirty="0" smtClean="0">
                <a:latin typeface="Times New Roman" pitchFamily="18" charset="0"/>
                <a:cs typeface="Times New Roman" pitchFamily="18" charset="0"/>
              </a:rPr>
              <a:t>Care and quality</a:t>
            </a:r>
          </a:p>
          <a:p>
            <a:pPr algn="just">
              <a:buFont typeface="Wingdings" pitchFamily="2" charset="2"/>
              <a:buChar char="Ø"/>
            </a:pPr>
            <a:r>
              <a:rPr lang="en-US" sz="2000" dirty="0" smtClean="0">
                <a:latin typeface="Times New Roman" pitchFamily="18" charset="0"/>
                <a:cs typeface="Times New Roman" pitchFamily="18" charset="0"/>
              </a:rPr>
              <a:t>Funding and efficiency.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152297"/>
            <a:ext cx="3810953" cy="2640496"/>
          </a:xfrm>
          <a:prstGeom prst="rect">
            <a:avLst/>
          </a:prstGeom>
        </p:spPr>
      </p:pic>
    </p:spTree>
    <p:extLst>
      <p:ext uri="{BB962C8B-B14F-4D97-AF65-F5344CB8AC3E}">
        <p14:creationId xmlns:p14="http://schemas.microsoft.com/office/powerpoint/2010/main" val="2982853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2400" dirty="0" smtClean="0">
                <a:cs typeface="Times New Roman" pitchFamily="18" charset="0"/>
              </a:rPr>
              <a:t>Implementation of value-added care processes</a:t>
            </a:r>
            <a:endParaRPr lang="en-US" sz="2400" dirty="0">
              <a:cs typeface="Times New Roman" pitchFamily="18" charset="0"/>
            </a:endParaRPr>
          </a:p>
        </p:txBody>
      </p:sp>
      <p:sp>
        <p:nvSpPr>
          <p:cNvPr id="3" name="Content Placeholder 2"/>
          <p:cNvSpPr>
            <a:spLocks noGrp="1"/>
          </p:cNvSpPr>
          <p:nvPr>
            <p:ph idx="1"/>
          </p:nvPr>
        </p:nvSpPr>
        <p:spPr>
          <a:xfrm>
            <a:off x="381000" y="1143000"/>
            <a:ext cx="8229600" cy="4525963"/>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Implementation of the value-added care processes </a:t>
            </a:r>
            <a:r>
              <a:rPr lang="en-US" sz="2000" dirty="0" smtClean="0">
                <a:latin typeface="Times New Roman" pitchFamily="18" charset="0"/>
                <a:cs typeface="Times New Roman" pitchFamily="18" charset="0"/>
              </a:rPr>
              <a:t>have </a:t>
            </a:r>
            <a:r>
              <a:rPr lang="en-US" sz="2000" dirty="0" smtClean="0">
                <a:latin typeface="Times New Roman" pitchFamily="18" charset="0"/>
                <a:cs typeface="Times New Roman" pitchFamily="18" charset="0"/>
              </a:rPr>
              <a:t>been observed in many areas and treatments. Now a day, mostly healthcare processes </a:t>
            </a:r>
            <a:r>
              <a:rPr lang="en-US" sz="2000" dirty="0" smtClean="0">
                <a:latin typeface="Times New Roman" pitchFamily="18" charset="0"/>
                <a:cs typeface="Times New Roman" pitchFamily="18" charset="0"/>
              </a:rPr>
              <a:t>involve </a:t>
            </a:r>
            <a:r>
              <a:rPr lang="en-US" sz="2000" dirty="0" smtClean="0">
                <a:latin typeface="Times New Roman" pitchFamily="18" charset="0"/>
                <a:cs typeface="Times New Roman" pitchFamily="18" charset="0"/>
              </a:rPr>
              <a:t>value-added for having beneficial outcomes. For example, in case of recovery of older persons who passes through treatment of rehabilitation. Nurses </a:t>
            </a:r>
            <a:r>
              <a:rPr lang="en-US" sz="2000" dirty="0" smtClean="0">
                <a:latin typeface="Times New Roman" pitchFamily="18" charset="0"/>
                <a:cs typeface="Times New Roman" pitchFamily="18" charset="0"/>
              </a:rPr>
              <a:t>try </a:t>
            </a:r>
            <a:r>
              <a:rPr lang="en-US" sz="2000" dirty="0" smtClean="0">
                <a:latin typeface="Times New Roman" pitchFamily="18" charset="0"/>
                <a:cs typeface="Times New Roman" pitchFamily="18" charset="0"/>
              </a:rPr>
              <a:t>to pay more attention to these </a:t>
            </a:r>
            <a:r>
              <a:rPr lang="en-US" sz="2000" dirty="0" smtClean="0">
                <a:latin typeface="Times New Roman" pitchFamily="18" charset="0"/>
                <a:cs typeface="Times New Roman" pitchFamily="18" charset="0"/>
              </a:rPr>
              <a:t>patients </a:t>
            </a:r>
            <a:r>
              <a:rPr lang="en-US" sz="2000" dirty="0" smtClean="0">
                <a:latin typeface="Times New Roman" pitchFamily="18" charset="0"/>
                <a:cs typeface="Times New Roman" pitchFamily="18" charset="0"/>
              </a:rPr>
              <a:t>by giving them a moral support and wanted to give them a morale support so that they would fight back with the situation and could </a:t>
            </a:r>
            <a:r>
              <a:rPr lang="en-US" sz="2000" dirty="0" smtClean="0">
                <a:latin typeface="Times New Roman" pitchFamily="18" charset="0"/>
                <a:cs typeface="Times New Roman" pitchFamily="18" charset="0"/>
              </a:rPr>
              <a:t>cross all </a:t>
            </a:r>
            <a:r>
              <a:rPr lang="en-US" sz="2000" dirty="0" smtClean="0">
                <a:latin typeface="Times New Roman" pitchFamily="18" charset="0"/>
                <a:cs typeface="Times New Roman" pitchFamily="18" charset="0"/>
              </a:rPr>
              <a:t>the hurdles courageously.</a:t>
            </a:r>
          </a:p>
          <a:p>
            <a:pPr>
              <a:buFont typeface="Wingdings" pitchFamily="2" charset="2"/>
              <a:buChar char="Ø"/>
            </a:pPr>
            <a:r>
              <a:rPr lang="en-US" sz="2000" dirty="0" smtClean="0">
                <a:latin typeface="Times New Roman" pitchFamily="18" charset="0"/>
                <a:cs typeface="Times New Roman" pitchFamily="18" charset="0"/>
              </a:rPr>
              <a:t>Nursing staff has been seen showing concerns about ways how older people quickly lost their independence. By implementing value added </a:t>
            </a:r>
            <a:r>
              <a:rPr lang="en-US" sz="2000" dirty="0" smtClean="0">
                <a:latin typeface="Times New Roman" pitchFamily="18" charset="0"/>
                <a:cs typeface="Times New Roman" pitchFamily="18" charset="0"/>
              </a:rPr>
              <a:t>processes, </a:t>
            </a:r>
            <a:r>
              <a:rPr lang="en-US" sz="2000" dirty="0" smtClean="0">
                <a:latin typeface="Times New Roman" pitchFamily="18" charset="0"/>
                <a:cs typeface="Times New Roman" pitchFamily="18" charset="0"/>
              </a:rPr>
              <a:t>nurses are trying to have healthy outcomes of treating that </a:t>
            </a:r>
            <a:r>
              <a:rPr lang="en-US" sz="2000" dirty="0" smtClean="0">
                <a:latin typeface="Times New Roman" pitchFamily="18" charset="0"/>
                <a:cs typeface="Times New Roman" pitchFamily="18" charset="0"/>
              </a:rPr>
              <a:t>have </a:t>
            </a:r>
            <a:r>
              <a:rPr lang="en-US" sz="2000" dirty="0" smtClean="0">
                <a:latin typeface="Times New Roman" pitchFamily="18" charset="0"/>
                <a:cs typeface="Times New Roman" pitchFamily="18" charset="0"/>
              </a:rPr>
              <a:t>been provided to the clients. </a:t>
            </a:r>
          </a:p>
          <a:p>
            <a:pPr>
              <a:buFont typeface="Wingdings" pitchFamily="2" charset="2"/>
              <a:buChar char="Ø"/>
            </a:pPr>
            <a:r>
              <a:rPr lang="en-US" sz="2000" dirty="0" smtClean="0">
                <a:latin typeface="Times New Roman" pitchFamily="18" charset="0"/>
                <a:cs typeface="Times New Roman" pitchFamily="18" charset="0"/>
              </a:rPr>
              <a:t>In diabetes, implementation of value added processes </a:t>
            </a:r>
            <a:r>
              <a:rPr lang="en-US" sz="2000" dirty="0" smtClean="0">
                <a:latin typeface="Times New Roman" pitchFamily="18" charset="0"/>
                <a:cs typeface="Times New Roman" pitchFamily="18" charset="0"/>
              </a:rPr>
              <a:t>have </a:t>
            </a:r>
            <a:r>
              <a:rPr lang="en-US" sz="2000" dirty="0" smtClean="0">
                <a:latin typeface="Times New Roman" pitchFamily="18" charset="0"/>
                <a:cs typeface="Times New Roman" pitchFamily="18" charset="0"/>
              </a:rPr>
              <a:t>been seen playing a constructive role and bringing beneficial outcomes.</a:t>
            </a:r>
          </a:p>
        </p:txBody>
      </p:sp>
    </p:spTree>
    <p:extLst>
      <p:ext uri="{BB962C8B-B14F-4D97-AF65-F5344CB8AC3E}">
        <p14:creationId xmlns:p14="http://schemas.microsoft.com/office/powerpoint/2010/main" val="419535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800" dirty="0" smtClean="0"/>
              <a:t>Approval from coordinator</a:t>
            </a:r>
            <a:endParaRPr lang="en-US" sz="2800" dirty="0"/>
          </a:p>
        </p:txBody>
      </p:sp>
      <p:sp>
        <p:nvSpPr>
          <p:cNvPr id="3" name="Content Placeholder 2"/>
          <p:cNvSpPr>
            <a:spLocks noGrp="1"/>
          </p:cNvSpPr>
          <p:nvPr>
            <p:ph idx="1"/>
          </p:nvPr>
        </p:nvSpPr>
        <p:spPr>
          <a:xfrm>
            <a:off x="381000" y="990600"/>
            <a:ext cx="8305800" cy="5135563"/>
          </a:xfrm>
        </p:spPr>
        <p:txBody>
          <a:bodyPr>
            <a:normAutofit/>
          </a:bodyPr>
          <a:lstStyle/>
          <a:p>
            <a:pPr marL="0" indent="0" algn="just">
              <a:buNone/>
            </a:pPr>
            <a:r>
              <a:rPr lang="en-US" sz="2000" dirty="0" smtClean="0">
                <a:latin typeface="Times New Roman" pitchFamily="18" charset="0"/>
                <a:cs typeface="Times New Roman" pitchFamily="18" charset="0"/>
              </a:rPr>
              <a:t>The care staff, specifically nurses who wanted to implement this change of value-added care process </a:t>
            </a:r>
            <a:r>
              <a:rPr lang="en-US" sz="2000" dirty="0" smtClean="0">
                <a:latin typeface="Times New Roman" pitchFamily="18" charset="0"/>
                <a:cs typeface="Times New Roman" pitchFamily="18" charset="0"/>
              </a:rPr>
              <a:t>needs approval </a:t>
            </a:r>
            <a:r>
              <a:rPr lang="en-US" sz="2000" dirty="0" smtClean="0">
                <a:latin typeface="Times New Roman" pitchFamily="18" charset="0"/>
                <a:cs typeface="Times New Roman" pitchFamily="18" charset="0"/>
              </a:rPr>
              <a:t>so that they could practically practice this change. </a:t>
            </a: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Nurses have a leader </a:t>
            </a:r>
            <a:r>
              <a:rPr lang="en-US" sz="2000" dirty="0" smtClean="0">
                <a:latin typeface="Times New Roman" pitchFamily="18" charset="0"/>
                <a:cs typeface="Times New Roman" pitchFamily="18" charset="0"/>
              </a:rPr>
              <a:t>nurse, </a:t>
            </a:r>
            <a:r>
              <a:rPr lang="en-US" sz="2000" dirty="0" smtClean="0">
                <a:latin typeface="Times New Roman" pitchFamily="18" charset="0"/>
                <a:cs typeface="Times New Roman" pitchFamily="18" charset="0"/>
              </a:rPr>
              <a:t>known as coordinator nurse. If the coordinator is not happy with the change that a nurse wants to make in the framework </a:t>
            </a:r>
            <a:r>
              <a:rPr lang="en-US" sz="2000" dirty="0" smtClean="0">
                <a:latin typeface="Times New Roman" pitchFamily="18" charset="0"/>
                <a:cs typeface="Times New Roman" pitchFamily="18" charset="0"/>
              </a:rPr>
              <a:t>then </a:t>
            </a:r>
            <a:r>
              <a:rPr lang="en-US" sz="2000" dirty="0" smtClean="0">
                <a:latin typeface="Times New Roman" pitchFamily="18" charset="0"/>
                <a:cs typeface="Times New Roman" pitchFamily="18" charset="0"/>
              </a:rPr>
              <a:t>care staff (nurse) cannot implement that change.</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505200"/>
            <a:ext cx="4114800" cy="2744572"/>
          </a:xfrm>
          <a:prstGeom prst="rect">
            <a:avLst/>
          </a:prstGeom>
          <a:ln>
            <a:noFill/>
          </a:ln>
          <a:effectLst>
            <a:softEdge rad="112500"/>
          </a:effectLst>
        </p:spPr>
      </p:pic>
    </p:spTree>
    <p:extLst>
      <p:ext uri="{BB962C8B-B14F-4D97-AF65-F5344CB8AC3E}">
        <p14:creationId xmlns:p14="http://schemas.microsoft.com/office/powerpoint/2010/main" val="2047139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315200" cy="1036638"/>
          </a:xfrm>
        </p:spPr>
        <p:txBody>
          <a:bodyPr>
            <a:normAutofit/>
          </a:bodyPr>
          <a:lstStyle/>
          <a:p>
            <a:r>
              <a:rPr lang="en-US" sz="2800" dirty="0" smtClean="0"/>
              <a:t>Identification, change and effect</a:t>
            </a:r>
            <a:endParaRPr lang="en-US" sz="2800" dirty="0"/>
          </a:p>
        </p:txBody>
      </p:sp>
      <p:sp>
        <p:nvSpPr>
          <p:cNvPr id="3" name="Content Placeholder 2"/>
          <p:cNvSpPr>
            <a:spLocks noGrp="1"/>
          </p:cNvSpPr>
          <p:nvPr>
            <p:ph idx="1"/>
          </p:nvPr>
        </p:nvSpPr>
        <p:spPr>
          <a:xfrm>
            <a:off x="304800" y="762000"/>
            <a:ext cx="8305800" cy="6096000"/>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Value added care processes are identified  when the care staff gets new opportunities for demonstrating healthy and beneficial outcomes. It could be easily recognized by looking at the response of the patient and his family even after being discharged from the healthcare unit.</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Many changes have been observed when value is added in the care processes. Most visible changes are higher level of patient satisfaction, reduced risks, reduced healthcare expenditure and better health outcomes.</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Positive and healthy effects have been seen in the outcomes of the patients for whom nurses used value added care processes by letting go the conventional ways of treating patients.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17702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019800" cy="609600"/>
          </a:xfrm>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a:xfrm>
            <a:off x="457200" y="685800"/>
            <a:ext cx="8229600" cy="5791200"/>
          </a:xfrm>
        </p:spPr>
        <p:txBody>
          <a:bodyPr>
            <a:normAutofit/>
          </a:bodyPr>
          <a:lstStyle/>
          <a:p>
            <a:pPr marL="0" indent="0">
              <a:buNone/>
            </a:pPr>
            <a:r>
              <a:rPr lang="en-US" sz="2000" dirty="0">
                <a:latin typeface="Times New Roman" pitchFamily="18" charset="0"/>
                <a:cs typeface="Times New Roman" pitchFamily="18" charset="0"/>
              </a:rPr>
              <a:t>Porter, M. E. (2008). Value-based health care delivery. </a:t>
            </a:r>
            <a:r>
              <a:rPr lang="en-US" sz="2000" i="1" dirty="0">
                <a:latin typeface="Times New Roman" pitchFamily="18" charset="0"/>
                <a:cs typeface="Times New Roman" pitchFamily="18" charset="0"/>
              </a:rPr>
              <a:t>Annals of surgery</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248</a:t>
            </a:r>
            <a:r>
              <a:rPr lang="en-US" sz="2000" dirty="0">
                <a:latin typeface="Times New Roman" pitchFamily="18" charset="0"/>
                <a:cs typeface="Times New Roman" pitchFamily="18" charset="0"/>
              </a:rPr>
              <a:t>(4), 503-509</a:t>
            </a:r>
            <a:r>
              <a:rPr lang="en-US" sz="2000" dirty="0" smtClean="0">
                <a:latin typeface="Times New Roman" pitchFamily="18" charset="0"/>
                <a:cs typeface="Times New Roman" pitchFamily="18" charset="0"/>
              </a:rPr>
              <a:t>.</a:t>
            </a:r>
          </a:p>
          <a:p>
            <a:pPr marL="0" indent="0">
              <a:buNone/>
            </a:pPr>
            <a:endParaRPr lang="en-US" sz="2000" dirty="0" smtClean="0">
              <a:latin typeface="Times New Roman" pitchFamily="18" charset="0"/>
              <a:cs typeface="Times New Roman" pitchFamily="18" charset="0"/>
            </a:endParaRPr>
          </a:p>
          <a:p>
            <a:pPr marL="0" indent="0">
              <a:buNone/>
            </a:pPr>
            <a:r>
              <a:rPr lang="en-US" sz="2000" dirty="0" err="1">
                <a:latin typeface="Times New Roman" pitchFamily="18" charset="0"/>
                <a:cs typeface="Times New Roman" pitchFamily="18" charset="0"/>
              </a:rPr>
              <a:t>Winegar</a:t>
            </a:r>
            <a:r>
              <a:rPr lang="en-US" sz="2000" dirty="0">
                <a:latin typeface="Times New Roman" pitchFamily="18" charset="0"/>
                <a:cs typeface="Times New Roman" pitchFamily="18" charset="0"/>
              </a:rPr>
              <a:t>, A. L., </a:t>
            </a:r>
            <a:r>
              <a:rPr lang="en-US" sz="2000" dirty="0" err="1">
                <a:latin typeface="Times New Roman" pitchFamily="18" charset="0"/>
                <a:cs typeface="Times New Roman" pitchFamily="18" charset="0"/>
              </a:rPr>
              <a:t>Moxham</a:t>
            </a:r>
            <a:r>
              <a:rPr lang="en-US" sz="2000" dirty="0">
                <a:latin typeface="Times New Roman" pitchFamily="18" charset="0"/>
                <a:cs typeface="Times New Roman" pitchFamily="18" charset="0"/>
              </a:rPr>
              <a:t>, J., </a:t>
            </a:r>
            <a:r>
              <a:rPr lang="en-US" sz="2000" dirty="0" err="1">
                <a:latin typeface="Times New Roman" pitchFamily="18" charset="0"/>
                <a:cs typeface="Times New Roman" pitchFamily="18" charset="0"/>
              </a:rPr>
              <a:t>Erlinger</a:t>
            </a:r>
            <a:r>
              <a:rPr lang="en-US" sz="2000" dirty="0">
                <a:latin typeface="Times New Roman" pitchFamily="18" charset="0"/>
                <a:cs typeface="Times New Roman" pitchFamily="18" charset="0"/>
              </a:rPr>
              <a:t>, T. P., &amp; </a:t>
            </a:r>
            <a:r>
              <a:rPr lang="en-US" sz="2000" dirty="0" err="1">
                <a:latin typeface="Times New Roman" pitchFamily="18" charset="0"/>
                <a:cs typeface="Times New Roman" pitchFamily="18" charset="0"/>
              </a:rPr>
              <a:t>Bozic</a:t>
            </a:r>
            <a:r>
              <a:rPr lang="en-US" sz="2000" dirty="0">
                <a:latin typeface="Times New Roman" pitchFamily="18" charset="0"/>
                <a:cs typeface="Times New Roman" pitchFamily="18" charset="0"/>
              </a:rPr>
              <a:t>, K. J. (2018). Value-based Healthcare: Measuring What Matters—Engaging Surgeons to Make Measures Meaningful and Improve Clinical Practice. </a:t>
            </a:r>
            <a:r>
              <a:rPr lang="en-US" sz="2000" i="1" dirty="0">
                <a:latin typeface="Times New Roman" pitchFamily="18" charset="0"/>
                <a:cs typeface="Times New Roman" pitchFamily="18" charset="0"/>
              </a:rPr>
              <a:t>Clinical </a:t>
            </a:r>
            <a:r>
              <a:rPr lang="en-US" sz="2000" i="1" dirty="0" err="1">
                <a:latin typeface="Times New Roman" pitchFamily="18" charset="0"/>
                <a:cs typeface="Times New Roman" pitchFamily="18" charset="0"/>
              </a:rPr>
              <a:t>Orthopaedics</a:t>
            </a:r>
            <a:r>
              <a:rPr lang="en-US" sz="2000" i="1" dirty="0">
                <a:latin typeface="Times New Roman" pitchFamily="18" charset="0"/>
                <a:cs typeface="Times New Roman" pitchFamily="18" charset="0"/>
              </a:rPr>
              <a:t> and Related Research®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476</a:t>
            </a:r>
            <a:r>
              <a:rPr lang="en-US" sz="2000" dirty="0">
                <a:latin typeface="Times New Roman" pitchFamily="18" charset="0"/>
                <a:cs typeface="Times New Roman" pitchFamily="18" charset="0"/>
              </a:rPr>
              <a:t>(9), 1704-1706</a:t>
            </a:r>
            <a:r>
              <a:rPr lang="en-US" sz="2000" dirty="0" smtClean="0">
                <a:latin typeface="Times New Roman" pitchFamily="18" charset="0"/>
                <a:cs typeface="Times New Roman" pitchFamily="18" charset="0"/>
              </a:rPr>
              <a:t>.</a:t>
            </a:r>
          </a:p>
          <a:p>
            <a:pPr marL="0" indent="0">
              <a:buNone/>
            </a:pP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French, K. E., Guzman, A. B., Rubio, A. C., </a:t>
            </a:r>
            <a:r>
              <a:rPr lang="en-US" sz="2000" dirty="0" err="1">
                <a:latin typeface="Times New Roman" pitchFamily="18" charset="0"/>
                <a:cs typeface="Times New Roman" pitchFamily="18" charset="0"/>
              </a:rPr>
              <a:t>Frenzel</a:t>
            </a:r>
            <a:r>
              <a:rPr lang="en-US" sz="2000" dirty="0">
                <a:latin typeface="Times New Roman" pitchFamily="18" charset="0"/>
                <a:cs typeface="Times New Roman" pitchFamily="18" charset="0"/>
              </a:rPr>
              <a:t>, J. C., &amp; </a:t>
            </a:r>
            <a:r>
              <a:rPr lang="en-US" sz="2000" dirty="0" err="1">
                <a:latin typeface="Times New Roman" pitchFamily="18" charset="0"/>
                <a:cs typeface="Times New Roman" pitchFamily="18" charset="0"/>
              </a:rPr>
              <a:t>Feeley</a:t>
            </a:r>
            <a:r>
              <a:rPr lang="en-US" sz="2000" dirty="0">
                <a:latin typeface="Times New Roman" pitchFamily="18" charset="0"/>
                <a:cs typeface="Times New Roman" pitchFamily="18" charset="0"/>
              </a:rPr>
              <a:t>, T. W. (2016, September). Value based care and bundled payments: anesthesia care costs for outpatient oncology surgery using time-driven activity-based costing. In </a:t>
            </a:r>
            <a:r>
              <a:rPr lang="en-US" sz="2000" i="1" dirty="0">
                <a:latin typeface="Times New Roman" pitchFamily="18" charset="0"/>
                <a:cs typeface="Times New Roman" pitchFamily="18" charset="0"/>
              </a:rPr>
              <a:t>Healthcare</a:t>
            </a:r>
            <a:r>
              <a:rPr lang="en-US" sz="2000" dirty="0">
                <a:latin typeface="Times New Roman" pitchFamily="18" charset="0"/>
                <a:cs typeface="Times New Roman" pitchFamily="18" charset="0"/>
              </a:rPr>
              <a:t> (Vol. 4, No. 3, pp. 173-180). Elsevier</a:t>
            </a:r>
            <a:r>
              <a:rPr lang="en-US" sz="2000" dirty="0" smtClean="0">
                <a:latin typeface="Times New Roman" pitchFamily="18" charset="0"/>
                <a:cs typeface="Times New Roman" pitchFamily="18" charset="0"/>
              </a:rPr>
              <a:t>.</a:t>
            </a:r>
          </a:p>
          <a:p>
            <a:pPr marL="0" indent="0">
              <a:buNone/>
            </a:pP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Bradley, S. M., Rumsfeld, J. S., &amp; Ho, P. M. (2016). Incorporating health status in routine care to improve health care value: the VA patient reported health status assessment (PROST) System. </a:t>
            </a:r>
            <a:r>
              <a:rPr lang="en-US" sz="2000" i="1" dirty="0" err="1">
                <a:latin typeface="Times New Roman" pitchFamily="18" charset="0"/>
                <a:cs typeface="Times New Roman" pitchFamily="18" charset="0"/>
              </a:rPr>
              <a:t>Jama</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316</a:t>
            </a:r>
            <a:r>
              <a:rPr lang="en-US" sz="2000" dirty="0">
                <a:latin typeface="Times New Roman" pitchFamily="18" charset="0"/>
                <a:cs typeface="Times New Roman" pitchFamily="18" charset="0"/>
              </a:rPr>
              <a:t>(5), 487-488.</a:t>
            </a:r>
          </a:p>
        </p:txBody>
      </p:sp>
    </p:spTree>
    <p:extLst>
      <p:ext uri="{BB962C8B-B14F-4D97-AF65-F5344CB8AC3E}">
        <p14:creationId xmlns:p14="http://schemas.microsoft.com/office/powerpoint/2010/main" val="75404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15200" cy="960438"/>
          </a:xfrm>
        </p:spPr>
        <p:txBody>
          <a:bodyPr>
            <a:normAutofit/>
          </a:bodyPr>
          <a:lstStyle/>
          <a:p>
            <a:r>
              <a:rPr lang="en-US" sz="2400" dirty="0" smtClean="0">
                <a:cs typeface="Times New Roman" pitchFamily="18" charset="0"/>
              </a:rPr>
              <a:t>Reason for selecting value-added care processes:</a:t>
            </a:r>
            <a:endParaRPr lang="en-US" sz="2400" dirty="0">
              <a:cs typeface="Times New Roman" pitchFamily="18" charset="0"/>
            </a:endParaRPr>
          </a:p>
        </p:txBody>
      </p:sp>
      <p:sp>
        <p:nvSpPr>
          <p:cNvPr id="3" name="Content Placeholder 2"/>
          <p:cNvSpPr>
            <a:spLocks noGrp="1"/>
          </p:cNvSpPr>
          <p:nvPr>
            <p:ph idx="1"/>
          </p:nvPr>
        </p:nvSpPr>
        <p:spPr>
          <a:xfrm>
            <a:off x="304800" y="457200"/>
            <a:ext cx="8610600" cy="5943600"/>
          </a:xfrm>
        </p:spPr>
        <p:txBody>
          <a:bodyPr>
            <a:noAutofit/>
          </a:bodyPr>
          <a:lstStyle/>
          <a:p>
            <a:pPr algn="just">
              <a:buFont typeface="Wingdings" pitchFamily="2" charset="2"/>
              <a:buChar char="Ø"/>
            </a:pPr>
            <a:r>
              <a:rPr lang="en-US" sz="2000" dirty="0" smtClean="0">
                <a:latin typeface="Times New Roman" pitchFamily="18" charset="0"/>
                <a:cs typeface="Times New Roman" pitchFamily="18" charset="0"/>
              </a:rPr>
              <a:t>For closing </a:t>
            </a:r>
            <a:r>
              <a:rPr lang="en-US" sz="2000" dirty="0" smtClean="0">
                <a:latin typeface="Times New Roman" pitchFamily="18" charset="0"/>
                <a:cs typeface="Times New Roman" pitchFamily="18" charset="0"/>
              </a:rPr>
              <a:t>gaps, nurses have </a:t>
            </a:r>
            <a:r>
              <a:rPr lang="en-US" sz="2000" dirty="0" smtClean="0">
                <a:latin typeface="Times New Roman" pitchFamily="18" charset="0"/>
                <a:cs typeface="Times New Roman" pitchFamily="18" charset="0"/>
              </a:rPr>
              <a:t>to play a crucial role that could be done by </a:t>
            </a:r>
            <a:r>
              <a:rPr lang="en-US" sz="2000" dirty="0" smtClean="0">
                <a:latin typeface="Times New Roman" pitchFamily="18" charset="0"/>
                <a:cs typeface="Times New Roman" pitchFamily="18" charset="0"/>
              </a:rPr>
              <a:t>as</a:t>
            </a:r>
            <a:r>
              <a:rPr lang="en-US" sz="2000" dirty="0" smtClean="0">
                <a:latin typeface="Times New Roman" pitchFamily="18" charset="0"/>
                <a:cs typeface="Times New Roman" pitchFamily="18" charset="0"/>
              </a:rPr>
              <a:t>suring </a:t>
            </a:r>
            <a:r>
              <a:rPr lang="en-US" sz="2000" dirty="0" smtClean="0">
                <a:latin typeface="Times New Roman" pitchFamily="18" charset="0"/>
                <a:cs typeface="Times New Roman" pitchFamily="18" charset="0"/>
              </a:rPr>
              <a:t>those activities that would be </a:t>
            </a:r>
            <a:r>
              <a:rPr lang="en-US" sz="2000" dirty="0">
                <a:latin typeface="Times New Roman" pitchFamily="18" charset="0"/>
                <a:cs typeface="Times New Roman" pitchFamily="18" charset="0"/>
              </a:rPr>
              <a:t>h</a:t>
            </a:r>
            <a:r>
              <a:rPr lang="en-US" sz="2000" dirty="0" smtClean="0">
                <a:latin typeface="Times New Roman" pitchFamily="18" charset="0"/>
                <a:cs typeface="Times New Roman" pitchFamily="18" charset="0"/>
              </a:rPr>
              <a:t>aving high </a:t>
            </a:r>
            <a:r>
              <a:rPr lang="en-US" sz="2000" dirty="0" smtClean="0">
                <a:latin typeface="Times New Roman" pitchFamily="18" charset="0"/>
                <a:cs typeface="Times New Roman" pitchFamily="18" charset="0"/>
              </a:rPr>
              <a:t>values.</a:t>
            </a:r>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 nurse as a leader would be most interested in changing the way patients are treated while they are </a:t>
            </a:r>
            <a:r>
              <a:rPr lang="en-US" sz="2000" dirty="0" smtClean="0">
                <a:latin typeface="Times New Roman" pitchFamily="18" charset="0"/>
                <a:cs typeface="Times New Roman" pitchFamily="18" charset="0"/>
              </a:rPr>
              <a:t>under observation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Porter,et,al,2008). </a:t>
            </a:r>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Being a </a:t>
            </a:r>
            <a:r>
              <a:rPr lang="en-US" sz="2000" dirty="0" smtClean="0">
                <a:latin typeface="Times New Roman" pitchFamily="18" charset="0"/>
                <a:cs typeface="Times New Roman" pitchFamily="18" charset="0"/>
              </a:rPr>
              <a:t>leader, when one </a:t>
            </a:r>
            <a:r>
              <a:rPr lang="en-US" sz="2000" dirty="0" smtClean="0">
                <a:latin typeface="Times New Roman" pitchFamily="18" charset="0"/>
                <a:cs typeface="Times New Roman" pitchFamily="18" charset="0"/>
              </a:rPr>
              <a:t>wanted to </a:t>
            </a:r>
            <a:r>
              <a:rPr lang="en-US" sz="2000" dirty="0" smtClean="0">
                <a:latin typeface="Times New Roman" pitchFamily="18" charset="0"/>
                <a:cs typeface="Times New Roman" pitchFamily="18" charset="0"/>
              </a:rPr>
              <a:t>change conventional </a:t>
            </a:r>
            <a:r>
              <a:rPr lang="en-US" sz="2000" dirty="0" smtClean="0">
                <a:latin typeface="Times New Roman" pitchFamily="18" charset="0"/>
                <a:cs typeface="Times New Roman" pitchFamily="18" charset="0"/>
              </a:rPr>
              <a:t>ways of attending </a:t>
            </a:r>
            <a:r>
              <a:rPr lang="en-US" sz="2000" dirty="0" smtClean="0">
                <a:latin typeface="Times New Roman" pitchFamily="18" charset="0"/>
                <a:cs typeface="Times New Roman" pitchFamily="18" charset="0"/>
              </a:rPr>
              <a:t>patients, </a:t>
            </a:r>
            <a:r>
              <a:rPr lang="en-US" sz="2000" dirty="0" smtClean="0">
                <a:latin typeface="Times New Roman" pitchFamily="18" charset="0"/>
                <a:cs typeface="Times New Roman" pitchFamily="18" charset="0"/>
              </a:rPr>
              <a:t>this fact should be realized that patients need </a:t>
            </a:r>
            <a:r>
              <a:rPr lang="en-US" sz="2000" dirty="0" smtClean="0">
                <a:latin typeface="Times New Roman" pitchFamily="18" charset="0"/>
                <a:cs typeface="Times New Roman" pitchFamily="18" charset="0"/>
              </a:rPr>
              <a:t>real </a:t>
            </a:r>
            <a:r>
              <a:rPr lang="en-US" sz="2000" dirty="0" smtClean="0">
                <a:latin typeface="Times New Roman" pitchFamily="18" charset="0"/>
                <a:cs typeface="Times New Roman" pitchFamily="18" charset="0"/>
              </a:rPr>
              <a:t>care </a:t>
            </a:r>
            <a:r>
              <a:rPr lang="en-US" sz="2000" dirty="0" smtClean="0">
                <a:latin typeface="Times New Roman" pitchFamily="18" charset="0"/>
                <a:cs typeface="Times New Roman" pitchFamily="18" charset="0"/>
              </a:rPr>
              <a:t>and concern. While being on the </a:t>
            </a:r>
            <a:r>
              <a:rPr lang="en-US" sz="2000" dirty="0" smtClean="0">
                <a:latin typeface="Times New Roman" pitchFamily="18" charset="0"/>
                <a:cs typeface="Times New Roman" pitchFamily="18" charset="0"/>
              </a:rPr>
              <a:t>bed they </a:t>
            </a:r>
            <a:r>
              <a:rPr lang="en-US" sz="2000" dirty="0" smtClean="0">
                <a:latin typeface="Times New Roman" pitchFamily="18" charset="0"/>
                <a:cs typeface="Times New Roman" pitchFamily="18" charset="0"/>
              </a:rPr>
              <a:t>passes through a critical phase of their </a:t>
            </a:r>
            <a:r>
              <a:rPr lang="en-US" sz="2000" dirty="0">
                <a:latin typeface="Times New Roman" pitchFamily="18" charset="0"/>
                <a:cs typeface="Times New Roman" pitchFamily="18" charset="0"/>
              </a:rPr>
              <a:t>life (</a:t>
            </a:r>
            <a:r>
              <a:rPr lang="en-US" sz="2000" dirty="0" smtClean="0">
                <a:latin typeface="Times New Roman" pitchFamily="18" charset="0"/>
                <a:cs typeface="Times New Roman" pitchFamily="18" charset="0"/>
              </a:rPr>
              <a:t>Bradley,et,al,2016). </a:t>
            </a:r>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As a </a:t>
            </a:r>
            <a:r>
              <a:rPr lang="en-US" sz="2000" dirty="0" smtClean="0">
                <a:latin typeface="Times New Roman" pitchFamily="18" charset="0"/>
                <a:cs typeface="Times New Roman" pitchFamily="18" charset="0"/>
              </a:rPr>
              <a:t>whole </a:t>
            </a:r>
            <a:r>
              <a:rPr lang="en-US" sz="2000" dirty="0" smtClean="0">
                <a:latin typeface="Times New Roman" pitchFamily="18" charset="0"/>
                <a:cs typeface="Times New Roman" pitchFamily="18" charset="0"/>
              </a:rPr>
              <a:t>it could be said that as per the change is concerned, there should be a change in the attitude of </a:t>
            </a:r>
            <a:r>
              <a:rPr lang="en-US" sz="2000" dirty="0" smtClean="0">
                <a:latin typeface="Times New Roman" pitchFamily="18" charset="0"/>
                <a:cs typeface="Times New Roman" pitchFamily="18" charset="0"/>
              </a:rPr>
              <a:t>dealing patients.</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0749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400" dirty="0" smtClean="0"/>
              <a:t>Team steps for enhancing performance  and patient safety</a:t>
            </a:r>
            <a:endParaRPr lang="en-US" sz="2400" dirty="0"/>
          </a:p>
        </p:txBody>
      </p:sp>
      <p:sp>
        <p:nvSpPr>
          <p:cNvPr id="3" name="Content Placeholder 2"/>
          <p:cNvSpPr>
            <a:spLocks noGrp="1"/>
          </p:cNvSpPr>
          <p:nvPr>
            <p:ph idx="1"/>
          </p:nvPr>
        </p:nvSpPr>
        <p:spPr>
          <a:xfrm>
            <a:off x="381000" y="990600"/>
            <a:ext cx="8305800" cy="5334000"/>
          </a:xfrm>
        </p:spPr>
        <p:txBody>
          <a:bodyPr>
            <a:normAutofit fontScale="92500" lnSpcReduction="10000"/>
          </a:bodyPr>
          <a:lstStyle/>
          <a:p>
            <a:pPr marL="0" indent="0" algn="just">
              <a:buNone/>
            </a:pPr>
            <a:r>
              <a:rPr lang="en-US" sz="2000" dirty="0" smtClean="0">
                <a:latin typeface="Times New Roman" pitchFamily="18" charset="0"/>
                <a:cs typeface="Times New Roman" pitchFamily="18" charset="0"/>
              </a:rPr>
              <a:t>When there is need of implementation of value-added care processes efforts of whole team are needed. For achieving expected outcomes all the working members of  healthcare should have following characteristics: </a:t>
            </a:r>
          </a:p>
          <a:p>
            <a:pPr algn="just">
              <a:buFont typeface="Wingdings" pitchFamily="2" charset="2"/>
              <a:buChar char="Ø"/>
            </a:pPr>
            <a:r>
              <a:rPr lang="en-US" sz="2000" dirty="0" smtClean="0">
                <a:latin typeface="Times New Roman" pitchFamily="18" charset="0"/>
                <a:cs typeface="Times New Roman" pitchFamily="18" charset="0"/>
              </a:rPr>
              <a:t>Team structure</a:t>
            </a:r>
          </a:p>
          <a:p>
            <a:pPr>
              <a:buFont typeface="Wingdings" pitchFamily="2" charset="2"/>
              <a:buChar char="Ø"/>
            </a:pPr>
            <a:r>
              <a:rPr lang="en-US" sz="2000" dirty="0" smtClean="0">
                <a:latin typeface="Times New Roman" pitchFamily="18" charset="0"/>
                <a:cs typeface="Times New Roman" pitchFamily="18" charset="0"/>
              </a:rPr>
              <a:t>Communication</a:t>
            </a:r>
          </a:p>
          <a:p>
            <a:pPr>
              <a:buFont typeface="Wingdings" pitchFamily="2" charset="2"/>
              <a:buChar char="Ø"/>
            </a:pPr>
            <a:r>
              <a:rPr lang="en-US" sz="2000" dirty="0" smtClean="0">
                <a:latin typeface="Times New Roman" pitchFamily="18" charset="0"/>
                <a:cs typeface="Times New Roman" pitchFamily="18" charset="0"/>
              </a:rPr>
              <a:t>Leadership</a:t>
            </a:r>
          </a:p>
          <a:p>
            <a:pPr>
              <a:buFont typeface="Wingdings" pitchFamily="2" charset="2"/>
              <a:buChar char="Ø"/>
            </a:pPr>
            <a:r>
              <a:rPr lang="en-US" sz="2000" dirty="0" smtClean="0">
                <a:latin typeface="Times New Roman" pitchFamily="18" charset="0"/>
                <a:cs typeface="Times New Roman" pitchFamily="18" charset="0"/>
              </a:rPr>
              <a:t>Situation monitoring </a:t>
            </a:r>
          </a:p>
          <a:p>
            <a:pPr>
              <a:buFont typeface="Wingdings" pitchFamily="2" charset="2"/>
              <a:buChar char="Ø"/>
            </a:pPr>
            <a:r>
              <a:rPr lang="en-US" sz="2000" dirty="0" smtClean="0">
                <a:latin typeface="Times New Roman" pitchFamily="18" charset="0"/>
                <a:cs typeface="Times New Roman" pitchFamily="18" charset="0"/>
              </a:rPr>
              <a:t>Mutual support </a:t>
            </a:r>
          </a:p>
          <a:p>
            <a:pPr>
              <a:buFont typeface="Wingdings" pitchFamily="2" charset="2"/>
              <a:buChar char="Ø"/>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Following goals are achieved by following above</a:t>
            </a:r>
          </a:p>
          <a:p>
            <a:pPr marL="0" indent="0">
              <a:buNone/>
            </a:pPr>
            <a:r>
              <a:rPr lang="en-US" sz="2000" dirty="0">
                <a:latin typeface="Times New Roman" pitchFamily="18" charset="0"/>
                <a:cs typeface="Times New Roman" pitchFamily="18" charset="0"/>
              </a:rPr>
              <a:t>m</a:t>
            </a:r>
            <a:r>
              <a:rPr lang="en-US" sz="2000" dirty="0" smtClean="0">
                <a:latin typeface="Times New Roman" pitchFamily="18" charset="0"/>
                <a:cs typeface="Times New Roman" pitchFamily="18" charset="0"/>
              </a:rPr>
              <a:t>entioned things:</a:t>
            </a:r>
          </a:p>
          <a:p>
            <a:pPr>
              <a:buFont typeface="Wingdings" pitchFamily="2" charset="2"/>
              <a:buChar char="Ø"/>
            </a:pPr>
            <a:r>
              <a:rPr lang="en-US" sz="2000" dirty="0" smtClean="0">
                <a:latin typeface="Times New Roman" pitchFamily="18" charset="0"/>
                <a:cs typeface="Times New Roman" pitchFamily="18" charset="0"/>
              </a:rPr>
              <a:t>Accuracy</a:t>
            </a:r>
          </a:p>
          <a:p>
            <a:pPr>
              <a:buFont typeface="Wingdings" pitchFamily="2" charset="2"/>
              <a:buChar char="Ø"/>
            </a:pPr>
            <a:r>
              <a:rPr lang="en-US" sz="2000" dirty="0" smtClean="0">
                <a:latin typeface="Times New Roman" pitchFamily="18" charset="0"/>
                <a:cs typeface="Times New Roman" pitchFamily="18" charset="0"/>
              </a:rPr>
              <a:t>Productivity </a:t>
            </a:r>
          </a:p>
          <a:p>
            <a:pPr>
              <a:buFont typeface="Wingdings" pitchFamily="2" charset="2"/>
              <a:buChar char="Ø"/>
            </a:pPr>
            <a:r>
              <a:rPr lang="en-US" sz="2000" dirty="0" smtClean="0">
                <a:latin typeface="Times New Roman" pitchFamily="18" charset="0"/>
                <a:cs typeface="Times New Roman" pitchFamily="18" charset="0"/>
              </a:rPr>
              <a:t>Efficiency </a:t>
            </a:r>
          </a:p>
          <a:p>
            <a:pPr>
              <a:buFont typeface="Wingdings" pitchFamily="2" charset="2"/>
              <a:buChar char="Ø"/>
            </a:pPr>
            <a:r>
              <a:rPr lang="en-US" sz="2000" dirty="0" smtClean="0">
                <a:latin typeface="Times New Roman" pitchFamily="18" charset="0"/>
                <a:cs typeface="Times New Roman" pitchFamily="18" charset="0"/>
              </a:rPr>
              <a:t>Safety </a:t>
            </a:r>
          </a:p>
          <a:p>
            <a:pPr>
              <a:buFont typeface="Wingdings" pitchFamily="2" charset="2"/>
              <a:buChar char="Ø"/>
            </a:pPr>
            <a:r>
              <a:rPr lang="en-US" sz="2000" dirty="0" smtClean="0">
                <a:latin typeface="Times New Roman" pitchFamily="18" charset="0"/>
                <a:cs typeface="Times New Roman" pitchFamily="18" charset="0"/>
              </a:rPr>
              <a:t>Adaptability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402" y="1905000"/>
            <a:ext cx="2642598" cy="4772500"/>
          </a:xfrm>
          <a:prstGeom prst="rect">
            <a:avLst/>
          </a:prstGeom>
        </p:spPr>
      </p:pic>
    </p:spTree>
    <p:extLst>
      <p:ext uri="{BB962C8B-B14F-4D97-AF65-F5344CB8AC3E}">
        <p14:creationId xmlns:p14="http://schemas.microsoft.com/office/powerpoint/2010/main" val="420250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731838"/>
          </a:xfrm>
        </p:spPr>
        <p:txBody>
          <a:bodyPr>
            <a:normAutofit/>
          </a:bodyPr>
          <a:lstStyle/>
          <a:p>
            <a:r>
              <a:rPr lang="en-US" sz="3200" dirty="0" smtClean="0"/>
              <a:t>Context </a:t>
            </a:r>
            <a:r>
              <a:rPr lang="en-US" sz="3200" dirty="0" smtClean="0"/>
              <a:t>of selected change</a:t>
            </a:r>
            <a:endParaRPr lang="en-US" sz="3200" dirty="0"/>
          </a:p>
        </p:txBody>
      </p:sp>
      <p:sp>
        <p:nvSpPr>
          <p:cNvPr id="3" name="Content Placeholder 2"/>
          <p:cNvSpPr>
            <a:spLocks noGrp="1"/>
          </p:cNvSpPr>
          <p:nvPr>
            <p:ph idx="1"/>
          </p:nvPr>
        </p:nvSpPr>
        <p:spPr>
          <a:xfrm>
            <a:off x="381000" y="914400"/>
            <a:ext cx="8305800" cy="4602163"/>
          </a:xfrm>
        </p:spPr>
        <p:txBody>
          <a:bodyPr>
            <a:normAutofit lnSpcReduction="10000"/>
          </a:bodyPr>
          <a:lstStyle/>
          <a:p>
            <a:pPr algn="just">
              <a:buFont typeface="Wingdings" pitchFamily="2" charset="2"/>
              <a:buChar char="Ø"/>
            </a:pPr>
            <a:r>
              <a:rPr lang="en-US" sz="2000" dirty="0">
                <a:latin typeface="Times New Roman" pitchFamily="18" charset="0"/>
                <a:cs typeface="Times New Roman" pitchFamily="18" charset="0"/>
              </a:rPr>
              <a:t>C</a:t>
            </a:r>
            <a:r>
              <a:rPr lang="en-US" sz="2000" dirty="0" smtClean="0">
                <a:latin typeface="Times New Roman" pitchFamily="18" charset="0"/>
                <a:cs typeface="Times New Roman" pitchFamily="18" charset="0"/>
              </a:rPr>
              <a:t>hange </a:t>
            </a:r>
            <a:r>
              <a:rPr lang="en-US" sz="2000" dirty="0" smtClean="0">
                <a:latin typeface="Times New Roman" pitchFamily="18" charset="0"/>
                <a:cs typeface="Times New Roman" pitchFamily="18" charset="0"/>
              </a:rPr>
              <a:t>that a nurse would induce as a </a:t>
            </a:r>
            <a:r>
              <a:rPr lang="en-US" sz="2000" dirty="0" smtClean="0">
                <a:latin typeface="Times New Roman" pitchFamily="18" charset="0"/>
                <a:cs typeface="Times New Roman" pitchFamily="18" charset="0"/>
              </a:rPr>
              <a:t>leader, would </a:t>
            </a:r>
            <a:r>
              <a:rPr lang="en-US" sz="2000" dirty="0" smtClean="0">
                <a:latin typeface="Times New Roman" pitchFamily="18" charset="0"/>
                <a:cs typeface="Times New Roman" pitchFamily="18" charset="0"/>
              </a:rPr>
              <a:t>have social context. This change is about adding </a:t>
            </a:r>
            <a:r>
              <a:rPr lang="en-US" sz="2000" dirty="0" smtClean="0">
                <a:latin typeface="Times New Roman" pitchFamily="18" charset="0"/>
                <a:cs typeface="Times New Roman" pitchFamily="18" charset="0"/>
              </a:rPr>
              <a:t>values </a:t>
            </a:r>
            <a:r>
              <a:rPr lang="en-US" sz="2000" dirty="0" smtClean="0">
                <a:latin typeface="Times New Roman" pitchFamily="18" charset="0"/>
                <a:cs typeface="Times New Roman" pitchFamily="18" charset="0"/>
              </a:rPr>
              <a:t>to the process that </a:t>
            </a:r>
            <a:r>
              <a:rPr lang="en-US" sz="2000" dirty="0" smtClean="0">
                <a:latin typeface="Times New Roman" pitchFamily="18" charset="0"/>
                <a:cs typeface="Times New Roman" pitchFamily="18" charset="0"/>
              </a:rPr>
              <a:t>is </a:t>
            </a:r>
            <a:r>
              <a:rPr lang="en-US" sz="2000" dirty="0" smtClean="0">
                <a:latin typeface="Times New Roman" pitchFamily="18" charset="0"/>
                <a:cs typeface="Times New Roman" pitchFamily="18" charset="0"/>
              </a:rPr>
              <a:t>being offered by </a:t>
            </a:r>
            <a:r>
              <a:rPr lang="en-US" sz="2000" dirty="0" smtClean="0">
                <a:latin typeface="Times New Roman" pitchFamily="18" charset="0"/>
                <a:cs typeface="Times New Roman" pitchFamily="18" charset="0"/>
              </a:rPr>
              <a:t>nurses </a:t>
            </a:r>
            <a:r>
              <a:rPr lang="en-US" sz="2000" dirty="0" smtClean="0">
                <a:latin typeface="Times New Roman" pitchFamily="18" charset="0"/>
                <a:cs typeface="Times New Roman" pitchFamily="18" charset="0"/>
              </a:rPr>
              <a:t>so that </a:t>
            </a:r>
            <a:r>
              <a:rPr lang="en-US" sz="2000" dirty="0" smtClean="0">
                <a:latin typeface="Times New Roman" pitchFamily="18" charset="0"/>
                <a:cs typeface="Times New Roman" pitchFamily="18" charset="0"/>
              </a:rPr>
              <a:t>patient </a:t>
            </a:r>
            <a:r>
              <a:rPr lang="en-US" sz="2000" dirty="0" smtClean="0">
                <a:latin typeface="Times New Roman" pitchFamily="18" charset="0"/>
                <a:cs typeface="Times New Roman" pitchFamily="18" charset="0"/>
              </a:rPr>
              <a:t>would </a:t>
            </a:r>
            <a:r>
              <a:rPr lang="en-US" sz="2000" dirty="0" smtClean="0">
                <a:latin typeface="Times New Roman" pitchFamily="18" charset="0"/>
                <a:cs typeface="Times New Roman" pitchFamily="18" charset="0"/>
              </a:rPr>
              <a:t>have fast </a:t>
            </a:r>
            <a:r>
              <a:rPr lang="en-US" sz="2000" dirty="0" smtClean="0">
                <a:latin typeface="Times New Roman" pitchFamily="18" charset="0"/>
                <a:cs typeface="Times New Roman" pitchFamily="18" charset="0"/>
              </a:rPr>
              <a:t>recovery.</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Physically this change is going to take place in the room of </a:t>
            </a:r>
            <a:r>
              <a:rPr lang="en-US" sz="2000" dirty="0" smtClean="0">
                <a:latin typeface="Times New Roman" pitchFamily="18" charset="0"/>
                <a:cs typeface="Times New Roman" pitchFamily="18" charset="0"/>
              </a:rPr>
              <a:t>patient </a:t>
            </a:r>
            <a:r>
              <a:rPr lang="en-US" sz="2000" dirty="0" smtClean="0">
                <a:latin typeface="Times New Roman" pitchFamily="18" charset="0"/>
                <a:cs typeface="Times New Roman" pitchFamily="18" charset="0"/>
              </a:rPr>
              <a:t>, clinic or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hospital.</a:t>
            </a:r>
          </a:p>
          <a:p>
            <a:pPr marL="0" indent="0" algn="just">
              <a:buNone/>
            </a:pPr>
            <a:endParaRPr lang="en-US" sz="2000" dirty="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Patients and </a:t>
            </a:r>
            <a:r>
              <a:rPr lang="en-US" sz="2000" dirty="0" smtClean="0">
                <a:latin typeface="Times New Roman" pitchFamily="18" charset="0"/>
                <a:cs typeface="Times New Roman" pitchFamily="18" charset="0"/>
              </a:rPr>
              <a:t>staff </a:t>
            </a:r>
            <a:r>
              <a:rPr lang="en-US" sz="2000" dirty="0" smtClean="0">
                <a:latin typeface="Times New Roman" pitchFamily="18" charset="0"/>
                <a:cs typeface="Times New Roman" pitchFamily="18" charset="0"/>
              </a:rPr>
              <a:t>are going to </a:t>
            </a:r>
            <a:r>
              <a:rPr lang="en-US" sz="2000" dirty="0" smtClean="0">
                <a:latin typeface="Times New Roman" pitchFamily="18" charset="0"/>
                <a:cs typeface="Times New Roman" pitchFamily="18" charset="0"/>
              </a:rPr>
              <a:t>be affected by </a:t>
            </a:r>
            <a:r>
              <a:rPr lang="en-US" sz="2000" dirty="0" smtClean="0">
                <a:latin typeface="Times New Roman" pitchFamily="18" charset="0"/>
                <a:cs typeface="Times New Roman" pitchFamily="18" charset="0"/>
              </a:rPr>
              <a:t>this change, </a:t>
            </a:r>
            <a:r>
              <a:rPr lang="en-US" sz="2000" dirty="0" smtClean="0">
                <a:latin typeface="Times New Roman" pitchFamily="18" charset="0"/>
                <a:cs typeface="Times New Roman" pitchFamily="18" charset="0"/>
              </a:rPr>
              <a:t>if </a:t>
            </a:r>
            <a:r>
              <a:rPr lang="en-US" sz="2000" dirty="0" smtClean="0">
                <a:latin typeface="Times New Roman" pitchFamily="18" charset="0"/>
                <a:cs typeface="Times New Roman" pitchFamily="18" charset="0"/>
              </a:rPr>
              <a:t>patients </a:t>
            </a:r>
            <a:r>
              <a:rPr lang="en-US" sz="2000" dirty="0" smtClean="0">
                <a:latin typeface="Times New Roman" pitchFamily="18" charset="0"/>
                <a:cs typeface="Times New Roman" pitchFamily="18" charset="0"/>
              </a:rPr>
              <a:t>and staff would </a:t>
            </a:r>
            <a:r>
              <a:rPr lang="en-US" sz="2000" dirty="0" smtClean="0">
                <a:latin typeface="Times New Roman" pitchFamily="18" charset="0"/>
                <a:cs typeface="Times New Roman" pitchFamily="18" charset="0"/>
              </a:rPr>
              <a:t>give positive </a:t>
            </a:r>
            <a:r>
              <a:rPr lang="en-US" sz="2000" dirty="0" smtClean="0">
                <a:latin typeface="Times New Roman" pitchFamily="18" charset="0"/>
                <a:cs typeface="Times New Roman" pitchFamily="18" charset="0"/>
              </a:rPr>
              <a:t>feedback, </a:t>
            </a:r>
            <a:r>
              <a:rPr lang="en-US" sz="2000" dirty="0" smtClean="0">
                <a:latin typeface="Times New Roman" pitchFamily="18" charset="0"/>
                <a:cs typeface="Times New Roman" pitchFamily="18" charset="0"/>
              </a:rPr>
              <a:t>this change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would be implemented for long terms.</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There is </a:t>
            </a:r>
            <a:r>
              <a:rPr lang="en-US" sz="2000" dirty="0" smtClean="0">
                <a:latin typeface="Times New Roman" pitchFamily="18" charset="0"/>
                <a:cs typeface="Times New Roman" pitchFamily="18" charset="0"/>
              </a:rPr>
              <a:t>a </a:t>
            </a:r>
            <a:r>
              <a:rPr lang="en-US" sz="2000" dirty="0" smtClean="0">
                <a:latin typeface="Times New Roman" pitchFamily="18" charset="0"/>
                <a:cs typeface="Times New Roman" pitchFamily="18" charset="0"/>
              </a:rPr>
              <a:t>need </a:t>
            </a:r>
            <a:r>
              <a:rPr lang="en-US" sz="2000" dirty="0" smtClean="0">
                <a:latin typeface="Times New Roman" pitchFamily="18" charset="0"/>
                <a:cs typeface="Times New Roman" pitchFamily="18" charset="0"/>
              </a:rPr>
              <a:t>of approval </a:t>
            </a:r>
            <a:r>
              <a:rPr lang="en-US" sz="2000" dirty="0" smtClean="0">
                <a:latin typeface="Times New Roman" pitchFamily="18" charset="0"/>
                <a:cs typeface="Times New Roman" pitchFamily="18" charset="0"/>
              </a:rPr>
              <a:t>from</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many </a:t>
            </a:r>
            <a:r>
              <a:rPr lang="en-US" sz="2000" dirty="0" smtClean="0">
                <a:latin typeface="Times New Roman" pitchFamily="18" charset="0"/>
                <a:cs typeface="Times New Roman" pitchFamily="18" charset="0"/>
              </a:rPr>
              <a:t>concerned people for </a:t>
            </a:r>
            <a:r>
              <a:rPr lang="en-US" sz="2000" dirty="0" smtClean="0">
                <a:latin typeface="Times New Roman" pitchFamily="18" charset="0"/>
                <a:cs typeface="Times New Roman" pitchFamily="18" charset="0"/>
              </a:rPr>
              <a:t>bringing about </a:t>
            </a:r>
            <a:r>
              <a:rPr lang="en-US" sz="2000" dirty="0" smtClean="0">
                <a:latin typeface="Times New Roman" pitchFamily="18" charset="0"/>
                <a:cs typeface="Times New Roman" pitchFamily="18" charset="0"/>
              </a:rPr>
              <a:t>selected change </a:t>
            </a:r>
            <a:r>
              <a:rPr lang="en-US" sz="2000" dirty="0" smtClean="0">
                <a:latin typeface="Times New Roman" pitchFamily="18" charset="0"/>
                <a:cs typeface="Times New Roman" pitchFamily="18" charset="0"/>
              </a:rPr>
              <a:t>such as patients, attendants, </a:t>
            </a:r>
            <a:r>
              <a:rPr lang="en-US" sz="2000" dirty="0" smtClean="0">
                <a:latin typeface="Times New Roman" pitchFamily="18" charset="0"/>
                <a:cs typeface="Times New Roman" pitchFamily="18" charset="0"/>
              </a:rPr>
              <a:t>staff, coordinator </a:t>
            </a:r>
            <a:r>
              <a:rPr lang="en-US" sz="2000" dirty="0" smtClean="0">
                <a:latin typeface="Times New Roman" pitchFamily="18" charset="0"/>
                <a:cs typeface="Times New Roman" pitchFamily="18" charset="0"/>
              </a:rPr>
              <a:t>and authorities etc.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993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731838"/>
          </a:xfrm>
        </p:spPr>
        <p:txBody>
          <a:bodyPr>
            <a:normAutofit/>
          </a:bodyPr>
          <a:lstStyle/>
          <a:p>
            <a:r>
              <a:rPr lang="en-US" sz="2800" dirty="0" smtClean="0">
                <a:cs typeface="Times New Roman" pitchFamily="18" charset="0"/>
              </a:rPr>
              <a:t>Setting where </a:t>
            </a:r>
            <a:r>
              <a:rPr lang="en-US" sz="2800" dirty="0" smtClean="0">
                <a:cs typeface="Times New Roman" pitchFamily="18" charset="0"/>
              </a:rPr>
              <a:t>selected </a:t>
            </a:r>
            <a:r>
              <a:rPr lang="en-US" sz="2800" dirty="0" smtClean="0">
                <a:cs typeface="Times New Roman" pitchFamily="18" charset="0"/>
              </a:rPr>
              <a:t>change </a:t>
            </a:r>
            <a:r>
              <a:rPr lang="en-US" sz="2800" dirty="0" smtClean="0">
                <a:cs typeface="Times New Roman" pitchFamily="18" charset="0"/>
              </a:rPr>
              <a:t>would take place: </a:t>
            </a:r>
            <a:endParaRPr lang="en-US" sz="2800" dirty="0">
              <a:cs typeface="Times New Roman" pitchFamily="18" charset="0"/>
            </a:endParaRPr>
          </a:p>
        </p:txBody>
      </p:sp>
      <p:sp>
        <p:nvSpPr>
          <p:cNvPr id="3" name="Content Placeholder 2"/>
          <p:cNvSpPr>
            <a:spLocks noGrp="1"/>
          </p:cNvSpPr>
          <p:nvPr>
            <p:ph idx="1"/>
          </p:nvPr>
        </p:nvSpPr>
        <p:spPr>
          <a:xfrm>
            <a:off x="457200" y="762000"/>
            <a:ext cx="8229600" cy="4525963"/>
          </a:xfrm>
        </p:spPr>
        <p:txBody>
          <a:bodyPr>
            <a:normAutofit/>
          </a:bodyPr>
          <a:lstStyle/>
          <a:p>
            <a:pPr marL="0" indent="0">
              <a:buNone/>
            </a:pPr>
            <a:r>
              <a:rPr lang="en-US" sz="2400" dirty="0" smtClean="0">
                <a:latin typeface="Times New Roman" pitchFamily="18" charset="0"/>
                <a:cs typeface="Times New Roman" pitchFamily="18" charset="0"/>
              </a:rPr>
              <a:t>This change of adding value to the </a:t>
            </a:r>
            <a:r>
              <a:rPr lang="en-US" sz="2400" dirty="0" smtClean="0">
                <a:latin typeface="Times New Roman" pitchFamily="18" charset="0"/>
                <a:cs typeface="Times New Roman" pitchFamily="18" charset="0"/>
              </a:rPr>
              <a:t>processes of taking care </a:t>
            </a:r>
            <a:r>
              <a:rPr lang="en-US" sz="2400" dirty="0" smtClean="0">
                <a:latin typeface="Times New Roman" pitchFamily="18" charset="0"/>
                <a:cs typeface="Times New Roman" pitchFamily="18" charset="0"/>
              </a:rPr>
              <a:t>is going to take place at various places, such as clinics, hospitals and home </a:t>
            </a:r>
            <a:r>
              <a:rPr lang="en-US" sz="2400" dirty="0" smtClean="0">
                <a:latin typeface="Times New Roman" pitchFamily="18" charset="0"/>
                <a:cs typeface="Times New Roman" pitchFamily="18" charset="0"/>
              </a:rPr>
              <a:t>healthcare </a:t>
            </a:r>
            <a:r>
              <a:rPr lang="en-US" sz="2400" dirty="0" smtClean="0">
                <a:latin typeface="Times New Roman" pitchFamily="18" charset="0"/>
                <a:cs typeface="Times New Roman" pitchFamily="18" charset="0"/>
              </a:rPr>
              <a:t>where there would be patient and nurse. </a:t>
            </a:r>
          </a:p>
          <a:p>
            <a:pPr marL="0" indent="0">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7400"/>
            <a:ext cx="3673477" cy="1402466"/>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399" y="3657600"/>
            <a:ext cx="3451737" cy="1426718"/>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084318"/>
            <a:ext cx="3885819" cy="1644479"/>
          </a:xfrm>
          <a:prstGeom prst="rect">
            <a:avLst/>
          </a:prstGeom>
          <a:ln>
            <a:noFill/>
          </a:ln>
          <a:effectLst>
            <a:softEdge rad="112500"/>
          </a:effectLst>
        </p:spPr>
      </p:pic>
    </p:spTree>
    <p:extLst>
      <p:ext uri="{BB962C8B-B14F-4D97-AF65-F5344CB8AC3E}">
        <p14:creationId xmlns:p14="http://schemas.microsoft.com/office/powerpoint/2010/main" val="132338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8229600" cy="1143000"/>
          </a:xfrm>
        </p:spPr>
        <p:txBody>
          <a:bodyPr>
            <a:normAutofit/>
          </a:bodyPr>
          <a:lstStyle/>
          <a:p>
            <a:r>
              <a:rPr lang="en-US" sz="2800" dirty="0" smtClean="0">
                <a:cs typeface="Times New Roman" pitchFamily="18" charset="0"/>
              </a:rPr>
              <a:t>People affected by the change </a:t>
            </a:r>
            <a:endParaRPr lang="en-US" sz="2800" dirty="0">
              <a:cs typeface="Times New Roman" pitchFamily="18" charset="0"/>
            </a:endParaRPr>
          </a:p>
        </p:txBody>
      </p:sp>
      <p:sp>
        <p:nvSpPr>
          <p:cNvPr id="3" name="Content Placeholder 2"/>
          <p:cNvSpPr>
            <a:spLocks noGrp="1"/>
          </p:cNvSpPr>
          <p:nvPr>
            <p:ph idx="1"/>
          </p:nvPr>
        </p:nvSpPr>
        <p:spPr>
          <a:xfrm>
            <a:off x="381000" y="838200"/>
            <a:ext cx="8229600" cy="4525963"/>
          </a:xfrm>
        </p:spPr>
        <p:txBody>
          <a:bodyPr>
            <a:normAutofit/>
          </a:bodyPr>
          <a:lstStyle/>
          <a:p>
            <a:pPr marL="0" indent="0" algn="just">
              <a:buNone/>
            </a:pPr>
            <a:r>
              <a:rPr lang="en-US" sz="2400" dirty="0" smtClean="0">
                <a:latin typeface="Times New Roman" pitchFamily="18" charset="0"/>
                <a:cs typeface="Times New Roman" pitchFamily="18" charset="0"/>
              </a:rPr>
              <a:t>Value-added care processes are going to affect patients, nurses, organization and stalk holders of the any organization that would offer its services for </a:t>
            </a:r>
            <a:r>
              <a:rPr lang="en-US" sz="2400" dirty="0" smtClean="0">
                <a:latin typeface="Times New Roman" pitchFamily="18" charset="0"/>
                <a:cs typeface="Times New Roman" pitchFamily="18" charset="0"/>
              </a:rPr>
              <a:t>improving health </a:t>
            </a:r>
            <a:r>
              <a:rPr lang="en-US" sz="2400" dirty="0" smtClean="0">
                <a:latin typeface="Times New Roman" pitchFamily="18" charset="0"/>
                <a:cs typeface="Times New Roman" pitchFamily="18" charset="0"/>
              </a:rPr>
              <a:t>of its patients</a:t>
            </a:r>
            <a:r>
              <a:rPr lang="en-US" sz="2400" dirty="0" smtClean="0"/>
              <a:t>.</a:t>
            </a:r>
          </a:p>
          <a:p>
            <a:pPr marL="0" indent="0" algn="just">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895600"/>
            <a:ext cx="2811781" cy="2329153"/>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895600"/>
            <a:ext cx="2407920" cy="2297416"/>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900" y="2895600"/>
            <a:ext cx="2514600" cy="2146300"/>
          </a:xfrm>
          <a:prstGeom prst="rect">
            <a:avLst/>
          </a:prstGeom>
          <a:ln>
            <a:noFill/>
          </a:ln>
          <a:effectLst>
            <a:softEdge rad="112500"/>
          </a:effectLst>
        </p:spPr>
      </p:pic>
      <p:sp>
        <p:nvSpPr>
          <p:cNvPr id="7" name="TextBox 6"/>
          <p:cNvSpPr txBox="1"/>
          <p:nvPr/>
        </p:nvSpPr>
        <p:spPr>
          <a:xfrm>
            <a:off x="1143000" y="5562600"/>
            <a:ext cx="1180131" cy="523220"/>
          </a:xfrm>
          <a:prstGeom prst="rect">
            <a:avLst/>
          </a:prstGeom>
          <a:noFill/>
        </p:spPr>
        <p:txBody>
          <a:bodyPr wrap="none" rtlCol="0">
            <a:spAutoFit/>
          </a:bodyPr>
          <a:lstStyle/>
          <a:p>
            <a:r>
              <a:rPr lang="en-US" sz="2800" dirty="0">
                <a:latin typeface="Times New Roman" pitchFamily="18" charset="0"/>
                <a:cs typeface="Times New Roman" pitchFamily="18" charset="0"/>
              </a:rPr>
              <a:t>P</a:t>
            </a:r>
            <a:r>
              <a:rPr lang="en-US" sz="2800" dirty="0" smtClean="0">
                <a:latin typeface="Times New Roman" pitchFamily="18" charset="0"/>
                <a:cs typeface="Times New Roman" pitchFamily="18" charset="0"/>
              </a:rPr>
              <a:t>atient</a:t>
            </a:r>
            <a:endParaRPr lang="en-US" sz="2800" dirty="0">
              <a:latin typeface="Times New Roman" pitchFamily="18" charset="0"/>
              <a:cs typeface="Times New Roman" pitchFamily="18" charset="0"/>
            </a:endParaRPr>
          </a:p>
        </p:txBody>
      </p:sp>
      <p:sp>
        <p:nvSpPr>
          <p:cNvPr id="8" name="TextBox 7"/>
          <p:cNvSpPr txBox="1"/>
          <p:nvPr/>
        </p:nvSpPr>
        <p:spPr>
          <a:xfrm>
            <a:off x="3581400" y="5499100"/>
            <a:ext cx="241608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Healthcare unit</a:t>
            </a:r>
            <a:endParaRPr lang="en-US" sz="2400" dirty="0">
              <a:latin typeface="Times New Roman" pitchFamily="18" charset="0"/>
              <a:cs typeface="Times New Roman" pitchFamily="18" charset="0"/>
            </a:endParaRPr>
          </a:p>
        </p:txBody>
      </p:sp>
      <p:sp>
        <p:nvSpPr>
          <p:cNvPr id="9" name="TextBox 8"/>
          <p:cNvSpPr txBox="1"/>
          <p:nvPr/>
        </p:nvSpPr>
        <p:spPr>
          <a:xfrm>
            <a:off x="6984666" y="5499099"/>
            <a:ext cx="92044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Nurse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8308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402" y="457200"/>
            <a:ext cx="8077200" cy="2743200"/>
          </a:xfrm>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Value-added care process needs an approval specifically from the coordinator of the nurses. Authorities hire </a:t>
            </a:r>
            <a:r>
              <a:rPr lang="en-US" sz="2400" dirty="0" smtClean="0">
                <a:latin typeface="Times New Roman" pitchFamily="18" charset="0"/>
                <a:cs typeface="Times New Roman" pitchFamily="18" charset="0"/>
              </a:rPr>
              <a:t>coordinators </a:t>
            </a:r>
            <a:r>
              <a:rPr lang="en-US" sz="2400" dirty="0" smtClean="0">
                <a:latin typeface="Times New Roman" pitchFamily="18" charset="0"/>
                <a:cs typeface="Times New Roman" pitchFamily="18" charset="0"/>
              </a:rPr>
              <a:t>and assign </a:t>
            </a:r>
            <a:r>
              <a:rPr lang="en-US" sz="2400" dirty="0" smtClean="0">
                <a:latin typeface="Times New Roman" pitchFamily="18" charset="0"/>
                <a:cs typeface="Times New Roman" pitchFamily="18" charset="0"/>
              </a:rPr>
              <a:t>such </a:t>
            </a:r>
            <a:r>
              <a:rPr lang="en-US" sz="2400" dirty="0" smtClean="0">
                <a:latin typeface="Times New Roman" pitchFamily="18" charset="0"/>
                <a:cs typeface="Times New Roman" pitchFamily="18" charset="0"/>
              </a:rPr>
              <a:t>tasks to them.</a:t>
            </a:r>
          </a:p>
          <a:p>
            <a:pPr marL="0" indent="0" algn="just">
              <a:buNone/>
            </a:pP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taff </a:t>
            </a:r>
            <a:r>
              <a:rPr lang="en-US" sz="2400" dirty="0" smtClean="0">
                <a:latin typeface="Times New Roman" pitchFamily="18" charset="0"/>
                <a:cs typeface="Times New Roman" pitchFamily="18" charset="0"/>
              </a:rPr>
              <a:t>nurse would first ask the coordinator then would take further steps.</a:t>
            </a:r>
          </a:p>
          <a:p>
            <a:pPr>
              <a:buFont typeface="Wingdings" pitchFamily="2" charset="2"/>
              <a:buChar char="Ø"/>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085998"/>
            <a:ext cx="4562475" cy="3418815"/>
          </a:xfrm>
          <a:prstGeom prst="rect">
            <a:avLst/>
          </a:prstGeom>
          <a:ln>
            <a:noFill/>
          </a:ln>
          <a:effectLst>
            <a:softEdge rad="112500"/>
          </a:effectLst>
        </p:spPr>
      </p:pic>
    </p:spTree>
    <p:extLst>
      <p:ext uri="{BB962C8B-B14F-4D97-AF65-F5344CB8AC3E}">
        <p14:creationId xmlns:p14="http://schemas.microsoft.com/office/powerpoint/2010/main" val="117536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417638"/>
          </a:xfrm>
        </p:spPr>
        <p:txBody>
          <a:bodyPr>
            <a:normAutofit/>
          </a:bodyPr>
          <a:lstStyle/>
          <a:p>
            <a:r>
              <a:rPr lang="en-US" sz="2800" dirty="0" smtClean="0"/>
              <a:t>Solutions:</a:t>
            </a:r>
            <a:endParaRPr lang="en-US" sz="2800" dirty="0"/>
          </a:p>
        </p:txBody>
      </p:sp>
      <p:sp>
        <p:nvSpPr>
          <p:cNvPr id="3" name="Content Placeholder 2"/>
          <p:cNvSpPr>
            <a:spLocks noGrp="1"/>
          </p:cNvSpPr>
          <p:nvPr>
            <p:ph idx="1"/>
          </p:nvPr>
        </p:nvSpPr>
        <p:spPr>
          <a:xfrm>
            <a:off x="457200" y="914400"/>
            <a:ext cx="8458200" cy="5334000"/>
          </a:xfrm>
        </p:spPr>
        <p:txBody>
          <a:bodyPr>
            <a:normAutofit/>
          </a:bodyPr>
          <a:lstStyle/>
          <a:p>
            <a:pPr marL="0" indent="0" algn="just">
              <a:buNone/>
            </a:pPr>
            <a:r>
              <a:rPr lang="en-US" sz="2000" dirty="0" smtClean="0">
                <a:latin typeface="Times New Roman" pitchFamily="18" charset="0"/>
                <a:cs typeface="Times New Roman" pitchFamily="18" charset="0"/>
              </a:rPr>
              <a:t>In the case of value based care processes, outcomes matter more than ever.  Nurse by adding </a:t>
            </a:r>
            <a:r>
              <a:rPr lang="en-US" sz="2000" dirty="0" smtClean="0">
                <a:latin typeface="Times New Roman" pitchFamily="18" charset="0"/>
                <a:cs typeface="Times New Roman" pitchFamily="18" charset="0"/>
              </a:rPr>
              <a:t>value </a:t>
            </a:r>
            <a:r>
              <a:rPr lang="en-US" sz="2000" dirty="0" smtClean="0">
                <a:latin typeface="Times New Roman" pitchFamily="18" charset="0"/>
                <a:cs typeface="Times New Roman" pitchFamily="18" charset="0"/>
              </a:rPr>
              <a:t>to the </a:t>
            </a:r>
            <a:r>
              <a:rPr lang="en-US" sz="2000" dirty="0" smtClean="0">
                <a:latin typeface="Times New Roman" pitchFamily="18" charset="0"/>
                <a:cs typeface="Times New Roman" pitchFamily="18" charset="0"/>
              </a:rPr>
              <a:t>processes could </a:t>
            </a:r>
            <a:r>
              <a:rPr lang="en-US" sz="2000" dirty="0" smtClean="0">
                <a:latin typeface="Times New Roman" pitchFamily="18" charset="0"/>
                <a:cs typeface="Times New Roman" pitchFamily="18" charset="0"/>
              </a:rPr>
              <a:t>improve outcomes that </a:t>
            </a:r>
            <a:r>
              <a:rPr lang="en-US" sz="2000" dirty="0" smtClean="0">
                <a:latin typeface="Times New Roman" pitchFamily="18" charset="0"/>
                <a:cs typeface="Times New Roman" pitchFamily="18" charset="0"/>
              </a:rPr>
              <a:t>become </a:t>
            </a:r>
            <a:r>
              <a:rPr lang="en-US" sz="2000" dirty="0" smtClean="0">
                <a:latin typeface="Times New Roman" pitchFamily="18" charset="0"/>
                <a:cs typeface="Times New Roman" pitchFamily="18" charset="0"/>
              </a:rPr>
              <a:t>vital for the survival of hospital. Solutions are listed below</a:t>
            </a:r>
            <a:r>
              <a:rPr lang="en-US" sz="2000" dirty="0" smtClean="0">
                <a:latin typeface="Times New Roman" pitchFamily="18" charset="0"/>
                <a:cs typeface="Times New Roman" pitchFamily="18" charset="0"/>
              </a:rPr>
              <a:t>:</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Value-added care processes </a:t>
            </a:r>
            <a:r>
              <a:rPr lang="en-US" sz="2000" dirty="0" smtClean="0">
                <a:latin typeface="Times New Roman" pitchFamily="18" charset="0"/>
                <a:cs typeface="Times New Roman" pitchFamily="18" charset="0"/>
              </a:rPr>
              <a:t>promote </a:t>
            </a:r>
            <a:r>
              <a:rPr lang="en-US" sz="2000" dirty="0" smtClean="0">
                <a:latin typeface="Times New Roman" pitchFamily="18" charset="0"/>
                <a:cs typeface="Times New Roman" pitchFamily="18" charset="0"/>
              </a:rPr>
              <a:t>well-informed </a:t>
            </a:r>
            <a:r>
              <a:rPr lang="en-US" sz="2000" dirty="0" smtClean="0">
                <a:latin typeface="Times New Roman" pitchFamily="18" charset="0"/>
                <a:cs typeface="Times New Roman" pitchFamily="18" charset="0"/>
              </a:rPr>
              <a:t>diagnosis.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It supports optimal treatment </a:t>
            </a:r>
            <a:r>
              <a:rPr lang="en-US" sz="2000" dirty="0" smtClean="0">
                <a:latin typeface="Times New Roman" pitchFamily="18" charset="0"/>
                <a:cs typeface="Times New Roman" pitchFamily="18" charset="0"/>
              </a:rPr>
              <a:t>planning.</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Taking care of the clinicians is of great importance.</a:t>
            </a:r>
          </a:p>
          <a:p>
            <a:pPr algn="just">
              <a:buFont typeface="Wingdings" pitchFamily="2" charset="2"/>
              <a:buChar char="Ø"/>
            </a:pPr>
            <a:r>
              <a:rPr lang="en-US" sz="2000" dirty="0" smtClean="0">
                <a:latin typeface="Times New Roman" pitchFamily="18" charset="0"/>
                <a:cs typeface="Times New Roman" pitchFamily="18" charset="0"/>
              </a:rPr>
              <a:t>Value-added care processes would improve outcomes by </a:t>
            </a:r>
            <a:r>
              <a:rPr lang="en-US" sz="2000" dirty="0" smtClean="0">
                <a:latin typeface="Times New Roman" pitchFamily="18" charset="0"/>
                <a:cs typeface="Times New Roman" pitchFamily="18" charset="0"/>
              </a:rPr>
              <a:t>having greater transparency in all affairs related to patient.</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It also ensures </a:t>
            </a:r>
            <a:r>
              <a:rPr lang="en-US" sz="2000" dirty="0" smtClean="0">
                <a:latin typeface="Times New Roman" pitchFamily="18" charset="0"/>
                <a:cs typeface="Times New Roman" pitchFamily="18" charset="0"/>
              </a:rPr>
              <a:t>continuity </a:t>
            </a:r>
            <a:r>
              <a:rPr lang="en-US" sz="2000" dirty="0" smtClean="0">
                <a:latin typeface="Times New Roman" pitchFamily="18" charset="0"/>
                <a:cs typeface="Times New Roman" pitchFamily="18" charset="0"/>
              </a:rPr>
              <a:t>of care </a:t>
            </a:r>
            <a:r>
              <a:rPr lang="en-US" sz="2000" dirty="0" smtClean="0">
                <a:latin typeface="Times New Roman" pitchFamily="18" charset="0"/>
                <a:cs typeface="Times New Roman" pitchFamily="18" charset="0"/>
              </a:rPr>
              <a:t>following the discharge</a:t>
            </a:r>
            <a:r>
              <a:rPr lang="en-US" sz="2000" dirty="0" smtClean="0">
                <a:latin typeface="Times New Roman" pitchFamily="18" charset="0"/>
                <a:cs typeface="Times New Roman" pitchFamily="18" charset="0"/>
              </a:rPr>
              <a:t>.</a:t>
            </a:r>
          </a:p>
          <a:p>
            <a:pPr algn="just">
              <a:buFont typeface="Wingdings" pitchFamily="2" charset="2"/>
              <a:buChar char="Ø"/>
            </a:pPr>
            <a:r>
              <a:rPr lang="en-US" sz="2000" dirty="0" smtClean="0">
                <a:latin typeface="Times New Roman" pitchFamily="18" charset="0"/>
                <a:cs typeface="Times New Roman" pitchFamily="18" charset="0"/>
              </a:rPr>
              <a:t>Value care would give much importance to engage and support patients even after their discharge.</a:t>
            </a:r>
          </a:p>
          <a:p>
            <a:pPr algn="just">
              <a:buFont typeface="Wingdings" pitchFamily="2" charset="2"/>
              <a:buChar char="Ø"/>
            </a:pPr>
            <a:r>
              <a:rPr lang="en-US" sz="2000" dirty="0" smtClean="0">
                <a:latin typeface="Times New Roman" pitchFamily="18" charset="0"/>
                <a:cs typeface="Times New Roman" pitchFamily="18" charset="0"/>
              </a:rPr>
              <a:t>It would also include </a:t>
            </a:r>
            <a:r>
              <a:rPr lang="en-US" sz="2000" dirty="0" smtClean="0">
                <a:latin typeface="Times New Roman" pitchFamily="18" charset="0"/>
                <a:cs typeface="Times New Roman" pitchFamily="18" charset="0"/>
              </a:rPr>
              <a:t>usage </a:t>
            </a:r>
            <a:r>
              <a:rPr lang="en-US" sz="2000" dirty="0" smtClean="0">
                <a:latin typeface="Times New Roman" pitchFamily="18" charset="0"/>
                <a:cs typeface="Times New Roman" pitchFamily="18" charset="0"/>
              </a:rPr>
              <a:t>of connected care for better outcomes. </a:t>
            </a:r>
          </a:p>
          <a:p>
            <a:pPr marL="0" indent="0" algn="just">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68252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943600" cy="762000"/>
          </a:xfrm>
        </p:spPr>
        <p:txBody>
          <a:bodyPr>
            <a:normAutofit/>
          </a:bodyPr>
          <a:lstStyle/>
          <a:p>
            <a:r>
              <a:rPr lang="en-US" sz="2800" dirty="0" smtClean="0"/>
              <a:t>Evidences</a:t>
            </a:r>
            <a:endParaRPr lang="en-US" sz="2800" dirty="0"/>
          </a:p>
        </p:txBody>
      </p:sp>
      <p:sp>
        <p:nvSpPr>
          <p:cNvPr id="3" name="Content Placeholder 2"/>
          <p:cNvSpPr>
            <a:spLocks noGrp="1"/>
          </p:cNvSpPr>
          <p:nvPr>
            <p:ph idx="1"/>
          </p:nvPr>
        </p:nvSpPr>
        <p:spPr>
          <a:xfrm>
            <a:off x="381000" y="762000"/>
            <a:ext cx="8229600" cy="5257800"/>
          </a:xfrm>
        </p:spPr>
        <p:txBody>
          <a:bodyPr>
            <a:noAutofit/>
          </a:bodyPr>
          <a:lstStyle/>
          <a:p>
            <a:pPr algn="just">
              <a:buFont typeface="Wingdings" pitchFamily="2" charset="2"/>
              <a:buChar char="Ø"/>
            </a:pPr>
            <a:r>
              <a:rPr lang="en-US" sz="2400" dirty="0" smtClean="0">
                <a:latin typeface="Times New Roman" pitchFamily="18" charset="0"/>
                <a:cs typeface="Times New Roman" pitchFamily="18" charset="0"/>
              </a:rPr>
              <a:t>All successful treatments </a:t>
            </a:r>
            <a:r>
              <a:rPr lang="en-US" sz="2400" dirty="0" smtClean="0">
                <a:latin typeface="Times New Roman" pitchFamily="18" charset="0"/>
                <a:cs typeface="Times New Roman" pitchFamily="18" charset="0"/>
              </a:rPr>
              <a:t>begin </a:t>
            </a:r>
            <a:r>
              <a:rPr lang="en-US" sz="2400" dirty="0" smtClean="0">
                <a:latin typeface="Times New Roman" pitchFamily="18" charset="0"/>
                <a:cs typeface="Times New Roman" pitchFamily="18" charset="0"/>
              </a:rPr>
              <a:t>with correct and timely diagnosis, but there may occur errors in </a:t>
            </a:r>
            <a:r>
              <a:rPr lang="en-US" sz="2400" dirty="0" smtClean="0">
                <a:latin typeface="Times New Roman" pitchFamily="18" charset="0"/>
                <a:cs typeface="Times New Roman" pitchFamily="18" charset="0"/>
              </a:rPr>
              <a:t>diagnosis, </a:t>
            </a:r>
            <a:r>
              <a:rPr lang="en-US" sz="2400" dirty="0" smtClean="0">
                <a:latin typeface="Times New Roman" pitchFamily="18" charset="0"/>
                <a:cs typeface="Times New Roman" pitchFamily="18" charset="0"/>
              </a:rPr>
              <a:t>such as human error or error of </a:t>
            </a:r>
            <a:r>
              <a:rPr lang="en-US" sz="2400" dirty="0" smtClean="0">
                <a:latin typeface="Times New Roman" pitchFamily="18" charset="0"/>
                <a:cs typeface="Times New Roman" pitchFamily="18" charset="0"/>
              </a:rPr>
              <a:t>tools </a:t>
            </a:r>
            <a:r>
              <a:rPr lang="en-US" sz="2400" dirty="0" smtClean="0">
                <a:latin typeface="Times New Roman" pitchFamily="18" charset="0"/>
                <a:cs typeface="Times New Roman" pitchFamily="18" charset="0"/>
              </a:rPr>
              <a:t>being used for diagnosis.</a:t>
            </a:r>
          </a:p>
          <a:p>
            <a:pPr algn="just">
              <a:buFont typeface="Wingdings" pitchFamily="2" charset="2"/>
              <a:buChar char="Ø"/>
            </a:pPr>
            <a:r>
              <a:rPr lang="en-US" sz="2400" dirty="0" smtClean="0">
                <a:latin typeface="Times New Roman" pitchFamily="18" charset="0"/>
                <a:cs typeface="Times New Roman" pitchFamily="18" charset="0"/>
              </a:rPr>
              <a:t>Diagnosis would be followed </a:t>
            </a:r>
            <a:r>
              <a:rPr lang="en-US" sz="2400" dirty="0" smtClean="0">
                <a:latin typeface="Times New Roman" pitchFamily="18" charset="0"/>
                <a:cs typeface="Times New Roman" pitchFamily="18" charset="0"/>
              </a:rPr>
              <a:t>by decision </a:t>
            </a:r>
            <a:r>
              <a:rPr lang="en-US" sz="2400" dirty="0" smtClean="0">
                <a:latin typeface="Times New Roman" pitchFamily="18" charset="0"/>
                <a:cs typeface="Times New Roman" pitchFamily="18" charset="0"/>
              </a:rPr>
              <a:t>about the </a:t>
            </a:r>
            <a:r>
              <a:rPr lang="en-US" sz="2400" dirty="0">
                <a:latin typeface="Times New Roman" pitchFamily="18" charset="0"/>
                <a:cs typeface="Times New Roman" pitchFamily="18" charset="0"/>
              </a:rPr>
              <a:t>treatment (</a:t>
            </a:r>
            <a:r>
              <a:rPr lang="en-US" sz="2400" dirty="0" smtClean="0">
                <a:latin typeface="Times New Roman" pitchFamily="18" charset="0"/>
                <a:cs typeface="Times New Roman" pitchFamily="18" charset="0"/>
              </a:rPr>
              <a:t>Winegar,et,al,2018</a:t>
            </a:r>
            <a:r>
              <a:rPr lang="en-US" sz="2400" dirty="0" smtClean="0">
                <a:latin typeface="Times New Roman" pitchFamily="18" charset="0"/>
                <a:cs typeface="Times New Roman" pitchFamily="18" charset="0"/>
              </a:rPr>
              <a:t>). Selection of right </a:t>
            </a:r>
            <a:r>
              <a:rPr lang="en-US" sz="2400" dirty="0" smtClean="0">
                <a:latin typeface="Times New Roman" pitchFamily="18" charset="0"/>
                <a:cs typeface="Times New Roman" pitchFamily="18" charset="0"/>
              </a:rPr>
              <a:t>approach for treatment of the diagnosed issue would have  considerable impact on the overall outcome.</a:t>
            </a:r>
          </a:p>
          <a:p>
            <a:pPr algn="just">
              <a:buFont typeface="Wingdings" pitchFamily="2" charset="2"/>
              <a:buChar char="Ø"/>
            </a:pPr>
            <a:r>
              <a:rPr lang="en-US" sz="2400" dirty="0" smtClean="0">
                <a:latin typeface="Times New Roman" pitchFamily="18" charset="0"/>
                <a:cs typeface="Times New Roman" pitchFamily="18" charset="0"/>
              </a:rPr>
              <a:t>Working conditions and atmosphere of hospital would have a strong impact </a:t>
            </a:r>
            <a:r>
              <a:rPr lang="en-US" sz="2400" dirty="0" smtClean="0">
                <a:latin typeface="Times New Roman" pitchFamily="18" charset="0"/>
                <a:cs typeface="Times New Roman" pitchFamily="18" charset="0"/>
              </a:rPr>
              <a:t>on patient’s health as the study </a:t>
            </a:r>
            <a:r>
              <a:rPr lang="en-US" sz="2400" dirty="0" smtClean="0">
                <a:latin typeface="Times New Roman" pitchFamily="18" charset="0"/>
                <a:cs typeface="Times New Roman" pitchFamily="18" charset="0"/>
              </a:rPr>
              <a:t>of nurse practitioners  has provided a strong correlation between better environment of healthcare units and reduced mortality rate of patients.</a:t>
            </a:r>
          </a:p>
          <a:p>
            <a:pPr algn="just">
              <a:buFont typeface="Wingdings" pitchFamily="2" charset="2"/>
              <a:buChar char="Ø"/>
            </a:pPr>
            <a:r>
              <a:rPr lang="en-US" sz="2400" dirty="0" smtClean="0">
                <a:latin typeface="Times New Roman" pitchFamily="18" charset="0"/>
                <a:cs typeface="Times New Roman" pitchFamily="18" charset="0"/>
              </a:rPr>
              <a:t>Transparency of </a:t>
            </a:r>
            <a:r>
              <a:rPr lang="en-US" sz="2400" dirty="0" smtClean="0">
                <a:latin typeface="Times New Roman" pitchFamily="18" charset="0"/>
                <a:cs typeface="Times New Roman" pitchFamily="18" charset="0"/>
              </a:rPr>
              <a:t>results </a:t>
            </a:r>
            <a:r>
              <a:rPr lang="en-US" sz="2400" dirty="0" smtClean="0">
                <a:latin typeface="Times New Roman" pitchFamily="18" charset="0"/>
                <a:cs typeface="Times New Roman" pitchFamily="18" charset="0"/>
              </a:rPr>
              <a:t>after </a:t>
            </a:r>
            <a:r>
              <a:rPr lang="en-US" sz="2400" dirty="0" smtClean="0">
                <a:latin typeface="Times New Roman" pitchFamily="18" charset="0"/>
                <a:cs typeface="Times New Roman" pitchFamily="18" charset="0"/>
              </a:rPr>
              <a:t>treatment </a:t>
            </a:r>
            <a:r>
              <a:rPr lang="en-US" sz="2400" dirty="0" smtClean="0">
                <a:latin typeface="Times New Roman" pitchFamily="18" charset="0"/>
                <a:cs typeface="Times New Roman" pitchFamily="18" charset="0"/>
              </a:rPr>
              <a:t>of patients is of great importance in the increasing competitive environment of the healthcare world.</a:t>
            </a:r>
          </a:p>
        </p:txBody>
      </p:sp>
    </p:spTree>
    <p:extLst>
      <p:ext uri="{BB962C8B-B14F-4D97-AF65-F5344CB8AC3E}">
        <p14:creationId xmlns:p14="http://schemas.microsoft.com/office/powerpoint/2010/main" val="466411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2408</Words>
  <Application>Microsoft Office PowerPoint</Application>
  <PresentationFormat>On-screen Show (4:3)</PresentationFormat>
  <Paragraphs>137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Value-added Care Processes</vt:lpstr>
      <vt:lpstr>Reason for selecting value-added care processes:</vt:lpstr>
      <vt:lpstr>Team steps for enhancing performance  and patient safety</vt:lpstr>
      <vt:lpstr>Context of selected change</vt:lpstr>
      <vt:lpstr>Setting where selected change would take place: </vt:lpstr>
      <vt:lpstr>People affected by the change </vt:lpstr>
      <vt:lpstr>PowerPoint Presentation</vt:lpstr>
      <vt:lpstr>Solutions:</vt:lpstr>
      <vt:lpstr>Evidences</vt:lpstr>
      <vt:lpstr>PowerPoint Presentation</vt:lpstr>
      <vt:lpstr>Best practice at present</vt:lpstr>
      <vt:lpstr>Improved outcomes</vt:lpstr>
      <vt:lpstr>Implementation of value-added care processes</vt:lpstr>
      <vt:lpstr>Approval from coordinator</vt:lpstr>
      <vt:lpstr>Identification, change and effect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value to care processes</dc:title>
  <dc:creator>Tehmina Yousaf</dc:creator>
  <cp:lastModifiedBy>Tehmina Yousaf</cp:lastModifiedBy>
  <cp:revision>109</cp:revision>
  <dcterms:created xsi:type="dcterms:W3CDTF">2019-01-28T17:21:13Z</dcterms:created>
  <dcterms:modified xsi:type="dcterms:W3CDTF">2019-01-30T18:08:39Z</dcterms:modified>
</cp:coreProperties>
</file>