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45" autoAdjust="0"/>
  </p:normalViewPr>
  <p:slideViewPr>
    <p:cSldViewPr snapToGrid="0">
      <p:cViewPr varScale="1">
        <p:scale>
          <a:sx n="77" d="100"/>
          <a:sy n="77"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2E871-1F8C-400F-B25D-54485505D885}"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7A5DB-659C-4E7E-BCD3-603AF141EE10}" type="slidenum">
              <a:rPr lang="en-US" smtClean="0"/>
              <a:t>‹#›</a:t>
            </a:fld>
            <a:endParaRPr lang="en-US"/>
          </a:p>
        </p:txBody>
      </p:sp>
    </p:spTree>
    <p:extLst>
      <p:ext uri="{BB962C8B-B14F-4D97-AF65-F5344CB8AC3E}">
        <p14:creationId xmlns:p14="http://schemas.microsoft.com/office/powerpoint/2010/main" val="175702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Latinos are the fastest growing ethnic and racial minority group living in the United States, yet their workforce is rarely ever studied. In 2016, Pew Research Centre carried out a survey regarding the discrimination faced by Hispanics, and about 52% of Hispanics living in the USA said they have been treated unfairly and have faced discrimination due to their ethnicity. In 2015, around 56.6 million Hispanics were living in USA, with diverse origins and many were bilingual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(Jens Manuel </a:t>
            </a:r>
            <a:r>
              <a:rPr lang="en-US" sz="1200" kern="1200" dirty="0" err="1" smtClean="0">
                <a:solidFill>
                  <a:schemeClr val="tx1"/>
                </a:solidFill>
                <a:effectLst/>
                <a:latin typeface="+mn-lt"/>
                <a:ea typeface="+mn-ea"/>
                <a:cs typeface="+mn-cs"/>
              </a:rPr>
              <a:t>Krogstad</a:t>
            </a:r>
            <a:r>
              <a:rPr lang="en-US" sz="1200" kern="1200" dirty="0" smtClean="0">
                <a:solidFill>
                  <a:schemeClr val="tx1"/>
                </a:solidFill>
                <a:effectLst/>
                <a:latin typeface="+mn-lt"/>
                <a:ea typeface="+mn-ea"/>
                <a:cs typeface="+mn-cs"/>
              </a:rPr>
              <a:t>, 2016).</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2</a:t>
            </a:fld>
            <a:endParaRPr lang="en-US"/>
          </a:p>
        </p:txBody>
      </p:sp>
    </p:spTree>
    <p:extLst>
      <p:ext uri="{BB962C8B-B14F-4D97-AF65-F5344CB8AC3E}">
        <p14:creationId xmlns:p14="http://schemas.microsoft.com/office/powerpoint/2010/main" val="3569930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change of administration in the USA, a survey was carried out amongst Latin people living in the USA, who were asked to describe Trump first 100 days in office and around 1400 people commonly used the words “disgusted”, “scared” and “disappointed”</a:t>
            </a:r>
            <a:r>
              <a:rPr lang="en-US" baseline="0" dirty="0" smtClean="0"/>
              <a:t> </a:t>
            </a:r>
            <a:r>
              <a:rPr lang="en-US" dirty="0" smtClean="0"/>
              <a:t>(</a:t>
            </a:r>
            <a:r>
              <a:rPr lang="en-US" dirty="0" err="1" smtClean="0"/>
              <a:t>Betancur</a:t>
            </a:r>
            <a:r>
              <a:rPr lang="en-US" dirty="0" smtClean="0"/>
              <a:t>, 2017). Since Donald Trump became president, many Hispanics are worried about their place in the America. Their main concern is deportation because it was not long ago when the US Homeland Security issued to enforce new immigration policies, which included that unauthorized immigrants will not be deported but they will also face criminal charges.</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11</a:t>
            </a:fld>
            <a:endParaRPr lang="en-US"/>
          </a:p>
        </p:txBody>
      </p:sp>
    </p:spTree>
    <p:extLst>
      <p:ext uri="{BB962C8B-B14F-4D97-AF65-F5344CB8AC3E}">
        <p14:creationId xmlns:p14="http://schemas.microsoft.com/office/powerpoint/2010/main" val="3598126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Ethnic minorities in many countries still face discrimination, unfair treatment, harsh working conditions and a struggle of inclusion in the society. The ethnic minorities in Britain many barriers in social mobility, though they have better qualifications than their white counterparts. Academics from the Centre on Dynamics of Ethnicity, say that the Chinese, Indian, Irish, Bengali or black African students outperform their British peers in GCSE’s result, yet the good grades of former cannot be seen into better attainment of jobs. </a:t>
            </a:r>
          </a:p>
          <a:p>
            <a:r>
              <a:rPr lang="en-US" dirty="0" smtClean="0"/>
              <a:t>The unemployment rate of black males in Britain is double than that of white male population. For instance, 53% of Pakistani’s work in transportation sector while 8% have good jobs. So, it’s not wrong to say that the ethnic discrimination, especially in employment sector is not only limited to developing countries but is also practiced in developed parts of the world</a:t>
            </a:r>
            <a:r>
              <a:rPr lang="en-US" baseline="0" dirty="0" smtClean="0"/>
              <a:t> </a:t>
            </a:r>
            <a:r>
              <a:rPr lang="en-US" dirty="0" smtClean="0"/>
              <a:t>(</a:t>
            </a:r>
            <a:r>
              <a:rPr lang="en-US" dirty="0" err="1" smtClean="0"/>
              <a:t>Sedghi</a:t>
            </a:r>
            <a:r>
              <a:rPr lang="en-US" dirty="0" smtClean="0"/>
              <a:t>, 2014).</a:t>
            </a:r>
          </a:p>
          <a:p>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12</a:t>
            </a:fld>
            <a:endParaRPr lang="en-US"/>
          </a:p>
        </p:txBody>
      </p:sp>
    </p:spTree>
    <p:extLst>
      <p:ext uri="{BB962C8B-B14F-4D97-AF65-F5344CB8AC3E}">
        <p14:creationId xmlns:p14="http://schemas.microsoft.com/office/powerpoint/2010/main" val="343703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dawn of new political thinking in the USA, brought by Trump, it is visible that many Americans believe that Hispanics and Latinos are taking away their jobs. To deal with the discriminatory practices it is important that the government must give this ethnic group equal legal protection against the unfair practices and maintain a check and balance system which works equally for all the citizens of the USA, regardless of their skin </a:t>
            </a:r>
            <a:r>
              <a:rPr lang="en-US" dirty="0" err="1" smtClean="0"/>
              <a:t>colour</a:t>
            </a:r>
            <a:r>
              <a:rPr lang="en-US" dirty="0" smtClean="0"/>
              <a:t>, race, religion, origin etc. Many Hispanic and Latinos are in services sector, and they don’t get many chances to improve their lives, so it’s important that the ethnic groups, especially those who can’t afford top colleges should be given high class education. So that they can equally participate in the prosperity of the USA. </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13</a:t>
            </a:fld>
            <a:endParaRPr lang="en-US"/>
          </a:p>
        </p:txBody>
      </p:sp>
    </p:spTree>
    <p:extLst>
      <p:ext uri="{BB962C8B-B14F-4D97-AF65-F5344CB8AC3E}">
        <p14:creationId xmlns:p14="http://schemas.microsoft.com/office/powerpoint/2010/main" val="301366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Many researches have indicated that Latinos are less valued and favoured by the employers because they have different evaluation standards for white and other ethnic/minority groups. The employers have more flexible rules when hiring whites where as they maintain tough rules when they are hiring a candidate from minority group. Such unethical behaviour by the employers result in the unfair and discriminated treatment of minority groups that are protected under Title VII (Ballesteros, 2015).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EA7A5DB-659C-4E7E-BCD3-603AF141EE10}" type="slidenum">
              <a:rPr lang="en-US" smtClean="0"/>
              <a:t>3</a:t>
            </a:fld>
            <a:endParaRPr lang="en-US"/>
          </a:p>
        </p:txBody>
      </p:sp>
    </p:spTree>
    <p:extLst>
      <p:ext uri="{BB962C8B-B14F-4D97-AF65-F5344CB8AC3E}">
        <p14:creationId xmlns:p14="http://schemas.microsoft.com/office/powerpoint/2010/main" val="179888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report called ‘Discrimination in America’, which was carried out for Robert Wood Johnson Foundation and Harvard T.H. Chan School of Public Health, revealed that in the context of institutional forms of discrimination, three out of ten Latinos experienced discrimination when they had to apply for job, or they reported to be paid less, had lesser chances of promotion, and also faced discrimination when they had to buy a house (</a:t>
            </a:r>
            <a:r>
              <a:rPr lang="en-US" dirty="0" err="1" smtClean="0"/>
              <a:t>Datz</a:t>
            </a:r>
            <a:r>
              <a:rPr lang="en-US" dirty="0" smtClean="0"/>
              <a:t>, 2017).</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4</a:t>
            </a:fld>
            <a:endParaRPr lang="en-US"/>
          </a:p>
        </p:txBody>
      </p:sp>
    </p:spTree>
    <p:extLst>
      <p:ext uri="{BB962C8B-B14F-4D97-AF65-F5344CB8AC3E}">
        <p14:creationId xmlns:p14="http://schemas.microsoft.com/office/powerpoint/2010/main" val="1169985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area where Hispanics face discrimination is “employment”. They face wage theft, lesser wages or even the threats of deportation. The Hispanics or Latinos are inadequately represented in the boardrooms or they are given lesser chance to attain managerial positions. For example, in Texas, the Anglo counterparts of Latinos in services industries are given 35% more than the latter (</a:t>
            </a:r>
            <a:r>
              <a:rPr lang="en-US" dirty="0" err="1" smtClean="0"/>
              <a:t>Aguliar</a:t>
            </a:r>
            <a:r>
              <a:rPr lang="en-US" dirty="0" smtClean="0"/>
              <a:t>, 2010). Despite such racial discrimination, since 1990s Latinos have brought a major boon to the US economy, as they expanded the country’s </a:t>
            </a:r>
            <a:r>
              <a:rPr lang="en-US" dirty="0" err="1" smtClean="0"/>
              <a:t>labour</a:t>
            </a:r>
            <a:r>
              <a:rPr lang="en-US" dirty="0" smtClean="0"/>
              <a:t> pool which led to faster growth. </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5</a:t>
            </a:fld>
            <a:endParaRPr lang="en-US"/>
          </a:p>
        </p:txBody>
      </p:sp>
    </p:spTree>
    <p:extLst>
      <p:ext uri="{BB962C8B-B14F-4D97-AF65-F5344CB8AC3E}">
        <p14:creationId xmlns:p14="http://schemas.microsoft.com/office/powerpoint/2010/main" val="256397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area where Latinos face discrimination is “ownership of a house”. In the US segregation might not be a state policy anymore but it’s very much alive. The African Americans and Latinos have lower rates of home ownership, high rates of poverty. The third area where Latinos face discrimination is in “education sector”. Though they are the fastest growing population in the USA and make up second largest group of students in schools, yet very few attain college degrees or are given the opportunity to attend advance classes. Education system in the USA has failed to address the needs of the Latino students. The Latino students attend largely segregated schools that have fewer resources, thus mostly they are to be dropped out.</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6</a:t>
            </a:fld>
            <a:endParaRPr lang="en-US"/>
          </a:p>
        </p:txBody>
      </p:sp>
    </p:spTree>
    <p:extLst>
      <p:ext uri="{BB962C8B-B14F-4D97-AF65-F5344CB8AC3E}">
        <p14:creationId xmlns:p14="http://schemas.microsoft.com/office/powerpoint/2010/main" val="574206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Moreoever</a:t>
            </a:r>
            <a:r>
              <a:rPr lang="en-US" dirty="0" smtClean="0"/>
              <a:t>, Hispanics are impacted by the lack of “criminal justice and voting rights”. The incarceration rates of Latinos are double than the whites, and they also lack legal help. They face aggressive practices from police. It is rare for a Hispanic to hold elected office and there are many political bodies in the USA which work to keep it same. Suppression tactics such as voter purges have been used by politicians in recent years to disenfranchise Hispanics from the voting system</a:t>
            </a:r>
            <a:r>
              <a:rPr lang="en-US" baseline="0" dirty="0" smtClean="0"/>
              <a:t> </a:t>
            </a:r>
            <a:r>
              <a:rPr lang="en-US" dirty="0" smtClean="0"/>
              <a:t>(</a:t>
            </a:r>
            <a:r>
              <a:rPr lang="en-US" dirty="0" err="1" smtClean="0"/>
              <a:t>Deruy</a:t>
            </a:r>
            <a:r>
              <a:rPr lang="en-US" dirty="0" smtClean="0"/>
              <a:t>, 2013).</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7</a:t>
            </a:fld>
            <a:endParaRPr lang="en-US"/>
          </a:p>
        </p:txBody>
      </p:sp>
    </p:spTree>
    <p:extLst>
      <p:ext uri="{BB962C8B-B14F-4D97-AF65-F5344CB8AC3E}">
        <p14:creationId xmlns:p14="http://schemas.microsoft.com/office/powerpoint/2010/main" val="2324483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USA, many groups even today continue to face challenges and strive for equal opportunities and fairness and protection under the laws of the federal government. Many groups are overlooked due to their meagre number but since Hispanics are one of the largest ethnic community in the USA, their struggle is not invisible. Equal Employment Opportunity Commission (EEOC) opened its door in US in 1965. (EEOC, 2016) On its 50th anniversary the agency issued a report “American Experiences versus American Expectations”. This report illustrated significant changes the American workforce since EEOC opened its doors in American society.  According Civil Rights Act of 1964, Title VII, discrimination is prohibited on the grounds of national origin in any aspect of employment and EEOC is responsible for enforcing this law</a:t>
            </a:r>
            <a:r>
              <a:rPr lang="en-US" baseline="0" dirty="0" smtClean="0"/>
              <a:t> </a:t>
            </a:r>
            <a:r>
              <a:rPr lang="en-US" dirty="0" smtClean="0"/>
              <a:t>(EEOC, American Experiences VS American Expectations , 2015).</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8</a:t>
            </a:fld>
            <a:endParaRPr lang="en-US"/>
          </a:p>
        </p:txBody>
      </p:sp>
    </p:spTree>
    <p:extLst>
      <p:ext uri="{BB962C8B-B14F-4D97-AF65-F5344CB8AC3E}">
        <p14:creationId xmlns:p14="http://schemas.microsoft.com/office/powerpoint/2010/main" val="745672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2014, 11 percent of the charges were filed on the origin-based discrimination in employment sector and out of this Hispanics filed 4,469, as they experienced harassment and unfair conditions of employment. And EEOC has been successful in resolving a lot of cases in which Hispanics were the victims. For instance, in 2010, a sexual harassment suit was settled by EEOC for $5.8 million, which was filed on the behalf of 21 female janitors. EEOC has a vigorous program to help Hispanics (EEOC, Hispanics in the American Workforce , 2016).</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9</a:t>
            </a:fld>
            <a:endParaRPr lang="en-US"/>
          </a:p>
        </p:txBody>
      </p:sp>
    </p:spTree>
    <p:extLst>
      <p:ext uri="{BB962C8B-B14F-4D97-AF65-F5344CB8AC3E}">
        <p14:creationId xmlns:p14="http://schemas.microsoft.com/office/powerpoint/2010/main" val="1205134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non-profit organizations other than EEOC are working in the USA to promote the rights and protection of Hispanic community. MALDEF, which was founded in 1968 is one of them. It works as legal civil rights organization for Latinos and is often described as the “law firm of Latino community”. It aims to promote social change through effective communication, advocacy, education. It also focuses to bring Latinos in the mainstream social and economic as well as political structure of America. MALDEF has many legal victories too. It has opened doors to education for all students. (MALDEF, 2018)Another non-profit organization is Hispanic National Bar Association, it has been serving as legal forum for many Hispanics since last 20 years. National Council of La </a:t>
            </a:r>
            <a:r>
              <a:rPr lang="en-US" dirty="0" err="1" smtClean="0"/>
              <a:t>Raza</a:t>
            </a:r>
            <a:r>
              <a:rPr lang="en-US" dirty="0" smtClean="0"/>
              <a:t>, is another prominent and one of the largest Hispanic community organization which works to reduce poverty discrimination faced by Hispanics. </a:t>
            </a:r>
            <a:endParaRPr lang="en-US" dirty="0"/>
          </a:p>
        </p:txBody>
      </p:sp>
      <p:sp>
        <p:nvSpPr>
          <p:cNvPr id="4" name="Slide Number Placeholder 3"/>
          <p:cNvSpPr>
            <a:spLocks noGrp="1"/>
          </p:cNvSpPr>
          <p:nvPr>
            <p:ph type="sldNum" sz="quarter" idx="10"/>
          </p:nvPr>
        </p:nvSpPr>
        <p:spPr/>
        <p:txBody>
          <a:bodyPr/>
          <a:lstStyle/>
          <a:p>
            <a:fld id="{EEA7A5DB-659C-4E7E-BCD3-603AF141EE10}" type="slidenum">
              <a:rPr lang="en-US" smtClean="0"/>
              <a:t>10</a:t>
            </a:fld>
            <a:endParaRPr lang="en-US"/>
          </a:p>
        </p:txBody>
      </p:sp>
    </p:spTree>
    <p:extLst>
      <p:ext uri="{BB962C8B-B14F-4D97-AF65-F5344CB8AC3E}">
        <p14:creationId xmlns:p14="http://schemas.microsoft.com/office/powerpoint/2010/main" val="1916920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355045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2BCD4-65F6-4F2D-89D1-BAE9DD03828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256701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931238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77665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3649384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1023689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1814863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354956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238227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319620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203738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F2BCD4-65F6-4F2D-89D1-BAE9DD03828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199133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F2BCD4-65F6-4F2D-89D1-BAE9DD038286}"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294242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2642620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168385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EF2BCD4-65F6-4F2D-89D1-BAE9DD038286}" type="datetimeFigureOut">
              <a:rPr lang="en-US" smtClean="0"/>
              <a:t>1/14/2019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109479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2BCD4-65F6-4F2D-89D1-BAE9DD03828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95B2-3DAC-4C27-845A-D9B5DA2B77FD}" type="slidenum">
              <a:rPr lang="en-US" smtClean="0"/>
              <a:t>‹#›</a:t>
            </a:fld>
            <a:endParaRPr lang="en-US"/>
          </a:p>
        </p:txBody>
      </p:sp>
    </p:spTree>
    <p:extLst>
      <p:ext uri="{BB962C8B-B14F-4D97-AF65-F5344CB8AC3E}">
        <p14:creationId xmlns:p14="http://schemas.microsoft.com/office/powerpoint/2010/main" val="266505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F2BCD4-65F6-4F2D-89D1-BAE9DD038286}" type="datetimeFigureOut">
              <a:rPr lang="en-US" smtClean="0"/>
              <a:t>1/14/2019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DD095B2-3DAC-4C27-845A-D9B5DA2B77FD}" type="slidenum">
              <a:rPr lang="en-US" smtClean="0"/>
              <a:t>‹#›</a:t>
            </a:fld>
            <a:endParaRPr lang="en-US"/>
          </a:p>
        </p:txBody>
      </p:sp>
    </p:spTree>
    <p:extLst>
      <p:ext uri="{BB962C8B-B14F-4D97-AF65-F5344CB8AC3E}">
        <p14:creationId xmlns:p14="http://schemas.microsoft.com/office/powerpoint/2010/main" val="402353371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71600"/>
            <a:ext cx="8825658" cy="2528451"/>
          </a:xfrm>
        </p:spPr>
        <p:txBody>
          <a:bodyPr/>
          <a:lstStyle/>
          <a:p>
            <a:pPr algn="ctr"/>
            <a:r>
              <a:rPr lang="en-GB" b="1" dirty="0"/>
              <a:t>Equal Rights </a:t>
            </a:r>
            <a:r>
              <a:rPr lang="en-GB" b="1" dirty="0" smtClean="0"/>
              <a:t>Proposition</a:t>
            </a:r>
            <a:endParaRPr lang="en-US" b="1" dirty="0"/>
          </a:p>
        </p:txBody>
      </p:sp>
      <p:sp>
        <p:nvSpPr>
          <p:cNvPr id="3" name="Subtitle 2"/>
          <p:cNvSpPr>
            <a:spLocks noGrp="1"/>
          </p:cNvSpPr>
          <p:nvPr>
            <p:ph type="subTitle" idx="1"/>
          </p:nvPr>
        </p:nvSpPr>
        <p:spPr>
          <a:xfrm>
            <a:off x="1154955" y="4394320"/>
            <a:ext cx="8825658" cy="861420"/>
          </a:xfrm>
        </p:spPr>
        <p:txBody>
          <a:bodyPr/>
          <a:lstStyle/>
          <a:p>
            <a:endParaRPr lang="en-US" dirty="0"/>
          </a:p>
        </p:txBody>
      </p:sp>
    </p:spTree>
    <p:extLst>
      <p:ext uri="{BB962C8B-B14F-4D97-AF65-F5344CB8AC3E}">
        <p14:creationId xmlns:p14="http://schemas.microsoft.com/office/powerpoint/2010/main" val="413374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2739" y="1002595"/>
            <a:ext cx="8946541" cy="4780368"/>
          </a:xfrm>
        </p:spPr>
        <p:txBody>
          <a:bodyPr>
            <a:noAutofit/>
          </a:bodyPr>
          <a:lstStyle/>
          <a:p>
            <a:pPr marL="0" indent="0">
              <a:buNone/>
            </a:pPr>
            <a:endParaRPr lang="en-US" sz="2800" dirty="0" smtClean="0"/>
          </a:p>
          <a:p>
            <a:r>
              <a:rPr lang="en-US" sz="2800" dirty="0" smtClean="0"/>
              <a:t>Non-profit </a:t>
            </a:r>
            <a:r>
              <a:rPr lang="en-US" sz="2800" dirty="0"/>
              <a:t>organizations such as MALDEF are also working to fight for the rights and protection of </a:t>
            </a:r>
            <a:r>
              <a:rPr lang="en-US" sz="2800" dirty="0" smtClean="0"/>
              <a:t>Hispanics</a:t>
            </a:r>
          </a:p>
          <a:p>
            <a:r>
              <a:rPr lang="en-US" sz="2800" dirty="0" smtClean="0"/>
              <a:t>These </a:t>
            </a:r>
            <a:r>
              <a:rPr lang="en-US" sz="2800" dirty="0"/>
              <a:t>organizations are also focused on the Hispanic community to the mainstream economic and political </a:t>
            </a:r>
            <a:r>
              <a:rPr lang="en-US" sz="2800" dirty="0" smtClean="0"/>
              <a:t>structure</a:t>
            </a:r>
          </a:p>
          <a:p>
            <a:r>
              <a:rPr lang="en-US" sz="2800" dirty="0" smtClean="0"/>
              <a:t>National </a:t>
            </a:r>
            <a:r>
              <a:rPr lang="en-US" sz="2800" dirty="0"/>
              <a:t>Council of La </a:t>
            </a:r>
            <a:r>
              <a:rPr lang="en-US" sz="2800" dirty="0" err="1"/>
              <a:t>Raza</a:t>
            </a:r>
            <a:r>
              <a:rPr lang="en-US" sz="2800" dirty="0"/>
              <a:t> is an organization working to reduce poverty and discrimination faced by Hispanics</a:t>
            </a:r>
            <a:endParaRPr lang="en-US" sz="2800" dirty="0" smtClean="0"/>
          </a:p>
        </p:txBody>
      </p:sp>
    </p:spTree>
    <p:extLst>
      <p:ext uri="{BB962C8B-B14F-4D97-AF65-F5344CB8AC3E}">
        <p14:creationId xmlns:p14="http://schemas.microsoft.com/office/powerpoint/2010/main" val="2164778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592" y="1027307"/>
            <a:ext cx="8946541" cy="4195481"/>
          </a:xfrm>
        </p:spPr>
        <p:txBody>
          <a:bodyPr>
            <a:noAutofit/>
          </a:bodyPr>
          <a:lstStyle/>
          <a:p>
            <a:pPr marL="0" indent="0">
              <a:buNone/>
            </a:pPr>
            <a:endParaRPr lang="en-US" sz="2800" dirty="0"/>
          </a:p>
          <a:p>
            <a:r>
              <a:rPr lang="en-US" sz="2800" dirty="0" smtClean="0"/>
              <a:t>According to </a:t>
            </a:r>
            <a:r>
              <a:rPr lang="en-US" sz="2800" dirty="0"/>
              <a:t>a survey in which 1400 Hispanics found the President Trumps administration </a:t>
            </a:r>
            <a:r>
              <a:rPr lang="en-US" sz="2800" dirty="0" smtClean="0"/>
              <a:t>disgusting</a:t>
            </a:r>
          </a:p>
          <a:p>
            <a:r>
              <a:rPr lang="en-US" sz="2800" dirty="0" smtClean="0"/>
              <a:t>Since </a:t>
            </a:r>
            <a:r>
              <a:rPr lang="en-US" sz="2800" dirty="0"/>
              <a:t>the election of Donald Trump as president, many people find themselves worried about their place in </a:t>
            </a:r>
            <a:r>
              <a:rPr lang="en-US" sz="2800" dirty="0" smtClean="0"/>
              <a:t>America</a:t>
            </a:r>
          </a:p>
          <a:p>
            <a:r>
              <a:rPr lang="en-US" sz="2800" dirty="0" smtClean="0"/>
              <a:t>They </a:t>
            </a:r>
            <a:r>
              <a:rPr lang="en-US" sz="2800" dirty="0"/>
              <a:t>can face deportation or criminal charges according to the new immigration policy</a:t>
            </a:r>
            <a:endParaRPr lang="en-US" sz="2800" dirty="0"/>
          </a:p>
        </p:txBody>
      </p:sp>
    </p:spTree>
    <p:extLst>
      <p:ext uri="{BB962C8B-B14F-4D97-AF65-F5344CB8AC3E}">
        <p14:creationId xmlns:p14="http://schemas.microsoft.com/office/powerpoint/2010/main" val="3361462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t>Whether or not the issue of discrimination is faced in other countries</a:t>
            </a:r>
            <a:r>
              <a:rPr lang="en-GB" sz="3600" b="1" dirty="0" smtClean="0"/>
              <a:t>?</a:t>
            </a:r>
            <a:endParaRPr lang="en-US" sz="3600" b="1" dirty="0"/>
          </a:p>
        </p:txBody>
      </p:sp>
      <p:sp>
        <p:nvSpPr>
          <p:cNvPr id="3" name="Content Placeholder 2"/>
          <p:cNvSpPr>
            <a:spLocks noGrp="1"/>
          </p:cNvSpPr>
          <p:nvPr>
            <p:ph idx="1"/>
          </p:nvPr>
        </p:nvSpPr>
        <p:spPr/>
        <p:txBody>
          <a:bodyPr>
            <a:normAutofit/>
          </a:bodyPr>
          <a:lstStyle/>
          <a:p>
            <a:r>
              <a:rPr lang="en-US" sz="2800" dirty="0" smtClean="0"/>
              <a:t>Ethnic </a:t>
            </a:r>
            <a:r>
              <a:rPr lang="en-US" sz="2800" dirty="0"/>
              <a:t>minorities in many countries still face discrimination in many </a:t>
            </a:r>
            <a:r>
              <a:rPr lang="en-US" sz="2800" dirty="0" smtClean="0"/>
              <a:t>countries</a:t>
            </a:r>
          </a:p>
          <a:p>
            <a:r>
              <a:rPr lang="en-US" sz="2800" dirty="0" smtClean="0"/>
              <a:t>Even </a:t>
            </a:r>
            <a:r>
              <a:rPr lang="en-US" sz="2800" dirty="0"/>
              <a:t>the good grades of minorities cannot get them into better </a:t>
            </a:r>
            <a:r>
              <a:rPr lang="en-US" sz="2800" dirty="0" smtClean="0"/>
              <a:t>jobs</a:t>
            </a:r>
          </a:p>
          <a:p>
            <a:r>
              <a:rPr lang="en-US" sz="2800" dirty="0" smtClean="0"/>
              <a:t>Based </a:t>
            </a:r>
            <a:r>
              <a:rPr lang="en-US" sz="2800" dirty="0"/>
              <a:t>on the ratio of employment it is easy to say that discrimination is not only limited to developing countries but developed countries as well</a:t>
            </a:r>
            <a:endParaRPr lang="en-US" sz="2800" dirty="0"/>
          </a:p>
        </p:txBody>
      </p:sp>
    </p:spTree>
    <p:extLst>
      <p:ext uri="{BB962C8B-B14F-4D97-AF65-F5344CB8AC3E}">
        <p14:creationId xmlns:p14="http://schemas.microsoft.com/office/powerpoint/2010/main" val="919153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t>Solution to the issue </a:t>
            </a:r>
            <a:endParaRPr lang="en-US" sz="3600" b="1" dirty="0"/>
          </a:p>
        </p:txBody>
      </p:sp>
      <p:sp>
        <p:nvSpPr>
          <p:cNvPr id="3" name="Content Placeholder 2"/>
          <p:cNvSpPr>
            <a:spLocks noGrp="1"/>
          </p:cNvSpPr>
          <p:nvPr>
            <p:ph idx="1"/>
          </p:nvPr>
        </p:nvSpPr>
        <p:spPr>
          <a:xfrm>
            <a:off x="1104293" y="1152983"/>
            <a:ext cx="8946541" cy="5210747"/>
          </a:xfrm>
        </p:spPr>
        <p:txBody>
          <a:bodyPr>
            <a:noAutofit/>
          </a:bodyPr>
          <a:lstStyle/>
          <a:p>
            <a:r>
              <a:rPr lang="en-US" sz="2800" dirty="0" smtClean="0"/>
              <a:t>With </a:t>
            </a:r>
            <a:r>
              <a:rPr lang="en-US" sz="2800" dirty="0"/>
              <a:t>the Rise of Trump administration, many white American thinks that their jobs are being taken away by Hispanics and </a:t>
            </a:r>
            <a:r>
              <a:rPr lang="en-US" sz="2800" dirty="0" smtClean="0"/>
              <a:t>Latinos</a:t>
            </a:r>
          </a:p>
          <a:p>
            <a:r>
              <a:rPr lang="en-US" sz="2800" dirty="0" smtClean="0"/>
              <a:t>To </a:t>
            </a:r>
            <a:r>
              <a:rPr lang="en-US" sz="2800" dirty="0"/>
              <a:t>combat this discrimination government needs to give equal </a:t>
            </a:r>
            <a:r>
              <a:rPr lang="en-US" sz="2800" dirty="0" smtClean="0"/>
              <a:t>rights </a:t>
            </a:r>
            <a:r>
              <a:rPr lang="en-US" sz="2800" dirty="0"/>
              <a:t>to all the ethnic, cultural and religious groups in the United </a:t>
            </a:r>
            <a:r>
              <a:rPr lang="en-US" sz="2800" dirty="0" smtClean="0"/>
              <a:t>States</a:t>
            </a:r>
          </a:p>
          <a:p>
            <a:r>
              <a:rPr lang="en-US" sz="2800" dirty="0" smtClean="0"/>
              <a:t>The </a:t>
            </a:r>
            <a:r>
              <a:rPr lang="en-US" sz="2800" dirty="0"/>
              <a:t>education sector also needs improvement as well so that all ethnic group can effort higher </a:t>
            </a:r>
            <a:r>
              <a:rPr lang="en-US" sz="2800" dirty="0" smtClean="0"/>
              <a:t>education</a:t>
            </a:r>
          </a:p>
          <a:p>
            <a:r>
              <a:rPr lang="en-US" sz="2800" dirty="0" smtClean="0"/>
              <a:t>Equal </a:t>
            </a:r>
            <a:r>
              <a:rPr lang="en-US" sz="2800" dirty="0"/>
              <a:t>opportunity for everyone will help in the prosperity of America</a:t>
            </a:r>
            <a:endParaRPr lang="en-US" sz="2800" dirty="0"/>
          </a:p>
        </p:txBody>
      </p:sp>
    </p:spTree>
    <p:extLst>
      <p:ext uri="{BB962C8B-B14F-4D97-AF65-F5344CB8AC3E}">
        <p14:creationId xmlns:p14="http://schemas.microsoft.com/office/powerpoint/2010/main" val="543087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endParaRPr lang="en-US" b="1" dirty="0"/>
          </a:p>
        </p:txBody>
      </p:sp>
      <p:sp>
        <p:nvSpPr>
          <p:cNvPr id="3" name="Content Placeholder 2"/>
          <p:cNvSpPr>
            <a:spLocks noGrp="1"/>
          </p:cNvSpPr>
          <p:nvPr>
            <p:ph idx="1"/>
          </p:nvPr>
        </p:nvSpPr>
        <p:spPr>
          <a:xfrm>
            <a:off x="1104293" y="1431680"/>
            <a:ext cx="8946541" cy="5044965"/>
          </a:xfrm>
        </p:spPr>
        <p:txBody>
          <a:bodyPr>
            <a:noAutofit/>
          </a:bodyPr>
          <a:lstStyle/>
          <a:p>
            <a:r>
              <a:rPr lang="en-US" sz="1100" dirty="0" err="1"/>
              <a:t>Aguliar</a:t>
            </a:r>
            <a:r>
              <a:rPr lang="en-US" sz="1100" dirty="0"/>
              <a:t>, J. (2010, January 10). Latinos and the Pay Gap. Retrieved from The Texas Tribune : https://www.texastribune.org/2010/01/18/latinos-in-texas-earn-less-than-whites/</a:t>
            </a:r>
          </a:p>
          <a:p>
            <a:r>
              <a:rPr lang="en-US" sz="1100" dirty="0"/>
              <a:t>Ballesteros, A. C. (2015). Latino Professionals’ Views on Employment Discrimination Towards the Latino Immigrant Community. Master of Social Work Clinical Research Papers, St. Catherine </a:t>
            </a:r>
            <a:r>
              <a:rPr lang="en-US" sz="1100" dirty="0" err="1"/>
              <a:t>Univeristy</a:t>
            </a:r>
            <a:r>
              <a:rPr lang="en-US" sz="1100" dirty="0"/>
              <a:t>, 5-6. Retrieved from https://sophia.stkate.edu/cgi/viewcontent.cgi?referer=https://www.google.com.pk/&amp;httpsredir=1&amp;article=1436&amp;context=msw_papers</a:t>
            </a:r>
          </a:p>
          <a:p>
            <a:r>
              <a:rPr lang="en-US" sz="1100" dirty="0" err="1"/>
              <a:t>Betancur</a:t>
            </a:r>
            <a:r>
              <a:rPr lang="en-US" sz="1100" dirty="0"/>
              <a:t>, B. (2017, May 22). The Greatest Problem Facing Latinos Under Trump. Retrieved from The Fair Observer: https://www.fairobserver.com/region/north_america/america-latinos-hispanics-donald-trump-news-71501/</a:t>
            </a:r>
          </a:p>
          <a:p>
            <a:r>
              <a:rPr lang="en-US" sz="1100" dirty="0" err="1"/>
              <a:t>Datz</a:t>
            </a:r>
            <a:r>
              <a:rPr lang="en-US" sz="1100" dirty="0"/>
              <a:t>, T. (2017, November 1). Poll finds one-third of Latinos say they have experienced discrimination in their jobs and when seeking housing. Retrieved from Phys.org: https://phys.org/news/2017-11-poll-one-third-latinos-experienced-discrimination.html</a:t>
            </a:r>
          </a:p>
          <a:p>
            <a:r>
              <a:rPr lang="en-US" sz="1100" dirty="0" err="1"/>
              <a:t>Deruy</a:t>
            </a:r>
            <a:r>
              <a:rPr lang="en-US" sz="1100" dirty="0"/>
              <a:t>, E. (2013). 6 Obstacles Latinos Face. New York: ABC News. Retrieved from https://abcnews.go.com/ABC_Univision/News/report-obstacles-latinos-face/story?id=19916847</a:t>
            </a:r>
          </a:p>
          <a:p>
            <a:r>
              <a:rPr lang="en-US" sz="1100" dirty="0"/>
              <a:t>EEOC. (2015). American Experiences VS American Expectations . Washington D.C.: July.</a:t>
            </a:r>
          </a:p>
          <a:p>
            <a:r>
              <a:rPr lang="en-US" sz="1100" dirty="0"/>
              <a:t>EEOC. (2016, November 20). Hispanics in the American Workforce . Retrieved from US Equal Employment Opportunity </a:t>
            </a:r>
            <a:r>
              <a:rPr lang="en-US" sz="1100" dirty="0" err="1"/>
              <a:t>Commision</a:t>
            </a:r>
            <a:r>
              <a:rPr lang="en-US" sz="1100" dirty="0"/>
              <a:t>: https://www.eeoc.gov/eeoc/statistics/reports/american_experiences/hispanics.cfm</a:t>
            </a:r>
          </a:p>
          <a:p>
            <a:r>
              <a:rPr lang="en-US" sz="1100" dirty="0"/>
              <a:t>Jens Manuel </a:t>
            </a:r>
            <a:r>
              <a:rPr lang="en-US" sz="1100" dirty="0" err="1"/>
              <a:t>Krogstad</a:t>
            </a:r>
            <a:r>
              <a:rPr lang="en-US" sz="1100" dirty="0"/>
              <a:t>, G. L. (2016, June 29). Roughly half of Hispanics have experienced discrimination. Retrieved from Pew Research Centre: http://www.pewresearch.org/fact-tank/2016/06/29/roughly-half-of-hispanics-have-experienced-discrimination/</a:t>
            </a:r>
          </a:p>
          <a:p>
            <a:r>
              <a:rPr lang="en-US" sz="1100" dirty="0"/>
              <a:t>MALDEF. (2018, December 17). About MALDEF. Retrieved from MALDEF: http://www.maldef.org/about/mission/index.html</a:t>
            </a:r>
          </a:p>
          <a:p>
            <a:r>
              <a:rPr lang="en-US" sz="1100" dirty="0" err="1"/>
              <a:t>Sedghi</a:t>
            </a:r>
            <a:r>
              <a:rPr lang="en-US" sz="1100" dirty="0"/>
              <a:t>, A. (2014, June 12). Ethnic minorities face barriers to social mobility and job opportunities. Retrieved from The Guardian: https://www.theguardian.com/education/2014/jun/12/ethnic-minorities-social-mobility-employment</a:t>
            </a:r>
          </a:p>
          <a:p>
            <a:endParaRPr lang="en-US" sz="1200" dirty="0"/>
          </a:p>
          <a:p>
            <a:endParaRPr lang="en-US" sz="1200" dirty="0"/>
          </a:p>
        </p:txBody>
      </p:sp>
    </p:spTree>
    <p:extLst>
      <p:ext uri="{BB962C8B-B14F-4D97-AF65-F5344CB8AC3E}">
        <p14:creationId xmlns:p14="http://schemas.microsoft.com/office/powerpoint/2010/main" val="98880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t>The issues, challenges and opportunities faced by Latinos in the labour force</a:t>
            </a:r>
            <a:r>
              <a:rPr lang="en-GB" b="1" dirty="0"/>
              <a:t> </a:t>
            </a:r>
            <a:endParaRPr lang="en-US" b="1" dirty="0"/>
          </a:p>
        </p:txBody>
      </p:sp>
      <p:sp>
        <p:nvSpPr>
          <p:cNvPr id="3" name="Content Placeholder 2"/>
          <p:cNvSpPr>
            <a:spLocks noGrp="1"/>
          </p:cNvSpPr>
          <p:nvPr>
            <p:ph idx="1"/>
          </p:nvPr>
        </p:nvSpPr>
        <p:spPr>
          <a:xfrm>
            <a:off x="1104293" y="2324768"/>
            <a:ext cx="8946541" cy="2617936"/>
          </a:xfrm>
        </p:spPr>
        <p:txBody>
          <a:bodyPr>
            <a:normAutofit/>
          </a:bodyPr>
          <a:lstStyle/>
          <a:p>
            <a:r>
              <a:rPr lang="en-US" sz="2800" dirty="0" smtClean="0"/>
              <a:t>Latino </a:t>
            </a:r>
            <a:r>
              <a:rPr lang="en-US" sz="2800" dirty="0"/>
              <a:t>as a labor force is the fastest ethnic groups of </a:t>
            </a:r>
            <a:r>
              <a:rPr lang="en-US" sz="2800" dirty="0" smtClean="0"/>
              <a:t>America</a:t>
            </a:r>
          </a:p>
          <a:p>
            <a:r>
              <a:rPr lang="en-US" sz="2800" dirty="0" smtClean="0"/>
              <a:t>They </a:t>
            </a:r>
            <a:r>
              <a:rPr lang="en-US" sz="2800" dirty="0"/>
              <a:t>are mistreated and faces </a:t>
            </a:r>
            <a:r>
              <a:rPr lang="en-US" sz="2800" dirty="0" smtClean="0"/>
              <a:t>discrimination</a:t>
            </a:r>
          </a:p>
          <a:p>
            <a:r>
              <a:rPr lang="en-US" sz="2800" dirty="0" smtClean="0"/>
              <a:t>According </a:t>
            </a:r>
            <a:r>
              <a:rPr lang="en-US" sz="2800" dirty="0"/>
              <a:t>to the Pew Research Centre, 56.6 million are living the United States of America</a:t>
            </a:r>
            <a:endParaRPr lang="en-US" sz="2800" dirty="0" smtClean="0"/>
          </a:p>
        </p:txBody>
      </p:sp>
    </p:spTree>
    <p:extLst>
      <p:ext uri="{BB962C8B-B14F-4D97-AF65-F5344CB8AC3E}">
        <p14:creationId xmlns:p14="http://schemas.microsoft.com/office/powerpoint/2010/main" val="2984548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0955" y="1756356"/>
            <a:ext cx="8946541" cy="4195481"/>
          </a:xfrm>
        </p:spPr>
        <p:txBody>
          <a:bodyPr>
            <a:noAutofit/>
          </a:bodyPr>
          <a:lstStyle/>
          <a:p>
            <a:r>
              <a:rPr lang="en-US" sz="2800" dirty="0" smtClean="0"/>
              <a:t>Latinos </a:t>
            </a:r>
            <a:r>
              <a:rPr lang="en-US" sz="2800" dirty="0"/>
              <a:t>are considered less valued workers due to their evaluation standards compared to white and other minority </a:t>
            </a:r>
            <a:r>
              <a:rPr lang="en-US" sz="2800" dirty="0" smtClean="0"/>
              <a:t>groups</a:t>
            </a:r>
          </a:p>
          <a:p>
            <a:r>
              <a:rPr lang="en-US" sz="2800" dirty="0" smtClean="0"/>
              <a:t>Employers </a:t>
            </a:r>
            <a:r>
              <a:rPr lang="en-US" sz="2800" dirty="0"/>
              <a:t>tend to be more flexible when hiring </a:t>
            </a:r>
            <a:r>
              <a:rPr lang="en-US" sz="2800" dirty="0" smtClean="0"/>
              <a:t>whites</a:t>
            </a:r>
          </a:p>
          <a:p>
            <a:r>
              <a:rPr lang="en-US" sz="2800" dirty="0" smtClean="0"/>
              <a:t>The </a:t>
            </a:r>
            <a:r>
              <a:rPr lang="en-US" sz="2800" dirty="0"/>
              <a:t>unethical behavior is discrimination against the minority which is the violation title VII</a:t>
            </a:r>
            <a:endParaRPr lang="en-US" sz="2800" dirty="0"/>
          </a:p>
        </p:txBody>
      </p:sp>
    </p:spTree>
    <p:extLst>
      <p:ext uri="{BB962C8B-B14F-4D97-AF65-F5344CB8AC3E}">
        <p14:creationId xmlns:p14="http://schemas.microsoft.com/office/powerpoint/2010/main" val="1618724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3" y="1571005"/>
            <a:ext cx="8946541" cy="4195481"/>
          </a:xfrm>
        </p:spPr>
        <p:txBody>
          <a:bodyPr>
            <a:noAutofit/>
          </a:bodyPr>
          <a:lstStyle/>
          <a:p>
            <a:r>
              <a:rPr lang="en-US" sz="2800" dirty="0" smtClean="0"/>
              <a:t>According </a:t>
            </a:r>
            <a:r>
              <a:rPr lang="en-US" sz="2800" dirty="0"/>
              <a:t>to the report by Discrimination in America, three out of ten Latinos face </a:t>
            </a:r>
            <a:r>
              <a:rPr lang="en-US" sz="2800" dirty="0" smtClean="0"/>
              <a:t>discrimination</a:t>
            </a:r>
          </a:p>
          <a:p>
            <a:r>
              <a:rPr lang="en-US" sz="2800" dirty="0" smtClean="0"/>
              <a:t>Latinos </a:t>
            </a:r>
            <a:r>
              <a:rPr lang="en-US" sz="2800" dirty="0"/>
              <a:t>face decimation while in many aspects of employment </a:t>
            </a:r>
            <a:endParaRPr lang="en-US" sz="2800" dirty="0" smtClean="0"/>
          </a:p>
          <a:p>
            <a:r>
              <a:rPr lang="en-US" sz="2800" dirty="0" smtClean="0"/>
              <a:t>They </a:t>
            </a:r>
            <a:r>
              <a:rPr lang="en-US" sz="2800" dirty="0"/>
              <a:t>face discrimination in their personal life such as buying a house</a:t>
            </a:r>
            <a:endParaRPr lang="en-US" sz="2800" dirty="0"/>
          </a:p>
        </p:txBody>
      </p:sp>
    </p:spTree>
    <p:extLst>
      <p:ext uri="{BB962C8B-B14F-4D97-AF65-F5344CB8AC3E}">
        <p14:creationId xmlns:p14="http://schemas.microsoft.com/office/powerpoint/2010/main" val="1911065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598" y="1323869"/>
            <a:ext cx="8946541" cy="4195481"/>
          </a:xfrm>
        </p:spPr>
        <p:txBody>
          <a:bodyPr>
            <a:noAutofit/>
          </a:bodyPr>
          <a:lstStyle/>
          <a:p>
            <a:pPr marL="0" indent="0">
              <a:buNone/>
            </a:pPr>
            <a:endParaRPr lang="en-US" sz="2800" dirty="0"/>
          </a:p>
          <a:p>
            <a:r>
              <a:rPr lang="en-US" sz="2800" dirty="0" smtClean="0"/>
              <a:t>Employment </a:t>
            </a:r>
            <a:r>
              <a:rPr lang="en-US" sz="2800" dirty="0"/>
              <a:t>is the first aspect of society where Hispanics face discrimination </a:t>
            </a:r>
            <a:endParaRPr lang="en-US" sz="2800" dirty="0" smtClean="0"/>
          </a:p>
          <a:p>
            <a:r>
              <a:rPr lang="en-US" sz="2800" dirty="0" smtClean="0"/>
              <a:t>They </a:t>
            </a:r>
            <a:r>
              <a:rPr lang="en-US" sz="2800" dirty="0"/>
              <a:t>are faced with the problem as severe as threats of </a:t>
            </a:r>
            <a:r>
              <a:rPr lang="en-US" sz="2800" dirty="0" smtClean="0"/>
              <a:t>deportation</a:t>
            </a:r>
          </a:p>
          <a:p>
            <a:r>
              <a:rPr lang="en-US" sz="2800" dirty="0" smtClean="0"/>
              <a:t>Latino </a:t>
            </a:r>
            <a:r>
              <a:rPr lang="en-US" sz="2800" dirty="0"/>
              <a:t>has helped in expanding the economy of the United States</a:t>
            </a:r>
            <a:endParaRPr lang="en-US" sz="2800" dirty="0"/>
          </a:p>
        </p:txBody>
      </p:sp>
    </p:spTree>
    <p:extLst>
      <p:ext uri="{BB962C8B-B14F-4D97-AF65-F5344CB8AC3E}">
        <p14:creationId xmlns:p14="http://schemas.microsoft.com/office/powerpoint/2010/main" val="2264158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9809" y="1459794"/>
            <a:ext cx="8946541" cy="4195481"/>
          </a:xfrm>
        </p:spPr>
        <p:txBody>
          <a:bodyPr>
            <a:normAutofit/>
          </a:bodyPr>
          <a:lstStyle/>
          <a:p>
            <a:r>
              <a:rPr lang="en-US" sz="2800" dirty="0" smtClean="0"/>
              <a:t>Ownership </a:t>
            </a:r>
            <a:r>
              <a:rPr lang="en-US" sz="2800" dirty="0"/>
              <a:t>of house is another aspect of society where Latino faces </a:t>
            </a:r>
            <a:r>
              <a:rPr lang="en-US" sz="2800" dirty="0" smtClean="0"/>
              <a:t>discrimination</a:t>
            </a:r>
          </a:p>
          <a:p>
            <a:r>
              <a:rPr lang="en-US" sz="2800" dirty="0" smtClean="0"/>
              <a:t>Latinos </a:t>
            </a:r>
            <a:r>
              <a:rPr lang="en-US" sz="2800" dirty="0"/>
              <a:t>also face discrimination in the </a:t>
            </a:r>
            <a:r>
              <a:rPr lang="en-US" sz="2800" dirty="0" smtClean="0"/>
              <a:t>education</a:t>
            </a:r>
          </a:p>
          <a:p>
            <a:r>
              <a:rPr lang="en-US" sz="2800" dirty="0" smtClean="0"/>
              <a:t>Latino </a:t>
            </a:r>
            <a:r>
              <a:rPr lang="en-US" sz="2800" dirty="0"/>
              <a:t>student attends segregated schools, and the number of their college and university student is minimum even when their population is higher</a:t>
            </a:r>
            <a:endParaRPr lang="en-US" sz="2800" dirty="0" smtClean="0"/>
          </a:p>
        </p:txBody>
      </p:sp>
    </p:spTree>
    <p:extLst>
      <p:ext uri="{BB962C8B-B14F-4D97-AF65-F5344CB8AC3E}">
        <p14:creationId xmlns:p14="http://schemas.microsoft.com/office/powerpoint/2010/main" val="705513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58" y="1212659"/>
            <a:ext cx="8946541" cy="4195481"/>
          </a:xfrm>
        </p:spPr>
        <p:txBody>
          <a:bodyPr>
            <a:normAutofit/>
          </a:bodyPr>
          <a:lstStyle/>
          <a:p>
            <a:endParaRPr lang="en-US" sz="2800" dirty="0" smtClean="0"/>
          </a:p>
          <a:p>
            <a:r>
              <a:rPr lang="en-US" sz="2800" dirty="0" smtClean="0"/>
              <a:t>The </a:t>
            </a:r>
            <a:r>
              <a:rPr lang="en-US" sz="2800" dirty="0"/>
              <a:t>justice system and voting rights also neglect Latinos </a:t>
            </a:r>
            <a:r>
              <a:rPr lang="en-US" sz="2800" dirty="0" smtClean="0"/>
              <a:t>community</a:t>
            </a:r>
          </a:p>
          <a:p>
            <a:r>
              <a:rPr lang="en-US" sz="2800" dirty="0" smtClean="0"/>
              <a:t>Police </a:t>
            </a:r>
            <a:r>
              <a:rPr lang="en-US" sz="2800" dirty="0"/>
              <a:t>show more aggression towards the Hispanic and Latino </a:t>
            </a:r>
            <a:r>
              <a:rPr lang="en-US" sz="2800" dirty="0" smtClean="0"/>
              <a:t>population</a:t>
            </a:r>
          </a:p>
          <a:p>
            <a:r>
              <a:rPr lang="en-US" sz="2800" dirty="0" smtClean="0"/>
              <a:t>In </a:t>
            </a:r>
            <a:r>
              <a:rPr lang="en-US" sz="2800" dirty="0"/>
              <a:t>infrequent instances, Hispanics are elected for office, and certain political parties don’t want it to change</a:t>
            </a:r>
            <a:endParaRPr lang="en-US" sz="2800" dirty="0"/>
          </a:p>
        </p:txBody>
      </p:sp>
    </p:spTree>
    <p:extLst>
      <p:ext uri="{BB962C8B-B14F-4D97-AF65-F5344CB8AC3E}">
        <p14:creationId xmlns:p14="http://schemas.microsoft.com/office/powerpoint/2010/main" val="1681071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t>Legal framework related to the issues faced by </a:t>
            </a:r>
            <a:r>
              <a:rPr lang="en-GB" sz="3600" b="1" dirty="0" smtClean="0"/>
              <a:t>Latinos</a:t>
            </a:r>
            <a:endParaRPr lang="en-US" b="1" dirty="0"/>
          </a:p>
        </p:txBody>
      </p:sp>
      <p:sp>
        <p:nvSpPr>
          <p:cNvPr id="3" name="Content Placeholder 2"/>
          <p:cNvSpPr>
            <a:spLocks noGrp="1"/>
          </p:cNvSpPr>
          <p:nvPr>
            <p:ph idx="1"/>
          </p:nvPr>
        </p:nvSpPr>
        <p:spPr>
          <a:xfrm>
            <a:off x="1104293" y="1731642"/>
            <a:ext cx="8946541" cy="4195481"/>
          </a:xfrm>
        </p:spPr>
        <p:txBody>
          <a:bodyPr>
            <a:normAutofit/>
          </a:bodyPr>
          <a:lstStyle/>
          <a:p>
            <a:pPr marL="0" indent="0">
              <a:buNone/>
            </a:pPr>
            <a:endParaRPr lang="en-US" sz="2800" dirty="0" smtClean="0"/>
          </a:p>
          <a:p>
            <a:r>
              <a:rPr lang="en-US" sz="2800" dirty="0" smtClean="0"/>
              <a:t>Even </a:t>
            </a:r>
            <a:r>
              <a:rPr lang="en-US" sz="2800" dirty="0" smtClean="0"/>
              <a:t>though Hispanics are large group of America their struggles are still overlooked even when they are evident</a:t>
            </a:r>
          </a:p>
          <a:p>
            <a:r>
              <a:rPr lang="en-GB" sz="2800" dirty="0" smtClean="0"/>
              <a:t>Equal </a:t>
            </a:r>
            <a:r>
              <a:rPr lang="en-GB" sz="2800" dirty="0"/>
              <a:t>Employment Opportunity </a:t>
            </a:r>
            <a:r>
              <a:rPr lang="en-GB" sz="2800" dirty="0" smtClean="0"/>
              <a:t>Commission provides equal opportunity to everyone</a:t>
            </a:r>
          </a:p>
          <a:p>
            <a:r>
              <a:rPr lang="en-GB" sz="2800" dirty="0" smtClean="0"/>
              <a:t>Discrimination based on national grounds is not allowed is not allowed in any form</a:t>
            </a:r>
            <a:endParaRPr lang="en-US" sz="2800" dirty="0" smtClean="0"/>
          </a:p>
        </p:txBody>
      </p:sp>
    </p:spTree>
    <p:extLst>
      <p:ext uri="{BB962C8B-B14F-4D97-AF65-F5344CB8AC3E}">
        <p14:creationId xmlns:p14="http://schemas.microsoft.com/office/powerpoint/2010/main" val="3444157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447" y="1521578"/>
            <a:ext cx="8946541" cy="4195481"/>
          </a:xfrm>
        </p:spPr>
        <p:txBody>
          <a:bodyPr>
            <a:normAutofit/>
          </a:bodyPr>
          <a:lstStyle/>
          <a:p>
            <a:pPr marL="0" indent="0">
              <a:buNone/>
            </a:pPr>
            <a:endParaRPr lang="en-US" sz="2800" dirty="0" smtClean="0"/>
          </a:p>
          <a:p>
            <a:r>
              <a:rPr lang="en-US" sz="2800" dirty="0" smtClean="0"/>
              <a:t>Many </a:t>
            </a:r>
            <a:r>
              <a:rPr lang="en-US" sz="2800" dirty="0"/>
              <a:t>Hispanics faced discrimination in their employment based on their </a:t>
            </a:r>
            <a:r>
              <a:rPr lang="en-US" sz="2800" dirty="0" smtClean="0"/>
              <a:t>origin</a:t>
            </a:r>
          </a:p>
          <a:p>
            <a:r>
              <a:rPr lang="en-US" sz="2800" dirty="0" smtClean="0"/>
              <a:t>EEOC </a:t>
            </a:r>
            <a:r>
              <a:rPr lang="en-US" sz="2800" dirty="0"/>
              <a:t>has brought many changes against discrimination for the Hispanics</a:t>
            </a:r>
            <a:endParaRPr lang="en-US" sz="2800" dirty="0" smtClean="0"/>
          </a:p>
        </p:txBody>
      </p:sp>
    </p:spTree>
    <p:extLst>
      <p:ext uri="{BB962C8B-B14F-4D97-AF65-F5344CB8AC3E}">
        <p14:creationId xmlns:p14="http://schemas.microsoft.com/office/powerpoint/2010/main" val="26953703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145</TotalTime>
  <Words>2260</Words>
  <Application>Microsoft Office PowerPoint</Application>
  <PresentationFormat>Widescreen</PresentationFormat>
  <Paragraphs>83</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Ion</vt:lpstr>
      <vt:lpstr>Equal Rights Proposition</vt:lpstr>
      <vt:lpstr>The issues, challenges and opportunities faced by Latinos in the labour force </vt:lpstr>
      <vt:lpstr>PowerPoint Presentation</vt:lpstr>
      <vt:lpstr>PowerPoint Presentation</vt:lpstr>
      <vt:lpstr>PowerPoint Presentation</vt:lpstr>
      <vt:lpstr>PowerPoint Presentation</vt:lpstr>
      <vt:lpstr>PowerPoint Presentation</vt:lpstr>
      <vt:lpstr>Legal framework related to the issues faced by Latinos</vt:lpstr>
      <vt:lpstr>PowerPoint Presentation</vt:lpstr>
      <vt:lpstr>PowerPoint Presentation</vt:lpstr>
      <vt:lpstr>PowerPoint Presentation</vt:lpstr>
      <vt:lpstr>Whether or not the issue of discrimination is faced in other countries?</vt:lpstr>
      <vt:lpstr>Solution to the issue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 Rights Proposition </dc:title>
  <dc:creator>Ali Nazar</dc:creator>
  <cp:lastModifiedBy>Night</cp:lastModifiedBy>
  <cp:revision>17</cp:revision>
  <dcterms:created xsi:type="dcterms:W3CDTF">2019-01-15T02:29:41Z</dcterms:created>
  <dcterms:modified xsi:type="dcterms:W3CDTF">2019-01-15T06:16:51Z</dcterms:modified>
</cp:coreProperties>
</file>