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41" autoAdjust="0"/>
    <p:restoredTop sz="83483" autoAdjust="0"/>
  </p:normalViewPr>
  <p:slideViewPr>
    <p:cSldViewPr snapToGrid="0">
      <p:cViewPr varScale="1">
        <p:scale>
          <a:sx n="44" d="100"/>
          <a:sy n="44" d="100"/>
        </p:scale>
        <p:origin x="78" y="180"/>
      </p:cViewPr>
      <p:guideLst/>
    </p:cSldViewPr>
  </p:slideViewPr>
  <p:notesTextViewPr>
    <p:cViewPr>
      <p:scale>
        <a:sx n="1" d="1"/>
        <a:sy n="1" d="1"/>
      </p:scale>
      <p:origin x="0" y="-224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087377-835C-4513-A115-EF2ED906EEBF}" type="datetimeFigureOut">
              <a:rPr lang="en-US" smtClean="0"/>
              <a:t>2/24/2019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621F5-E6D8-4D48-9CFA-343588690675}" type="slidenum">
              <a:rPr lang="en-US" smtClean="0"/>
              <a:t>‹#›</a:t>
            </a:fld>
            <a:endParaRPr lang="en-US" dirty="0"/>
          </a:p>
        </p:txBody>
      </p:sp>
    </p:spTree>
    <p:extLst>
      <p:ext uri="{BB962C8B-B14F-4D97-AF65-F5344CB8AC3E}">
        <p14:creationId xmlns:p14="http://schemas.microsoft.com/office/powerpoint/2010/main" val="3735744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Magnet status is an award given by the American Nurses' Credentialing Center (ANCC), an affiliate of the American Nurses Association, to hospitals that satisfy a set of criteria designed to measure the strength and quality of their nursing. A Magnet hospital is stated to be one where nursing delivers excellent patient outcomes, where nurses have a high level of job satisfaction, and where there is a low staff nurse turnover rate and appropriate grievance resolution. Magnet status is also said to indicate nursing involvement in data collection and decision-making in patient care delivery. The idea is that Magnet nursing leaders value staff nurses, involve them in shaping research-based nursing practice, and encourage and reward them for advancing in nursing practice. Magnet hospitals are supposed to have open communication between nurses and other members of the health care team, and an appropriate personnel mix to attain the best patient outcomes and staff work environment. We encourage all nurses to learn more about the principles of Magnet certification, and to consider appropriate nursing certification programs for their hospitals.</a:t>
            </a:r>
          </a:p>
          <a:p>
            <a:r>
              <a:rPr lang="en-US" sz="1200" b="0" i="0" kern="1200" dirty="0" smtClean="0">
                <a:solidFill>
                  <a:schemeClr val="tx1"/>
                </a:solidFill>
                <a:effectLst/>
                <a:latin typeface="+mn-lt"/>
                <a:ea typeface="+mn-ea"/>
                <a:cs typeface="+mn-cs"/>
              </a:rPr>
              <a:t>The Magnet Recognition Program designates organizations worldwide where nursing leaders successfully align their nursing strategic goals to improve the organization’s patient outcomes. The Magnet Recognition Program provides a roadmap to nursing excellence, which benefits the whole of an organization. To nurses, Magnet Recognition means education and development through every career stage, which leads to greater autonomy at the bedside. To patients, it means the very best care, delivered by nurses who are supported to be the very best that they can be.</a:t>
            </a:r>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2</a:t>
            </a:fld>
            <a:endParaRPr lang="en-US" dirty="0"/>
          </a:p>
        </p:txBody>
      </p:sp>
    </p:spTree>
    <p:extLst>
      <p:ext uri="{BB962C8B-B14F-4D97-AF65-F5344CB8AC3E}">
        <p14:creationId xmlns:p14="http://schemas.microsoft.com/office/powerpoint/2010/main" val="802591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on cost benefit analysis indicates that</a:t>
            </a:r>
            <a:r>
              <a:rPr lang="en-US" baseline="0" dirty="0" smtClean="0"/>
              <a:t> </a:t>
            </a:r>
            <a:r>
              <a:rPr lang="en-US" dirty="0" smtClean="0"/>
              <a:t>inpatient costs at hospitals that become Magnets are likely to increase by about 2.46% more on average than comparable non-MHs. The second key finding is that becoming a Magnet could lead to an increase of inpatient net revenue of about 3.89% in comparison with non-MHs. Together, these results indicate that on average MHs are likely to receive $127.05 more per discharge in comparison with non-MHs. Multiplying $127.05 by the sample average discharges of 9948.38 implies that Magnet status is estimated to yield an average annual gain of about $1,263,941. On the basis of the data cited in the introduction, an average investment of $500,000 per year for 4.25 years would entail an investment of about $2,125,000. Comparing the initial investment of $2,125,000 to the future annual increase in operating income of about $1,263,941, the payback from becoming a Magnet would occur between 2 and 3 years depending upon how future cash flows are discounted. </a:t>
            </a:r>
          </a:p>
          <a:p>
            <a:r>
              <a:rPr lang="en-US" dirty="0" smtClean="0"/>
              <a:t>Overall, findings indicate that after becoming a Magnet, hospitals experience positive and significant increases in both inpatient costs and net inpatient revenue in comparison with non-MHs. These findings imply that hospitals may have some incentive to become a MH because the increase in revenue is greater than the increase in costs. However, the large SEs of the change in net income imply that it is not always the case that operating income increases. The high initial cost associated with becoming a MH may eventually be offset by revenue gains as patients and insurers are attracted to MHs due to higher quality. The findings show an additional gain of $127.05 per discharge on average among MHs in comparison with non-MHs, providing evidence in support of a business case for a MH. </a:t>
            </a:r>
            <a:r>
              <a:rPr lang="en-US" sz="1200" b="0" i="0" kern="1200" dirty="0" smtClean="0">
                <a:solidFill>
                  <a:schemeClr val="tx1"/>
                </a:solidFill>
                <a:effectLst/>
                <a:latin typeface="+mn-lt"/>
                <a:ea typeface="+mn-ea"/>
                <a:cs typeface="+mn-cs"/>
              </a:rPr>
              <a:t>(Jayawardhana, Welton &amp; Lindrooth, 2014)</a:t>
            </a:r>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11</a:t>
            </a:fld>
            <a:endParaRPr lang="en-US" dirty="0"/>
          </a:p>
        </p:txBody>
      </p:sp>
    </p:spTree>
    <p:extLst>
      <p:ext uri="{BB962C8B-B14F-4D97-AF65-F5344CB8AC3E}">
        <p14:creationId xmlns:p14="http://schemas.microsoft.com/office/powerpoint/2010/main" val="3030986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another study, there are direct costs associated with the process of obtaining Magnet recognition status. For the purposes of this business case, the costs should be those that are over and above the normal costs for running a nursing care service within a hospital. These costs include Magnet application fees, appraiser fees, site visit costs, and document preparation. These direct costs range from $46,000 to $251,000, depending on bed size and resource decisions made by the organization. Each organization needs to determine what its resource needs are during the Magnet journey and determine total costs. </a:t>
            </a:r>
          </a:p>
          <a:p>
            <a:r>
              <a:rPr lang="en-US" dirty="0" smtClean="0"/>
              <a:t>The range of cost savings that can possibly be achieved for a typical 500- bed hospital is estimated between $2,308,350 and $2,323,350. Based on estimates of direct costs associated with achieving Magnet, which range from $46,00 to $251,000, the potential resulting return on investment is compelling. Although not every hospital will achieve the level of performance implied by the national assumptions, securing only a modicum of this level of improvement will ensure a multifold return on the investment required.</a:t>
            </a:r>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12</a:t>
            </a:fld>
            <a:endParaRPr lang="en-US" dirty="0"/>
          </a:p>
        </p:txBody>
      </p:sp>
    </p:spTree>
    <p:extLst>
      <p:ext uri="{BB962C8B-B14F-4D97-AF65-F5344CB8AC3E}">
        <p14:creationId xmlns:p14="http://schemas.microsoft.com/office/powerpoint/2010/main" val="3908377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The Magnet Recognition Program designates organizations worldwide where nursing leaders successfully align their nursing strategic goals to improve the organization’s patient outcomes. Its</a:t>
            </a:r>
            <a:r>
              <a:rPr lang="en-US" sz="1200" b="0" i="0" kern="1200" baseline="0" dirty="0" smtClean="0">
                <a:solidFill>
                  <a:schemeClr val="tx1"/>
                </a:solidFill>
                <a:effectLst/>
                <a:latin typeface="+mn-lt"/>
                <a:ea typeface="+mn-ea"/>
                <a:cs typeface="+mn-cs"/>
              </a:rPr>
              <a:t> </a:t>
            </a:r>
            <a:r>
              <a:rPr lang="en-US" dirty="0" smtClean="0"/>
              <a:t>model reflects a greater focus on measuring outcomes, provides a framework for nursing practice and research, and serves as a roadmap for organizations seeking Magnet recognition. It’s a performance-driven recognition credential. Achieving it brings not only external prestige but wide-ranging internal benefits. This is not only evident in decreased in mortality rates and shorter hospital stays, but in the experience of every patient who walks through a Magnet organization’s doors. From increased press coverage that reduces marketing expenditure to stronger competitive advantages in regional markets, Magnet recognition assures quality, care, and the potential to be a strong business partner.</a:t>
            </a:r>
          </a:p>
          <a:p>
            <a:r>
              <a:rPr lang="en-US" dirty="0" smtClean="0"/>
              <a:t>Cost benefit analysis indicates that</a:t>
            </a:r>
            <a:r>
              <a:rPr lang="en-US" baseline="0" dirty="0" smtClean="0"/>
              <a:t> </a:t>
            </a:r>
            <a:r>
              <a:rPr lang="en-US" dirty="0" smtClean="0"/>
              <a:t>inpatient costs at hospitals that become Magnets are likely to increase by about 2.46% more on average than comparable non-MHs. In</a:t>
            </a:r>
            <a:r>
              <a:rPr lang="en-US" baseline="0" dirty="0" smtClean="0"/>
              <a:t> addition, </a:t>
            </a:r>
            <a:r>
              <a:rPr lang="en-US" dirty="0" smtClean="0"/>
              <a:t>becoming a Magnet could lead to an increase of inpatient net revenue of about 3.89% in comparison with non-MHs. Due to the numerous benefits associated with the Magnet</a:t>
            </a:r>
            <a:r>
              <a:rPr lang="en-US" baseline="0" dirty="0" smtClean="0"/>
              <a:t> Destination, hospitals must strive to achieve this designation. Though it comes with great cost but the benefits outweigh the cost in the long-run. </a:t>
            </a:r>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13</a:t>
            </a:fld>
            <a:endParaRPr lang="en-US" dirty="0"/>
          </a:p>
        </p:txBody>
      </p:sp>
    </p:spTree>
    <p:extLst>
      <p:ext uri="{BB962C8B-B14F-4D97-AF65-F5344CB8AC3E}">
        <p14:creationId xmlns:p14="http://schemas.microsoft.com/office/powerpoint/2010/main" val="525695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Magnet™ model has a new look and focus. To provide greater clarity and direction and eliminate redundancy in the 14 Forces of Magnetism, the ANCC has created a new model emphasizing 5 Model Components. This model reflects a greater focus on measuring outcomes, provides a framework for nursing practice and research, and serves as a roadmap for organizations seeking Magnet recognition.</a:t>
            </a:r>
          </a:p>
          <a:p>
            <a:endParaRPr lang="en-US" dirty="0" smtClean="0"/>
          </a:p>
        </p:txBody>
      </p:sp>
      <p:sp>
        <p:nvSpPr>
          <p:cNvPr id="4" name="Slide Number Placeholder 3"/>
          <p:cNvSpPr>
            <a:spLocks noGrp="1"/>
          </p:cNvSpPr>
          <p:nvPr>
            <p:ph type="sldNum" sz="quarter" idx="10"/>
          </p:nvPr>
        </p:nvSpPr>
        <p:spPr/>
        <p:txBody>
          <a:bodyPr/>
          <a:lstStyle/>
          <a:p>
            <a:fld id="{99A621F5-E6D8-4D48-9CFA-343588690675}" type="slidenum">
              <a:rPr lang="en-US" smtClean="0"/>
              <a:t>3</a:t>
            </a:fld>
            <a:endParaRPr lang="en-US" dirty="0"/>
          </a:p>
        </p:txBody>
      </p:sp>
    </p:spTree>
    <p:extLst>
      <p:ext uri="{BB962C8B-B14F-4D97-AF65-F5344CB8AC3E}">
        <p14:creationId xmlns:p14="http://schemas.microsoft.com/office/powerpoint/2010/main" val="2354700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1. Transformational leadership</a:t>
            </a:r>
          </a:p>
          <a:p>
            <a:r>
              <a:rPr lang="en-US" dirty="0" smtClean="0"/>
              <a:t>Healthcare is undergoing a transformation, and today’s leaders must transform their organization’s values, beliefs, and behaviors. Leading people where they want to go is fairly easy, but a transformational leader must lead people where they need to be to meet the demands of tomorrow. Such leadership requires vision, influence, clinical knowledge, and expertise as well as an understanding that transformation may require atypical solutions and create turbulence.</a:t>
            </a:r>
          </a:p>
          <a:p>
            <a:endParaRPr lang="en-US" dirty="0" smtClean="0"/>
          </a:p>
          <a:p>
            <a:r>
              <a:rPr lang="en-US" dirty="0" smtClean="0"/>
              <a:t>2. Structural empowerment</a:t>
            </a:r>
          </a:p>
          <a:p>
            <a:r>
              <a:rPr lang="en-US" dirty="0" smtClean="0"/>
              <a:t>Structures and processes developed by influential leaders provide an innovative environment in which professional practice flourishes and an organization’s mission, vision, and values help achieve desired outcomes. Strong relationships with community organizations also strengthen practice and improve patient outcomes. Achieving these results requires an organization to have a strategic plan, structure, systems, policies, and programs. The organization also needs to develop, direct, and empower the staff to find the best ways to accomplish organizational goals and achieve desired outcomes.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4</a:t>
            </a:fld>
            <a:endParaRPr lang="en-US" dirty="0"/>
          </a:p>
        </p:txBody>
      </p:sp>
    </p:spTree>
    <p:extLst>
      <p:ext uri="{BB962C8B-B14F-4D97-AF65-F5344CB8AC3E}">
        <p14:creationId xmlns:p14="http://schemas.microsoft.com/office/powerpoint/2010/main" val="2144681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Exemplary professional practice</a:t>
            </a:r>
          </a:p>
          <a:p>
            <a:r>
              <a:rPr lang="en-US" dirty="0" smtClean="0"/>
              <a:t>The essence of a Magnet organization is exemplary professional nursing practice. An organization must understand the role of nursing with patients, families, communities, and the interdisciplinary team as well as nursing’s use of new knowledge and evidence. This component focuses on what professional practice can achieve.</a:t>
            </a:r>
          </a:p>
          <a:p>
            <a:endParaRPr lang="en-US" dirty="0" smtClean="0"/>
          </a:p>
          <a:p>
            <a:r>
              <a:rPr lang="en-US" dirty="0" smtClean="0"/>
              <a:t>4. New knowledge, innovation, and improvements</a:t>
            </a:r>
          </a:p>
          <a:p>
            <a:r>
              <a:rPr lang="en-US" dirty="0" smtClean="0"/>
              <a:t>Strong leadership, empowered professionals, and exemplary practice are building blocks for Magnet organizations, but they aren’t the final goals. Magnet organizations have a responsibility to contribute to patient care, the organization, and the profession in terms of new knowledge, innovations, and improvements. Our current systems and practices need to be redesigned and redefined for us to succeed. This Component includes new models of care, the application of existing evidence, new evidence, and visible contributions to the science of nursing.</a:t>
            </a:r>
          </a:p>
          <a:p>
            <a:endParaRPr lang="en-US" dirty="0" smtClean="0"/>
          </a:p>
          <a:p>
            <a:r>
              <a:rPr lang="en-US" dirty="0" smtClean="0"/>
              <a:t>5. Empirical outcomes</a:t>
            </a:r>
          </a:p>
          <a:p>
            <a:r>
              <a:rPr lang="en-US" dirty="0" smtClean="0"/>
              <a:t>The original Magnet Recognition model focuses primarily on structure and process. It has no quantitative outcome requirements because benchmark data for comparison with best practices weren’t available. But the question today isn’t “What do you do?” or “How do you do it?” It’s “What difference did you make?” Magnet organizations must use quality data to measure outcomes and demonstrate solutions to the problems in our healthcare systems.</a:t>
            </a:r>
          </a:p>
          <a:p>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5</a:t>
            </a:fld>
            <a:endParaRPr lang="en-US" dirty="0"/>
          </a:p>
        </p:txBody>
      </p:sp>
    </p:spTree>
    <p:extLst>
      <p:ext uri="{BB962C8B-B14F-4D97-AF65-F5344CB8AC3E}">
        <p14:creationId xmlns:p14="http://schemas.microsoft.com/office/powerpoint/2010/main" val="2649748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Magnet Recognition® from the American Nurses Credentialing Center (ANCC) is the highest and most prestigious distinction a healthcare organization can receive for nursing excellence and high-quality patient care. With only 8% of U.S. hospitals earning the Magnet designation, it’s clearly the gold standard. But exactly how does Magnet recognition contribute to improving a hospital’s bottom line?</a:t>
            </a:r>
          </a:p>
          <a:p>
            <a:endParaRPr lang="en-US" dirty="0" smtClean="0"/>
          </a:p>
          <a:p>
            <a:r>
              <a:rPr lang="en-US" dirty="0" smtClean="0"/>
              <a:t>Magnet status isn’t a prize or an award. It’s a performance-driven recognition credential. Achieving it brings not only external prestige but wide-ranging internal benefits. Evidence is mounting that taking the Journey to Magnet Excellence™ has a dramatic impact on quality, service, cost, and human resource measures. It enables healthcare organizations to:</a:t>
            </a:r>
          </a:p>
          <a:p>
            <a:pPr marL="171450" indent="-171450">
              <a:buFont typeface="Arial" panose="020B0604020202020204" pitchFamily="34" charset="0"/>
              <a:buChar char="•"/>
            </a:pPr>
            <a:r>
              <a:rPr lang="en-US" dirty="0" smtClean="0"/>
              <a:t>promote quality in a milieu that supports professional clinical practice</a:t>
            </a:r>
          </a:p>
          <a:p>
            <a:pPr marL="171450" indent="-171450">
              <a:buFont typeface="Arial" panose="020B0604020202020204" pitchFamily="34" charset="0"/>
              <a:buChar char="•"/>
            </a:pPr>
            <a:r>
              <a:rPr lang="en-US" dirty="0" smtClean="0"/>
              <a:t>identify excellence in the delivery of nursing services to patients</a:t>
            </a:r>
          </a:p>
          <a:p>
            <a:pPr marL="171450" indent="-171450">
              <a:buFont typeface="Arial" panose="020B0604020202020204" pitchFamily="34" charset="0"/>
              <a:buChar char="•"/>
            </a:pPr>
            <a:r>
              <a:rPr lang="en-US" dirty="0" smtClean="0"/>
              <a:t>provide a mechanism for disseminating best practices in nursing services.</a:t>
            </a:r>
          </a:p>
          <a:p>
            <a:pPr marL="171450" indent="-171450">
              <a:buFont typeface="Arial" panose="020B0604020202020204" pitchFamily="34" charset="0"/>
              <a:buChar char="•"/>
            </a:pPr>
            <a:r>
              <a:rPr lang="en-US" dirty="0" smtClean="0"/>
              <a:t>Studies show Magnet hospitals have higher percentages of satisfied registered nurses (RNs), lower RN turnover and vacancy, improved clinical outcomes, greater nurse autonomy, and improved patient satisfaction. Because Magnet designation is a multiyear commitment, it offers a long-term framework for quality-improvement efforts and a means for engaging and motivating staff at all levels.</a:t>
            </a:r>
          </a:p>
          <a:p>
            <a:endParaRPr lang="en-US" dirty="0" smtClean="0"/>
          </a:p>
        </p:txBody>
      </p:sp>
      <p:sp>
        <p:nvSpPr>
          <p:cNvPr id="4" name="Slide Number Placeholder 3"/>
          <p:cNvSpPr>
            <a:spLocks noGrp="1"/>
          </p:cNvSpPr>
          <p:nvPr>
            <p:ph type="sldNum" sz="quarter" idx="10"/>
          </p:nvPr>
        </p:nvSpPr>
        <p:spPr/>
        <p:txBody>
          <a:bodyPr/>
          <a:lstStyle/>
          <a:p>
            <a:fld id="{99A621F5-E6D8-4D48-9CFA-343588690675}" type="slidenum">
              <a:rPr lang="en-US" smtClean="0"/>
              <a:t>6</a:t>
            </a:fld>
            <a:endParaRPr lang="en-US" dirty="0"/>
          </a:p>
        </p:txBody>
      </p:sp>
    </p:spTree>
    <p:extLst>
      <p:ext uri="{BB962C8B-B14F-4D97-AF65-F5344CB8AC3E}">
        <p14:creationId xmlns:p14="http://schemas.microsoft.com/office/powerpoint/2010/main" val="3626295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does Magnet recognition benefit patients?</a:t>
            </a:r>
          </a:p>
          <a:p>
            <a:r>
              <a:rPr lang="en-US" dirty="0" smtClean="0"/>
              <a:t>The working environment of nurses has a direct effect on the standard of care. When an organization embarks on a journey to Magnet designation, it commits to the highest quality health care. This is not only evident in decreased in mortality rates and shorter hospital stays, but in the experience of every patient who walks through a Magnet organization’s doors.</a:t>
            </a:r>
          </a:p>
          <a:p>
            <a:endParaRPr lang="en-US" dirty="0" smtClean="0"/>
          </a:p>
          <a:p>
            <a:r>
              <a:rPr lang="en-US" dirty="0" smtClean="0"/>
              <a:t>Studies find that Magnet-recognized organizations exhibit:</a:t>
            </a:r>
          </a:p>
          <a:p>
            <a:endParaRPr lang="en-US" dirty="0" smtClean="0"/>
          </a:p>
          <a:p>
            <a:r>
              <a:rPr lang="en-US" dirty="0" smtClean="0"/>
              <a:t>Quality and Safety</a:t>
            </a:r>
          </a:p>
          <a:p>
            <a:endParaRPr lang="en-US" dirty="0" smtClean="0"/>
          </a:p>
          <a:p>
            <a:r>
              <a:rPr lang="en-US" dirty="0" smtClean="0"/>
              <a:t>Higher adoption of National Quality Forum safe practices</a:t>
            </a:r>
          </a:p>
          <a:p>
            <a:r>
              <a:rPr lang="en-US" dirty="0" smtClean="0"/>
              <a:t>Lower overall missed nursing care;</a:t>
            </a:r>
          </a:p>
          <a:p>
            <a:r>
              <a:rPr lang="en-US" dirty="0" smtClean="0"/>
              <a:t>Higher support for evidence-based practice implementation</a:t>
            </a:r>
          </a:p>
          <a:p>
            <a:r>
              <a:rPr lang="en-US" dirty="0" smtClean="0"/>
              <a:t>Higher nurse-perceived quality of care; and</a:t>
            </a:r>
          </a:p>
          <a:p>
            <a:r>
              <a:rPr lang="en-US" dirty="0" smtClean="0"/>
              <a:t>Higher patient ratings of their hospital experience</a:t>
            </a:r>
          </a:p>
          <a:p>
            <a:endParaRPr lang="en-US" dirty="0" smtClean="0"/>
          </a:p>
          <a:p>
            <a:r>
              <a:rPr lang="en-US" dirty="0" smtClean="0"/>
              <a:t>Patient Outcomes</a:t>
            </a:r>
          </a:p>
          <a:p>
            <a:endParaRPr lang="en-US" dirty="0" smtClean="0"/>
          </a:p>
          <a:p>
            <a:r>
              <a:rPr lang="en-US" dirty="0" smtClean="0"/>
              <a:t>Lower mortality rates</a:t>
            </a:r>
          </a:p>
          <a:p>
            <a:r>
              <a:rPr lang="en-US" dirty="0" smtClean="0"/>
              <a:t>Lower failure-to-rescue</a:t>
            </a:r>
          </a:p>
          <a:p>
            <a:r>
              <a:rPr lang="en-US" dirty="0" smtClean="0"/>
              <a:t>Lower patient fall rates</a:t>
            </a:r>
          </a:p>
          <a:p>
            <a:r>
              <a:rPr lang="en-US" dirty="0" smtClean="0"/>
              <a:t>Lower nosocomial infections</a:t>
            </a:r>
          </a:p>
          <a:p>
            <a:r>
              <a:rPr lang="en-US" dirty="0" smtClean="0"/>
              <a:t>Lower hospital-acquired pressure ulcer rates; and</a:t>
            </a:r>
          </a:p>
          <a:p>
            <a:r>
              <a:rPr lang="en-US" dirty="0" smtClean="0"/>
              <a:t>Lower central line-associated bloodstream infection rates</a:t>
            </a:r>
          </a:p>
          <a:p>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7</a:t>
            </a:fld>
            <a:endParaRPr lang="en-US" dirty="0"/>
          </a:p>
        </p:txBody>
      </p:sp>
    </p:spTree>
    <p:extLst>
      <p:ext uri="{BB962C8B-B14F-4D97-AF65-F5344CB8AC3E}">
        <p14:creationId xmlns:p14="http://schemas.microsoft.com/office/powerpoint/2010/main" val="2533538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does Magnet status attract and retain the best nurses?</a:t>
            </a:r>
          </a:p>
          <a:p>
            <a:r>
              <a:rPr lang="en-US" dirty="0" smtClean="0"/>
              <a:t>The Magnet Recognition Program® provides a roadmap to advance nursing excellence, with contented staff at its core. Optimum job satisfaction results in lower nurse attrition and an improved patient experience. To attract and reward the very best in nursing talent, Magnet-recognized organizations embody a collaborative culture, where nurses are valued as integral partners in the patient’s safe passage through their healthcare experiences.</a:t>
            </a:r>
          </a:p>
          <a:p>
            <a:endParaRPr lang="en-US" dirty="0" smtClean="0"/>
          </a:p>
          <a:p>
            <a:r>
              <a:rPr lang="en-US" dirty="0" smtClean="0"/>
              <a:t>This culture is supported by steadfast investment in nursing education and development, ensuring that nurses are supported in their chosen career path. Inter professional collaborative practice is nurtured, with a focus on mutual respect, autonomy, and shared values.</a:t>
            </a:r>
          </a:p>
          <a:p>
            <a:endParaRPr lang="en-US" dirty="0" smtClean="0"/>
          </a:p>
          <a:p>
            <a:r>
              <a:rPr lang="en-US" dirty="0" smtClean="0"/>
              <a:t>A growing body of research indicates that Magnet organizations enjoy:</a:t>
            </a:r>
          </a:p>
          <a:p>
            <a:endParaRPr lang="en-US" dirty="0" smtClean="0"/>
          </a:p>
          <a:p>
            <a:r>
              <a:rPr lang="en-US" dirty="0" smtClean="0"/>
              <a:t>Lower nurse dissatisfaction and nurse burnout;</a:t>
            </a:r>
          </a:p>
          <a:p>
            <a:r>
              <a:rPr lang="en-US" dirty="0" smtClean="0"/>
              <a:t>Higher nurse job satisfaction; and</a:t>
            </a:r>
          </a:p>
          <a:p>
            <a:r>
              <a:rPr lang="en-US" dirty="0" smtClean="0"/>
              <a:t>Lower registered nurse (RN) turnover.</a:t>
            </a:r>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8</a:t>
            </a:fld>
            <a:endParaRPr lang="en-US" dirty="0"/>
          </a:p>
        </p:txBody>
      </p:sp>
    </p:spTree>
    <p:extLst>
      <p:ext uri="{BB962C8B-B14F-4D97-AF65-F5344CB8AC3E}">
        <p14:creationId xmlns:p14="http://schemas.microsoft.com/office/powerpoint/2010/main" val="1288454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does Magnet recognition support financial success?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benefits of Magnet translate to lower operational costs alongside the highest quality staff, and the effect on a health care organization’s reputation should not be underestimated. Patients are most likely to recommend Magnet Hospitals (McCaughey et al., 2018). </a:t>
            </a:r>
          </a:p>
          <a:p>
            <a:r>
              <a:rPr lang="en-US" dirty="0" smtClean="0"/>
              <a:t>From increased press coverage that reduces marketing expenditure to stronger competitive advantages in regional markets, Magnet recognition assures quality, care, and the potential to be a strong business partner.</a:t>
            </a:r>
          </a:p>
          <a:p>
            <a:endParaRPr lang="en-US" dirty="0" smtClean="0"/>
          </a:p>
          <a:p>
            <a:r>
              <a:rPr lang="en-US" dirty="0" smtClean="0"/>
              <a:t>Examples of cost advantages in Magnet organizations include:</a:t>
            </a:r>
          </a:p>
          <a:p>
            <a:r>
              <a:rPr lang="en-US" dirty="0" smtClean="0"/>
              <a:t>Lower RN turnover;</a:t>
            </a:r>
          </a:p>
          <a:p>
            <a:r>
              <a:rPr lang="en-US" dirty="0" smtClean="0"/>
              <a:t>Lower length of stay; and</a:t>
            </a:r>
          </a:p>
          <a:p>
            <a:r>
              <a:rPr lang="en-US" dirty="0" smtClean="0"/>
              <a:t>Higher net inpatient income</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9</a:t>
            </a:fld>
            <a:endParaRPr lang="en-US" dirty="0"/>
          </a:p>
        </p:txBody>
      </p:sp>
    </p:spTree>
    <p:extLst>
      <p:ext uri="{BB962C8B-B14F-4D97-AF65-F5344CB8AC3E}">
        <p14:creationId xmlns:p14="http://schemas.microsoft.com/office/powerpoint/2010/main" val="2934234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Grow Business &amp; Financial Success </a:t>
            </a:r>
          </a:p>
          <a:p>
            <a:r>
              <a:rPr lang="en-US" dirty="0" smtClean="0"/>
              <a:t>Magnet contributes to a facility's business stability and growth in multiple ways, including:</a:t>
            </a:r>
          </a:p>
          <a:p>
            <a:endParaRPr lang="en-US" dirty="0" smtClean="0"/>
          </a:p>
          <a:p>
            <a:r>
              <a:rPr lang="en-US" dirty="0" smtClean="0"/>
              <a:t>Reduction in RN agency rates</a:t>
            </a:r>
          </a:p>
          <a:p>
            <a:r>
              <a:rPr lang="en-US" dirty="0" smtClean="0"/>
              <a:t>Decreased agency utilization was calculated in the millions of dollars for a typical 300-bed hospital.</a:t>
            </a:r>
          </a:p>
          <a:p>
            <a:r>
              <a:rPr lang="en-US" dirty="0" smtClean="0"/>
              <a:t>Decreased RN vacancy rate and RN turnover rate</a:t>
            </a:r>
          </a:p>
          <a:p>
            <a:r>
              <a:rPr lang="en-US" dirty="0" smtClean="0"/>
              <a:t>The Advisory Board reported turnover costs of 1 RN at $42,000 to $64,000 because of costs of orientation and lost productivity.</a:t>
            </a:r>
          </a:p>
          <a:p>
            <a:r>
              <a:rPr lang="en-US" dirty="0" smtClean="0"/>
              <a:t>Reduction in staff needle stick rates</a:t>
            </a:r>
          </a:p>
          <a:p>
            <a:r>
              <a:rPr lang="en-US" dirty="0" smtClean="0"/>
              <a:t>Multiple studies report up to a one-third reduction in needle stick injuries in Magnet facilities at a cost of $405 per event.</a:t>
            </a:r>
          </a:p>
          <a:p>
            <a:r>
              <a:rPr lang="en-US" dirty="0" smtClean="0"/>
              <a:t>Reduction in staff musculoskeletal and other injuries</a:t>
            </a:r>
          </a:p>
          <a:p>
            <a:r>
              <a:rPr lang="en-US" dirty="0" smtClean="0"/>
              <a:t>Costs per musculoskeletal injury range from $50,000 to $100,000 per injury per nurse.</a:t>
            </a:r>
          </a:p>
          <a:p>
            <a:r>
              <a:rPr lang="en-US" dirty="0" smtClean="0"/>
              <a:t>Magnet organizations continually report positive financial impacts including:</a:t>
            </a:r>
          </a:p>
          <a:p>
            <a:endParaRPr lang="en-US" dirty="0" smtClean="0"/>
          </a:p>
          <a:p>
            <a:r>
              <a:rPr lang="en-US" dirty="0" smtClean="0"/>
              <a:t>Increased press and media coverage focused on quality nursing care (up by 600% in one organization), reducing marketing expense.</a:t>
            </a:r>
          </a:p>
          <a:p>
            <a:r>
              <a:rPr lang="en-US" dirty="0" smtClean="0"/>
              <a:t>Recognition by potential collaborator of the value of Magnet designation, increasing the likelihood and success of any partnership.</a:t>
            </a:r>
          </a:p>
          <a:p>
            <a:r>
              <a:rPr lang="en-US" dirty="0" smtClean="0"/>
              <a:t>Enhanced ability to establish endowments. In one case, the family noted the historical contributions of nursing to the hospital mission and achievement of Magnet designation by nurses and the resulting high standards of practice.</a:t>
            </a:r>
          </a:p>
          <a:p>
            <a:r>
              <a:rPr lang="en-US" dirty="0" smtClean="0"/>
              <a:t>Stronger bond rating due, in part, to the quality of the nursing department and Magnet recognition</a:t>
            </a:r>
          </a:p>
          <a:p>
            <a:r>
              <a:rPr lang="en-US" dirty="0" smtClean="0"/>
              <a:t>Gained and maintained competitive advantage in regional markets.</a:t>
            </a:r>
            <a:endParaRPr lang="en-US" dirty="0"/>
          </a:p>
        </p:txBody>
      </p:sp>
      <p:sp>
        <p:nvSpPr>
          <p:cNvPr id="4" name="Slide Number Placeholder 3"/>
          <p:cNvSpPr>
            <a:spLocks noGrp="1"/>
          </p:cNvSpPr>
          <p:nvPr>
            <p:ph type="sldNum" sz="quarter" idx="10"/>
          </p:nvPr>
        </p:nvSpPr>
        <p:spPr/>
        <p:txBody>
          <a:bodyPr/>
          <a:lstStyle/>
          <a:p>
            <a:fld id="{99A621F5-E6D8-4D48-9CFA-343588690675}" type="slidenum">
              <a:rPr lang="en-US" smtClean="0"/>
              <a:t>10</a:t>
            </a:fld>
            <a:endParaRPr lang="en-US" dirty="0"/>
          </a:p>
        </p:txBody>
      </p:sp>
    </p:spTree>
    <p:extLst>
      <p:ext uri="{BB962C8B-B14F-4D97-AF65-F5344CB8AC3E}">
        <p14:creationId xmlns:p14="http://schemas.microsoft.com/office/powerpoint/2010/main" val="1805301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4AE9317-6E7D-410C-AF22-F2C46CD88DC0}" type="datetimeFigureOut">
              <a:rPr lang="en-US" smtClean="0"/>
              <a:t>2/24/2019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641CE3F-4080-4DA5-9C7A-007BBC5B1D08}" type="slidenum">
              <a:rPr lang="en-US" smtClean="0"/>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85142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AE9317-6E7D-410C-AF22-F2C46CD88DC0}" type="datetimeFigureOut">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41CE3F-4080-4DA5-9C7A-007BBC5B1D08}" type="slidenum">
              <a:rPr lang="en-US" smtClean="0"/>
              <a:t>‹#›</a:t>
            </a:fld>
            <a:endParaRPr lang="en-US" dirty="0"/>
          </a:p>
        </p:txBody>
      </p:sp>
    </p:spTree>
    <p:extLst>
      <p:ext uri="{BB962C8B-B14F-4D97-AF65-F5344CB8AC3E}">
        <p14:creationId xmlns:p14="http://schemas.microsoft.com/office/powerpoint/2010/main" val="215726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AE9317-6E7D-410C-AF22-F2C46CD88DC0}" type="datetimeFigureOut">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41CE3F-4080-4DA5-9C7A-007BBC5B1D08}" type="slidenum">
              <a:rPr lang="en-US" smtClean="0"/>
              <a:t>‹#›</a:t>
            </a:fld>
            <a:endParaRPr lang="en-US" dirty="0"/>
          </a:p>
        </p:txBody>
      </p:sp>
    </p:spTree>
    <p:extLst>
      <p:ext uri="{BB962C8B-B14F-4D97-AF65-F5344CB8AC3E}">
        <p14:creationId xmlns:p14="http://schemas.microsoft.com/office/powerpoint/2010/main" val="212235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AE9317-6E7D-410C-AF22-F2C46CD88DC0}" type="datetimeFigureOut">
              <a:rPr lang="en-US" smtClean="0"/>
              <a:t>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41CE3F-4080-4DA5-9C7A-007BBC5B1D08}" type="slidenum">
              <a:rPr lang="en-US" smtClean="0"/>
              <a:t>‹#›</a:t>
            </a:fld>
            <a:endParaRPr lang="en-US" dirty="0"/>
          </a:p>
        </p:txBody>
      </p:sp>
    </p:spTree>
    <p:extLst>
      <p:ext uri="{BB962C8B-B14F-4D97-AF65-F5344CB8AC3E}">
        <p14:creationId xmlns:p14="http://schemas.microsoft.com/office/powerpoint/2010/main" val="3008663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4AE9317-6E7D-410C-AF22-F2C46CD88DC0}" type="datetimeFigureOut">
              <a:rPr lang="en-US" smtClean="0"/>
              <a:t>2/24/2019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641CE3F-4080-4DA5-9C7A-007BBC5B1D08}"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083006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AE9317-6E7D-410C-AF22-F2C46CD88DC0}" type="datetimeFigureOut">
              <a:rPr lang="en-US" smtClean="0"/>
              <a:t>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41CE3F-4080-4DA5-9C7A-007BBC5B1D08}" type="slidenum">
              <a:rPr lang="en-US" smtClean="0"/>
              <a:t>‹#›</a:t>
            </a:fld>
            <a:endParaRPr lang="en-US" dirty="0"/>
          </a:p>
        </p:txBody>
      </p:sp>
    </p:spTree>
    <p:extLst>
      <p:ext uri="{BB962C8B-B14F-4D97-AF65-F5344CB8AC3E}">
        <p14:creationId xmlns:p14="http://schemas.microsoft.com/office/powerpoint/2010/main" val="202356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AE9317-6E7D-410C-AF22-F2C46CD88DC0}" type="datetimeFigureOut">
              <a:rPr lang="en-US" smtClean="0"/>
              <a:t>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41CE3F-4080-4DA5-9C7A-007BBC5B1D08}" type="slidenum">
              <a:rPr lang="en-US" smtClean="0"/>
              <a:t>‹#›</a:t>
            </a:fld>
            <a:endParaRPr lang="en-US" dirty="0"/>
          </a:p>
        </p:txBody>
      </p:sp>
    </p:spTree>
    <p:extLst>
      <p:ext uri="{BB962C8B-B14F-4D97-AF65-F5344CB8AC3E}">
        <p14:creationId xmlns:p14="http://schemas.microsoft.com/office/powerpoint/2010/main" val="1596336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AE9317-6E7D-410C-AF22-F2C46CD88DC0}" type="datetimeFigureOut">
              <a:rPr lang="en-US" smtClean="0"/>
              <a:t>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41CE3F-4080-4DA5-9C7A-007BBC5B1D08}" type="slidenum">
              <a:rPr lang="en-US" smtClean="0"/>
              <a:t>‹#›</a:t>
            </a:fld>
            <a:endParaRPr lang="en-US" dirty="0"/>
          </a:p>
        </p:txBody>
      </p:sp>
    </p:spTree>
    <p:extLst>
      <p:ext uri="{BB962C8B-B14F-4D97-AF65-F5344CB8AC3E}">
        <p14:creationId xmlns:p14="http://schemas.microsoft.com/office/powerpoint/2010/main" val="167471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E9317-6E7D-410C-AF22-F2C46CD88DC0}" type="datetimeFigureOut">
              <a:rPr lang="en-US" smtClean="0"/>
              <a:t>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41CE3F-4080-4DA5-9C7A-007BBC5B1D08}" type="slidenum">
              <a:rPr lang="en-US" smtClean="0"/>
              <a:t>‹#›</a:t>
            </a:fld>
            <a:endParaRPr lang="en-US" dirty="0"/>
          </a:p>
        </p:txBody>
      </p:sp>
    </p:spTree>
    <p:extLst>
      <p:ext uri="{BB962C8B-B14F-4D97-AF65-F5344CB8AC3E}">
        <p14:creationId xmlns:p14="http://schemas.microsoft.com/office/powerpoint/2010/main" val="627135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4AE9317-6E7D-410C-AF22-F2C46CD88DC0}" type="datetimeFigureOut">
              <a:rPr lang="en-US" smtClean="0"/>
              <a:t>2/24/2019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641CE3F-4080-4DA5-9C7A-007BBC5B1D08}"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961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4AE9317-6E7D-410C-AF22-F2C46CD88DC0}" type="datetimeFigureOut">
              <a:rPr lang="en-US" smtClean="0"/>
              <a:t>2/24/2019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641CE3F-4080-4DA5-9C7A-007BBC5B1D08}"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4424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4AE9317-6E7D-410C-AF22-F2C46CD88DC0}" type="datetimeFigureOut">
              <a:rPr lang="en-US" smtClean="0"/>
              <a:t>2/24/2019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641CE3F-4080-4DA5-9C7A-007BBC5B1D08}"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975181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rPr>
              <a:t>MAGNET </a:t>
            </a:r>
            <a:r>
              <a:rPr lang="en-US" b="1" dirty="0" smtClean="0">
                <a:solidFill>
                  <a:schemeClr val="tx1"/>
                </a:solidFill>
              </a:rPr>
              <a:t>DESIGNATION</a:t>
            </a:r>
            <a:endParaRPr lang="en-US"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8649" y="3886680"/>
            <a:ext cx="3534185" cy="2325722"/>
          </a:xfrm>
          <a:prstGeom prst="rect">
            <a:avLst/>
          </a:prstGeom>
        </p:spPr>
      </p:pic>
    </p:spTree>
    <p:extLst>
      <p:ext uri="{BB962C8B-B14F-4D97-AF65-F5344CB8AC3E}">
        <p14:creationId xmlns:p14="http://schemas.microsoft.com/office/powerpoint/2010/main" val="1728063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Growth and Financial Benefits </a:t>
            </a:r>
            <a:endParaRPr lang="en-US" dirty="0"/>
          </a:p>
        </p:txBody>
      </p:sp>
      <p:sp>
        <p:nvSpPr>
          <p:cNvPr id="3" name="Content Placeholder 2"/>
          <p:cNvSpPr>
            <a:spLocks noGrp="1"/>
          </p:cNvSpPr>
          <p:nvPr>
            <p:ph idx="1"/>
          </p:nvPr>
        </p:nvSpPr>
        <p:spPr/>
        <p:txBody>
          <a:bodyPr>
            <a:normAutofit/>
          </a:bodyPr>
          <a:lstStyle/>
          <a:p>
            <a:r>
              <a:rPr lang="en-US" sz="2400" dirty="0" smtClean="0"/>
              <a:t>Business Growth </a:t>
            </a:r>
          </a:p>
          <a:p>
            <a:r>
              <a:rPr lang="en-US" sz="2400" dirty="0"/>
              <a:t>Decreased agency </a:t>
            </a:r>
            <a:r>
              <a:rPr lang="en-US" sz="2400" dirty="0" smtClean="0"/>
              <a:t>utilization of millions of dollars </a:t>
            </a:r>
          </a:p>
          <a:p>
            <a:r>
              <a:rPr lang="en-US" sz="2400" dirty="0" smtClean="0"/>
              <a:t> save cost of turnover of $42,000 </a:t>
            </a:r>
            <a:r>
              <a:rPr lang="en-US" sz="2400" dirty="0"/>
              <a:t>to $64,000 </a:t>
            </a:r>
            <a:r>
              <a:rPr lang="en-US" sz="2400" dirty="0" smtClean="0"/>
              <a:t> of 1 RN </a:t>
            </a:r>
          </a:p>
          <a:p>
            <a:r>
              <a:rPr lang="en-US" sz="2400" dirty="0"/>
              <a:t>reducing marketing </a:t>
            </a:r>
            <a:r>
              <a:rPr lang="en-US" sz="2400" dirty="0" smtClean="0"/>
              <a:t>expense</a:t>
            </a:r>
          </a:p>
          <a:p>
            <a:r>
              <a:rPr lang="en-US" sz="2400" dirty="0"/>
              <a:t>Gained and </a:t>
            </a:r>
            <a:r>
              <a:rPr lang="en-US" sz="2400" dirty="0" smtClean="0"/>
              <a:t>sustained </a:t>
            </a:r>
            <a:r>
              <a:rPr lang="en-US" sz="2400" dirty="0"/>
              <a:t>competitive advantage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632" y="4142874"/>
            <a:ext cx="2308057" cy="2308057"/>
          </a:xfrm>
          <a:prstGeom prst="rect">
            <a:avLst/>
          </a:prstGeom>
        </p:spPr>
      </p:pic>
    </p:spTree>
    <p:extLst>
      <p:ext uri="{BB962C8B-B14F-4D97-AF65-F5344CB8AC3E}">
        <p14:creationId xmlns:p14="http://schemas.microsoft.com/office/powerpoint/2010/main" val="2689139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Benefit Analysis</a:t>
            </a:r>
            <a:endParaRPr lang="en-US" dirty="0"/>
          </a:p>
        </p:txBody>
      </p:sp>
      <p:sp>
        <p:nvSpPr>
          <p:cNvPr id="3" name="Content Placeholder 2"/>
          <p:cNvSpPr>
            <a:spLocks noGrp="1"/>
          </p:cNvSpPr>
          <p:nvPr>
            <p:ph idx="1"/>
          </p:nvPr>
        </p:nvSpPr>
        <p:spPr/>
        <p:txBody>
          <a:bodyPr>
            <a:normAutofit/>
          </a:bodyPr>
          <a:lstStyle/>
          <a:p>
            <a:r>
              <a:rPr lang="en-US" sz="2400" dirty="0" smtClean="0"/>
              <a:t>According to a </a:t>
            </a:r>
            <a:r>
              <a:rPr lang="en-US" sz="2400" dirty="0"/>
              <a:t>study inpatient costs at </a:t>
            </a:r>
            <a:r>
              <a:rPr lang="en-US" sz="2400" dirty="0" smtClean="0"/>
              <a:t>magnet hospitals increase </a:t>
            </a:r>
            <a:r>
              <a:rPr lang="en-US" sz="2400" dirty="0"/>
              <a:t>by about 2.46% </a:t>
            </a:r>
            <a:endParaRPr lang="en-US" sz="2400" dirty="0" smtClean="0"/>
          </a:p>
          <a:p>
            <a:r>
              <a:rPr lang="en-US" sz="2400" dirty="0" smtClean="0"/>
              <a:t>growth </a:t>
            </a:r>
            <a:r>
              <a:rPr lang="en-US" sz="2400" dirty="0"/>
              <a:t>of inpatient net </a:t>
            </a:r>
            <a:r>
              <a:rPr lang="en-US" sz="2400" dirty="0" smtClean="0"/>
              <a:t>returns </a:t>
            </a:r>
            <a:r>
              <a:rPr lang="en-US" sz="2400" dirty="0"/>
              <a:t>of about 3.89% </a:t>
            </a:r>
            <a:endParaRPr lang="en-US" sz="2400" dirty="0" smtClean="0"/>
          </a:p>
          <a:p>
            <a:r>
              <a:rPr lang="en-US" sz="2400" dirty="0"/>
              <a:t>Magnet </a:t>
            </a:r>
            <a:r>
              <a:rPr lang="en-US" sz="2400" dirty="0" smtClean="0"/>
              <a:t>designation is projected </a:t>
            </a:r>
            <a:r>
              <a:rPr lang="en-US" sz="2400" dirty="0"/>
              <a:t>to </a:t>
            </a:r>
            <a:r>
              <a:rPr lang="en-US" sz="2400" dirty="0" smtClean="0"/>
              <a:t>produce </a:t>
            </a:r>
            <a:r>
              <a:rPr lang="en-US" sz="2400" dirty="0"/>
              <a:t>an average annual </a:t>
            </a:r>
            <a:r>
              <a:rPr lang="en-US" sz="2400" dirty="0" smtClean="0"/>
              <a:t>increase </a:t>
            </a:r>
            <a:r>
              <a:rPr lang="en-US" sz="2400" dirty="0"/>
              <a:t>of about $</a:t>
            </a:r>
            <a:r>
              <a:rPr lang="en-US" sz="2400" dirty="0" smtClean="0"/>
              <a:t>1,263,941</a:t>
            </a:r>
          </a:p>
          <a:p>
            <a:r>
              <a:rPr lang="en-US" sz="2400" dirty="0"/>
              <a:t>increase in </a:t>
            </a:r>
            <a:r>
              <a:rPr lang="en-US" sz="2400" dirty="0" smtClean="0"/>
              <a:t>profits </a:t>
            </a:r>
            <a:r>
              <a:rPr lang="en-US" sz="2400" dirty="0"/>
              <a:t>is greater than the </a:t>
            </a:r>
            <a:r>
              <a:rPr lang="en-US" sz="2400" dirty="0" smtClean="0"/>
              <a:t>growth </a:t>
            </a:r>
            <a:r>
              <a:rPr lang="en-US" sz="2400" dirty="0"/>
              <a:t>in </a:t>
            </a:r>
            <a:r>
              <a:rPr lang="en-US" sz="2400" dirty="0" smtClean="0"/>
              <a:t>expenses</a:t>
            </a:r>
          </a:p>
          <a:p>
            <a:r>
              <a:rPr lang="en-US" sz="2400" dirty="0" smtClean="0"/>
              <a:t>added </a:t>
            </a:r>
            <a:r>
              <a:rPr lang="en-US" sz="2400" dirty="0"/>
              <a:t>gain of $127.05 per discharge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5543" y="4604657"/>
            <a:ext cx="2615647" cy="2030973"/>
          </a:xfrm>
          <a:prstGeom prst="rect">
            <a:avLst/>
          </a:prstGeom>
        </p:spPr>
      </p:pic>
    </p:spTree>
    <p:extLst>
      <p:ext uri="{BB962C8B-B14F-4D97-AF65-F5344CB8AC3E}">
        <p14:creationId xmlns:p14="http://schemas.microsoft.com/office/powerpoint/2010/main" val="4054319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and Return of Magnet Destination</a:t>
            </a:r>
            <a:endParaRPr lang="en-US" dirty="0"/>
          </a:p>
        </p:txBody>
      </p:sp>
      <p:sp>
        <p:nvSpPr>
          <p:cNvPr id="3" name="Content Placeholder 2"/>
          <p:cNvSpPr>
            <a:spLocks noGrp="1"/>
          </p:cNvSpPr>
          <p:nvPr>
            <p:ph idx="1"/>
          </p:nvPr>
        </p:nvSpPr>
        <p:spPr/>
        <p:txBody>
          <a:bodyPr>
            <a:normAutofit/>
          </a:bodyPr>
          <a:lstStyle/>
          <a:p>
            <a:r>
              <a:rPr lang="en-US" sz="2400" dirty="0" smtClean="0"/>
              <a:t>Cost is higher than any regular nursing care program</a:t>
            </a:r>
          </a:p>
          <a:p>
            <a:r>
              <a:rPr lang="en-US" sz="2400" dirty="0"/>
              <a:t>costs range from $46,000 to $</a:t>
            </a:r>
            <a:r>
              <a:rPr lang="en-US" sz="2400" dirty="0" smtClean="0"/>
              <a:t>251,000</a:t>
            </a:r>
          </a:p>
          <a:p>
            <a:r>
              <a:rPr lang="en-US" sz="2400" dirty="0" smtClean="0"/>
              <a:t>Higher return on Investment </a:t>
            </a:r>
          </a:p>
          <a:p>
            <a:r>
              <a:rPr lang="en-US" sz="2400" dirty="0" smtClean="0"/>
              <a:t>High cost savings in long-run</a:t>
            </a:r>
            <a:endParaRPr lang="en-US" sz="2400" dirty="0"/>
          </a:p>
        </p:txBody>
      </p:sp>
    </p:spTree>
    <p:extLst>
      <p:ext uri="{BB962C8B-B14F-4D97-AF65-F5344CB8AC3E}">
        <p14:creationId xmlns:p14="http://schemas.microsoft.com/office/powerpoint/2010/main" val="1829145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 </a:t>
            </a:r>
            <a:endParaRPr lang="en-US" dirty="0"/>
          </a:p>
        </p:txBody>
      </p:sp>
      <p:sp>
        <p:nvSpPr>
          <p:cNvPr id="3" name="Content Placeholder 2"/>
          <p:cNvSpPr>
            <a:spLocks noGrp="1"/>
          </p:cNvSpPr>
          <p:nvPr>
            <p:ph idx="1"/>
          </p:nvPr>
        </p:nvSpPr>
        <p:spPr/>
        <p:txBody>
          <a:bodyPr>
            <a:noAutofit/>
          </a:bodyPr>
          <a:lstStyle/>
          <a:p>
            <a:r>
              <a:rPr lang="en-US" sz="2400" dirty="0" smtClean="0"/>
              <a:t>Prestigious designation</a:t>
            </a:r>
          </a:p>
          <a:p>
            <a:r>
              <a:rPr lang="en-US" sz="2400" dirty="0" smtClean="0"/>
              <a:t>Excellent nursing practices and Quality patient care </a:t>
            </a:r>
          </a:p>
          <a:p>
            <a:r>
              <a:rPr lang="en-US" sz="2400" dirty="0" smtClean="0"/>
              <a:t>Most im</a:t>
            </a:r>
            <a:r>
              <a:rPr lang="en-US" sz="2400" dirty="0"/>
              <a:t>p</a:t>
            </a:r>
            <a:r>
              <a:rPr lang="en-US" sz="2400" dirty="0" smtClean="0"/>
              <a:t>ortantly, increases business performance </a:t>
            </a:r>
          </a:p>
          <a:p>
            <a:r>
              <a:rPr lang="en-US" sz="2400" dirty="0" smtClean="0"/>
              <a:t>Enable patient to become a business partner </a:t>
            </a:r>
          </a:p>
          <a:p>
            <a:r>
              <a:rPr lang="en-US" sz="2400" dirty="0" smtClean="0"/>
              <a:t>More revenue as compared to costs </a:t>
            </a:r>
          </a:p>
          <a:p>
            <a:r>
              <a:rPr lang="en-US" sz="2400" dirty="0" smtClean="0"/>
              <a:t>Cost increase on an average by </a:t>
            </a:r>
            <a:r>
              <a:rPr lang="en-US" sz="2400" dirty="0"/>
              <a:t>2.46</a:t>
            </a:r>
            <a:r>
              <a:rPr lang="en-US" sz="2400" dirty="0" smtClean="0"/>
              <a:t>% and revenues show a rise of </a:t>
            </a:r>
            <a:r>
              <a:rPr lang="en-US" sz="2400" dirty="0"/>
              <a:t>3.89</a:t>
            </a:r>
            <a:r>
              <a:rPr lang="en-US" sz="2400" dirty="0" smtClean="0"/>
              <a:t>%</a:t>
            </a:r>
          </a:p>
          <a:p>
            <a:r>
              <a:rPr lang="en-US" sz="2400" dirty="0" smtClean="0"/>
              <a:t>Benefits outweigh cost in all the areas </a:t>
            </a:r>
            <a:endParaRPr lang="en-US" sz="2400" dirty="0"/>
          </a:p>
        </p:txBody>
      </p:sp>
    </p:spTree>
    <p:extLst>
      <p:ext uri="{BB962C8B-B14F-4D97-AF65-F5344CB8AC3E}">
        <p14:creationId xmlns:p14="http://schemas.microsoft.com/office/powerpoint/2010/main" val="4046814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a:t>Jayawardhana, J., Welton, J., &amp; Lindrooth, R. (2014). Is There a Business Case for Magnet Hospitals? Estimates of the Cost and Revenue Implications of Becoming a Magnet. Medical Care, 52(5), 400-406. doi: </a:t>
            </a:r>
            <a:r>
              <a:rPr lang="en-US" dirty="0" smtClean="0"/>
              <a:t>10.1097/mlr.0000000000000092</a:t>
            </a:r>
          </a:p>
          <a:p>
            <a:r>
              <a:rPr lang="en-US" dirty="0"/>
              <a:t>McCaughey, D., McGhan, G., Rathert, C., Williams, J. and Hearld, K. (2018). Magnetic work environments. Health Care Management Review, p.1.</a:t>
            </a:r>
          </a:p>
        </p:txBody>
      </p:sp>
    </p:spTree>
    <p:extLst>
      <p:ext uri="{BB962C8B-B14F-4D97-AF65-F5344CB8AC3E}">
        <p14:creationId xmlns:p14="http://schemas.microsoft.com/office/powerpoint/2010/main" val="374241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Magnet Designation?</a:t>
            </a:r>
            <a:endParaRPr lang="en-US" dirty="0"/>
          </a:p>
        </p:txBody>
      </p:sp>
      <p:sp>
        <p:nvSpPr>
          <p:cNvPr id="3" name="Content Placeholder 2"/>
          <p:cNvSpPr>
            <a:spLocks noGrp="1"/>
          </p:cNvSpPr>
          <p:nvPr>
            <p:ph idx="1"/>
          </p:nvPr>
        </p:nvSpPr>
        <p:spPr/>
        <p:txBody>
          <a:bodyPr>
            <a:normAutofit/>
          </a:bodyPr>
          <a:lstStyle/>
          <a:p>
            <a:r>
              <a:rPr lang="en-US" sz="2400" dirty="0"/>
              <a:t>American Nurses' Credentialing Center (</a:t>
            </a:r>
            <a:r>
              <a:rPr lang="en-US" sz="2400" dirty="0" smtClean="0"/>
              <a:t>ANCC) awards to the hospitals who maintain a criteria of excellence</a:t>
            </a:r>
          </a:p>
          <a:p>
            <a:r>
              <a:rPr lang="en-US" sz="2400" dirty="0" smtClean="0"/>
              <a:t>Magnet hospital is marked with excellent nurses performance</a:t>
            </a:r>
          </a:p>
          <a:p>
            <a:r>
              <a:rPr lang="en-US" sz="2400" dirty="0" smtClean="0"/>
              <a:t>In Magnet hospitals nurses achieve high satisfaction level, face low turn-over and enjoy empowerment </a:t>
            </a:r>
          </a:p>
          <a:p>
            <a:r>
              <a:rPr lang="en-US" sz="2400" dirty="0"/>
              <a:t>open communication </a:t>
            </a:r>
            <a:r>
              <a:rPr lang="en-US" sz="2400" dirty="0" smtClean="0"/>
              <a:t> between nurses and staff members is the key feature</a:t>
            </a:r>
          </a:p>
          <a:p>
            <a:r>
              <a:rPr lang="en-US" sz="2400" dirty="0" smtClean="0"/>
              <a:t>Roadmap of nursing excellence </a:t>
            </a:r>
          </a:p>
          <a:p>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9350" y="4733925"/>
            <a:ext cx="2152650" cy="2124075"/>
          </a:xfrm>
          <a:prstGeom prst="rect">
            <a:avLst/>
          </a:prstGeom>
        </p:spPr>
      </p:pic>
    </p:spTree>
    <p:extLst>
      <p:ext uri="{BB962C8B-B14F-4D97-AF65-F5344CB8AC3E}">
        <p14:creationId xmlns:p14="http://schemas.microsoft.com/office/powerpoint/2010/main" val="3819437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 Designation Model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43784" y="1629532"/>
            <a:ext cx="6656831" cy="4915814"/>
          </a:xfrm>
        </p:spPr>
      </p:pic>
    </p:spTree>
    <p:extLst>
      <p:ext uri="{BB962C8B-B14F-4D97-AF65-F5344CB8AC3E}">
        <p14:creationId xmlns:p14="http://schemas.microsoft.com/office/powerpoint/2010/main" val="1333926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pPr marL="457200" indent="-457200">
              <a:buAutoNum type="arabicPeriod"/>
            </a:pPr>
            <a:r>
              <a:rPr lang="en-US" sz="2400" dirty="0" smtClean="0"/>
              <a:t>Transformational leadership</a:t>
            </a:r>
          </a:p>
          <a:p>
            <a:r>
              <a:rPr lang="en-US" sz="2400" dirty="0" smtClean="0"/>
              <a:t>Transforming organizational values and beliefs</a:t>
            </a:r>
          </a:p>
          <a:p>
            <a:r>
              <a:rPr lang="en-US" sz="2400" dirty="0" smtClean="0"/>
              <a:t>Leading to meet </a:t>
            </a:r>
            <a:r>
              <a:rPr lang="en-US" sz="2400" dirty="0" smtClean="0"/>
              <a:t>future demands</a:t>
            </a:r>
            <a:endParaRPr lang="en-US" sz="2400" dirty="0" smtClean="0"/>
          </a:p>
          <a:p>
            <a:r>
              <a:rPr lang="en-US" sz="2400" dirty="0" smtClean="0"/>
              <a:t>Vision and </a:t>
            </a:r>
            <a:r>
              <a:rPr lang="en-US" sz="2400" dirty="0" smtClean="0"/>
              <a:t>clinical knowledge </a:t>
            </a:r>
            <a:endParaRPr lang="en-US" sz="2400" dirty="0"/>
          </a:p>
          <a:p>
            <a:pPr marL="0" indent="0">
              <a:buNone/>
            </a:pPr>
            <a:r>
              <a:rPr lang="en-US" sz="2400" dirty="0"/>
              <a:t>2. Structural empowerment</a:t>
            </a:r>
          </a:p>
          <a:p>
            <a:r>
              <a:rPr lang="en-US" sz="2400" dirty="0" smtClean="0"/>
              <a:t>Innovative environment to </a:t>
            </a:r>
            <a:r>
              <a:rPr lang="en-US" sz="2400" dirty="0"/>
              <a:t>flourish professional practice </a:t>
            </a:r>
            <a:endParaRPr lang="en-US" sz="2400" dirty="0" smtClean="0"/>
          </a:p>
          <a:p>
            <a:r>
              <a:rPr lang="en-US" sz="2400" dirty="0" smtClean="0"/>
              <a:t>Improve </a:t>
            </a:r>
            <a:r>
              <a:rPr lang="en-US" sz="2400" dirty="0"/>
              <a:t>patient </a:t>
            </a:r>
            <a:r>
              <a:rPr lang="en-US" sz="2400" dirty="0" smtClean="0"/>
              <a:t>outcomes </a:t>
            </a:r>
            <a:r>
              <a:rPr lang="en-US" sz="2400" dirty="0"/>
              <a:t>and </a:t>
            </a:r>
            <a:r>
              <a:rPr lang="en-US" sz="2400" dirty="0" smtClean="0"/>
              <a:t>relationships </a:t>
            </a:r>
            <a:r>
              <a:rPr lang="en-US" sz="2400" dirty="0"/>
              <a:t>with community organizations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7987" y="685800"/>
            <a:ext cx="3129625" cy="2059495"/>
          </a:xfrm>
          <a:prstGeom prst="rect">
            <a:avLst/>
          </a:prstGeom>
        </p:spPr>
      </p:pic>
    </p:spTree>
    <p:extLst>
      <p:ext uri="{BB962C8B-B14F-4D97-AF65-F5344CB8AC3E}">
        <p14:creationId xmlns:p14="http://schemas.microsoft.com/office/powerpoint/2010/main" val="3962877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1371600" y="2286000"/>
            <a:ext cx="9601200" cy="3946358"/>
          </a:xfrm>
        </p:spPr>
        <p:txBody>
          <a:bodyPr>
            <a:normAutofit fontScale="92500" lnSpcReduction="20000"/>
          </a:bodyPr>
          <a:lstStyle/>
          <a:p>
            <a:pPr marL="0" indent="0">
              <a:buNone/>
            </a:pPr>
            <a:r>
              <a:rPr lang="en-US" sz="2400" dirty="0"/>
              <a:t>3. Exemplary professional </a:t>
            </a:r>
            <a:r>
              <a:rPr lang="en-US" sz="2400" dirty="0" smtClean="0"/>
              <a:t>practice</a:t>
            </a:r>
          </a:p>
          <a:p>
            <a:r>
              <a:rPr lang="en-US" sz="2400" dirty="0" smtClean="0"/>
              <a:t>Deeper understanding </a:t>
            </a:r>
            <a:r>
              <a:rPr lang="en-US" sz="2400" dirty="0"/>
              <a:t>of the role of </a:t>
            </a:r>
            <a:r>
              <a:rPr lang="en-US" sz="2400" dirty="0" smtClean="0"/>
              <a:t>nursing</a:t>
            </a:r>
          </a:p>
          <a:p>
            <a:r>
              <a:rPr lang="en-US" sz="2400" dirty="0"/>
              <a:t>nursing’s use of new </a:t>
            </a:r>
            <a:r>
              <a:rPr lang="en-US" sz="2400" dirty="0" smtClean="0"/>
              <a:t>facts </a:t>
            </a:r>
            <a:r>
              <a:rPr lang="en-US" sz="2400" dirty="0"/>
              <a:t>and evidence</a:t>
            </a:r>
            <a:endParaRPr lang="en-US" sz="2400" dirty="0" smtClean="0"/>
          </a:p>
          <a:p>
            <a:pPr marL="0" indent="0">
              <a:buNone/>
            </a:pPr>
            <a:r>
              <a:rPr lang="en-US" sz="2400" dirty="0"/>
              <a:t>4. </a:t>
            </a:r>
            <a:r>
              <a:rPr lang="en-US" sz="2400" dirty="0" smtClean="0"/>
              <a:t>Innovative knowledge and </a:t>
            </a:r>
            <a:r>
              <a:rPr lang="en-US" sz="2400" dirty="0" smtClean="0"/>
              <a:t>improvements</a:t>
            </a:r>
          </a:p>
          <a:p>
            <a:r>
              <a:rPr lang="en-US" sz="2400" dirty="0"/>
              <a:t>Strong </a:t>
            </a:r>
            <a:r>
              <a:rPr lang="en-US" sz="2400" dirty="0" smtClean="0"/>
              <a:t>leadership </a:t>
            </a:r>
            <a:endParaRPr lang="en-US" sz="2400" dirty="0" smtClean="0"/>
          </a:p>
          <a:p>
            <a:r>
              <a:rPr lang="en-US" sz="2400" dirty="0" smtClean="0"/>
              <a:t>System </a:t>
            </a:r>
            <a:r>
              <a:rPr lang="en-US" sz="2400" dirty="0" smtClean="0"/>
              <a:t>redesign in terms of </a:t>
            </a:r>
            <a:r>
              <a:rPr lang="en-US" sz="2400" dirty="0" smtClean="0"/>
              <a:t>innovative information, </a:t>
            </a:r>
            <a:r>
              <a:rPr lang="en-US" sz="2400" dirty="0" smtClean="0"/>
              <a:t>improvement and innovation </a:t>
            </a:r>
            <a:endParaRPr lang="en-US" sz="2400" dirty="0"/>
          </a:p>
          <a:p>
            <a:pPr marL="0" indent="0">
              <a:buNone/>
            </a:pPr>
            <a:r>
              <a:rPr lang="en-US" sz="2400" dirty="0"/>
              <a:t>5. Empirical </a:t>
            </a:r>
            <a:r>
              <a:rPr lang="en-US" sz="2400" dirty="0" smtClean="0"/>
              <a:t>outcomes</a:t>
            </a:r>
          </a:p>
          <a:p>
            <a:r>
              <a:rPr lang="en-US" sz="2400" dirty="0" smtClean="0"/>
              <a:t>Focus on structure </a:t>
            </a:r>
          </a:p>
          <a:p>
            <a:r>
              <a:rPr lang="en-US" sz="2400" dirty="0" smtClean="0"/>
              <a:t>Quality data to measure results </a:t>
            </a:r>
            <a:endParaRPr lang="en-US" sz="2400" dirty="0"/>
          </a:p>
          <a:p>
            <a:pPr marL="0" indent="0">
              <a:buNone/>
            </a:pP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7987" y="685800"/>
            <a:ext cx="3129625" cy="2059495"/>
          </a:xfrm>
          <a:prstGeom prst="rect">
            <a:avLst/>
          </a:prstGeom>
        </p:spPr>
      </p:pic>
    </p:spTree>
    <p:extLst>
      <p:ext uri="{BB962C8B-B14F-4D97-AF65-F5344CB8AC3E}">
        <p14:creationId xmlns:p14="http://schemas.microsoft.com/office/powerpoint/2010/main" val="4189035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Magnet Designation</a:t>
            </a:r>
            <a:endParaRPr lang="en-US" dirty="0"/>
          </a:p>
        </p:txBody>
      </p:sp>
      <p:sp>
        <p:nvSpPr>
          <p:cNvPr id="3" name="Content Placeholder 2"/>
          <p:cNvSpPr>
            <a:spLocks noGrp="1"/>
          </p:cNvSpPr>
          <p:nvPr>
            <p:ph idx="1"/>
          </p:nvPr>
        </p:nvSpPr>
        <p:spPr/>
        <p:txBody>
          <a:bodyPr>
            <a:normAutofit/>
          </a:bodyPr>
          <a:lstStyle/>
          <a:p>
            <a:r>
              <a:rPr lang="en-US" sz="2400" dirty="0" smtClean="0"/>
              <a:t>Gold Standard and </a:t>
            </a:r>
            <a:r>
              <a:rPr lang="en-US" sz="2400" dirty="0"/>
              <a:t>most </a:t>
            </a:r>
            <a:r>
              <a:rPr lang="en-US" sz="2400" dirty="0" smtClean="0"/>
              <a:t>prestigious </a:t>
            </a:r>
            <a:r>
              <a:rPr lang="en-US" sz="2400" dirty="0"/>
              <a:t>distinction </a:t>
            </a:r>
            <a:endParaRPr lang="en-US" sz="2400" dirty="0" smtClean="0"/>
          </a:p>
          <a:p>
            <a:r>
              <a:rPr lang="en-US" sz="2400" dirty="0" smtClean="0"/>
              <a:t>Benefits:</a:t>
            </a:r>
          </a:p>
          <a:p>
            <a:pPr lvl="1"/>
            <a:r>
              <a:rPr lang="en-US" sz="2400" dirty="0" smtClean="0"/>
              <a:t>Quality </a:t>
            </a:r>
          </a:p>
          <a:p>
            <a:pPr lvl="1"/>
            <a:r>
              <a:rPr lang="en-US" sz="2400" dirty="0" smtClean="0"/>
              <a:t>Excellence</a:t>
            </a:r>
          </a:p>
          <a:p>
            <a:pPr lvl="1"/>
            <a:r>
              <a:rPr lang="en-US" sz="2400" dirty="0" smtClean="0"/>
              <a:t>Best nursing practices</a:t>
            </a:r>
          </a:p>
          <a:p>
            <a:pPr lvl="1"/>
            <a:r>
              <a:rPr lang="en-US" sz="2400" dirty="0" smtClean="0"/>
              <a:t>Satisfied Nurses</a:t>
            </a:r>
          </a:p>
          <a:p>
            <a:pPr lvl="1"/>
            <a:r>
              <a:rPr lang="en-US" sz="2400" dirty="0" smtClean="0"/>
              <a:t>Long-term framework of quality </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507" y="3864896"/>
            <a:ext cx="2523372" cy="2523372"/>
          </a:xfrm>
          <a:prstGeom prst="rect">
            <a:avLst/>
          </a:prstGeom>
        </p:spPr>
      </p:pic>
    </p:spTree>
    <p:extLst>
      <p:ext uri="{BB962C8B-B14F-4D97-AF65-F5344CB8AC3E}">
        <p14:creationId xmlns:p14="http://schemas.microsoft.com/office/powerpoint/2010/main" val="133342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Patients</a:t>
            </a:r>
            <a:endParaRPr lang="en-US" dirty="0"/>
          </a:p>
        </p:txBody>
      </p:sp>
      <p:sp>
        <p:nvSpPr>
          <p:cNvPr id="3" name="Content Placeholder 2"/>
          <p:cNvSpPr>
            <a:spLocks noGrp="1"/>
          </p:cNvSpPr>
          <p:nvPr>
            <p:ph idx="1"/>
          </p:nvPr>
        </p:nvSpPr>
        <p:spPr/>
        <p:txBody>
          <a:bodyPr>
            <a:noAutofit/>
          </a:bodyPr>
          <a:lstStyle/>
          <a:p>
            <a:r>
              <a:rPr lang="en-US" sz="2400" dirty="0"/>
              <a:t>Excellent standard of </a:t>
            </a:r>
            <a:r>
              <a:rPr lang="en-US" sz="2400" dirty="0" smtClean="0"/>
              <a:t>care</a:t>
            </a:r>
          </a:p>
          <a:p>
            <a:r>
              <a:rPr lang="en-US" sz="2400" dirty="0" smtClean="0"/>
              <a:t>Quality and Safety </a:t>
            </a:r>
          </a:p>
          <a:p>
            <a:pPr lvl="1"/>
            <a:r>
              <a:rPr lang="en-US" sz="2400" dirty="0" smtClean="0"/>
              <a:t>Safe Practices </a:t>
            </a:r>
          </a:p>
          <a:p>
            <a:pPr lvl="1"/>
            <a:r>
              <a:rPr lang="en-US" sz="2400" dirty="0"/>
              <a:t>evidence-based </a:t>
            </a:r>
            <a:r>
              <a:rPr lang="en-US" sz="2400" dirty="0" smtClean="0"/>
              <a:t>practice</a:t>
            </a:r>
          </a:p>
          <a:p>
            <a:pPr lvl="1"/>
            <a:r>
              <a:rPr lang="en-US" sz="2400" dirty="0"/>
              <a:t> Higher nurse-perceived quality </a:t>
            </a:r>
            <a:endParaRPr lang="en-US" sz="2400" dirty="0" smtClean="0"/>
          </a:p>
          <a:p>
            <a:r>
              <a:rPr lang="en-US" sz="2400" dirty="0" smtClean="0"/>
              <a:t>Patient Outcomes </a:t>
            </a:r>
          </a:p>
          <a:p>
            <a:pPr lvl="1"/>
            <a:r>
              <a:rPr lang="en-US" sz="2400" dirty="0"/>
              <a:t>Lower mortality rates</a:t>
            </a:r>
          </a:p>
          <a:p>
            <a:pPr lvl="1"/>
            <a:r>
              <a:rPr lang="en-US" sz="2400" dirty="0" smtClean="0"/>
              <a:t>High patient safety </a:t>
            </a:r>
            <a:endParaRPr lang="en-US" sz="2400" dirty="0"/>
          </a:p>
          <a:p>
            <a:pPr lvl="1"/>
            <a:r>
              <a:rPr lang="en-US" sz="2400" dirty="0" smtClean="0"/>
              <a:t>Fewer infections </a:t>
            </a:r>
            <a:endParaRPr lang="en-US" sz="2400" dirty="0"/>
          </a:p>
        </p:txBody>
      </p:sp>
    </p:spTree>
    <p:extLst>
      <p:ext uri="{BB962C8B-B14F-4D97-AF65-F5344CB8AC3E}">
        <p14:creationId xmlns:p14="http://schemas.microsoft.com/office/powerpoint/2010/main" val="115169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Nurses</a:t>
            </a:r>
            <a:endParaRPr lang="en-US" dirty="0"/>
          </a:p>
        </p:txBody>
      </p:sp>
      <p:sp>
        <p:nvSpPr>
          <p:cNvPr id="3" name="Content Placeholder 2"/>
          <p:cNvSpPr>
            <a:spLocks noGrp="1"/>
          </p:cNvSpPr>
          <p:nvPr>
            <p:ph idx="1"/>
          </p:nvPr>
        </p:nvSpPr>
        <p:spPr/>
        <p:txBody>
          <a:bodyPr>
            <a:normAutofit/>
          </a:bodyPr>
          <a:lstStyle/>
          <a:p>
            <a:r>
              <a:rPr lang="en-US" sz="2400" dirty="0" smtClean="0"/>
              <a:t>Nursing Excellence </a:t>
            </a:r>
          </a:p>
          <a:p>
            <a:r>
              <a:rPr lang="en-US" sz="2400" dirty="0" smtClean="0"/>
              <a:t>Respect and autonomy </a:t>
            </a:r>
          </a:p>
          <a:p>
            <a:r>
              <a:rPr lang="en-US" sz="2400" dirty="0" smtClean="0"/>
              <a:t>Higher rate of satisfaction</a:t>
            </a:r>
          </a:p>
          <a:p>
            <a:r>
              <a:rPr lang="en-US" sz="2400" dirty="0" smtClean="0"/>
              <a:t>Low turnover </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0300" y="4594058"/>
            <a:ext cx="1905000" cy="1905000"/>
          </a:xfrm>
          <a:prstGeom prst="rect">
            <a:avLst/>
          </a:prstGeom>
        </p:spPr>
      </p:pic>
    </p:spTree>
    <p:extLst>
      <p:ext uri="{BB962C8B-B14F-4D97-AF65-F5344CB8AC3E}">
        <p14:creationId xmlns:p14="http://schemas.microsoft.com/office/powerpoint/2010/main" val="671345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Hospital</a:t>
            </a:r>
            <a:endParaRPr lang="en-US" dirty="0"/>
          </a:p>
        </p:txBody>
      </p:sp>
      <p:sp>
        <p:nvSpPr>
          <p:cNvPr id="3" name="Content Placeholder 2"/>
          <p:cNvSpPr>
            <a:spLocks noGrp="1"/>
          </p:cNvSpPr>
          <p:nvPr>
            <p:ph idx="1"/>
          </p:nvPr>
        </p:nvSpPr>
        <p:spPr/>
        <p:txBody>
          <a:bodyPr>
            <a:normAutofit/>
          </a:bodyPr>
          <a:lstStyle/>
          <a:p>
            <a:r>
              <a:rPr lang="en-US" sz="2400" dirty="0" smtClean="0"/>
              <a:t>Lower </a:t>
            </a:r>
            <a:r>
              <a:rPr lang="en-US" sz="2400" dirty="0"/>
              <a:t>operational costs </a:t>
            </a:r>
            <a:endParaRPr lang="en-US" sz="2400" dirty="0" smtClean="0"/>
          </a:p>
          <a:p>
            <a:r>
              <a:rPr lang="en-US" sz="2400" dirty="0" smtClean="0"/>
              <a:t>Highest </a:t>
            </a:r>
            <a:r>
              <a:rPr lang="en-US" sz="2400" dirty="0"/>
              <a:t>quality </a:t>
            </a:r>
            <a:r>
              <a:rPr lang="en-US" sz="2400" dirty="0" smtClean="0"/>
              <a:t>staff</a:t>
            </a:r>
          </a:p>
          <a:p>
            <a:r>
              <a:rPr lang="en-US" sz="2400" dirty="0" smtClean="0"/>
              <a:t>Higher reputation </a:t>
            </a:r>
          </a:p>
          <a:p>
            <a:r>
              <a:rPr lang="en-US" sz="2400" dirty="0" smtClean="0"/>
              <a:t>Cost advantages </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9621" y="3805990"/>
            <a:ext cx="2667751" cy="2667751"/>
          </a:xfrm>
          <a:prstGeom prst="rect">
            <a:avLst/>
          </a:prstGeom>
        </p:spPr>
      </p:pic>
    </p:spTree>
    <p:extLst>
      <p:ext uri="{BB962C8B-B14F-4D97-AF65-F5344CB8AC3E}">
        <p14:creationId xmlns:p14="http://schemas.microsoft.com/office/powerpoint/2010/main" val="283464970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328</TotalTime>
  <Words>2885</Words>
  <Application>Microsoft Office PowerPoint</Application>
  <PresentationFormat>Widescreen</PresentationFormat>
  <Paragraphs>182</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Franklin Gothic Book</vt:lpstr>
      <vt:lpstr>Crop</vt:lpstr>
      <vt:lpstr>MAGNET DESIGNATION</vt:lpstr>
      <vt:lpstr>What is Magnet Designation?</vt:lpstr>
      <vt:lpstr>Magnet Designation Model </vt:lpstr>
      <vt:lpstr>Cont.</vt:lpstr>
      <vt:lpstr>Cont.</vt:lpstr>
      <vt:lpstr>Benefits of Magnet Designation</vt:lpstr>
      <vt:lpstr>Benefits to Patients</vt:lpstr>
      <vt:lpstr>Benefits to Nurses</vt:lpstr>
      <vt:lpstr>Benefits to Hospital</vt:lpstr>
      <vt:lpstr>Business Growth and Financial Benefits </vt:lpstr>
      <vt:lpstr>Cost Benefit Analysis</vt:lpstr>
      <vt:lpstr>Cost and Return of Magnet Destination</vt:lpstr>
      <vt:lpstr>Concluding Remarks </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 DESIGNNATION</dc:title>
  <dc:creator>Cv</dc:creator>
  <cp:lastModifiedBy>Cv</cp:lastModifiedBy>
  <cp:revision>62</cp:revision>
  <dcterms:created xsi:type="dcterms:W3CDTF">2019-02-24T13:26:05Z</dcterms:created>
  <dcterms:modified xsi:type="dcterms:W3CDTF">2019-02-24T19:03:24Z</dcterms:modified>
</cp:coreProperties>
</file>