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E6B029-E114-4744-8A9B-C972B5AF46D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0660B9-3119-499A-B186-BE78121BD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9296400" cy="3352800"/>
          </a:xfrm>
        </p:spPr>
        <p:txBody>
          <a:bodyPr>
            <a:normAutofit/>
          </a:bodyPr>
          <a:lstStyle/>
          <a:p>
            <a:pPr algn="l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Trypanosoma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brucei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Protozoan Parasite)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African Sleeping Sickness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 smtClean="0"/>
              <a:t>brucei</a:t>
            </a:r>
            <a:r>
              <a:rPr lang="en-US" dirty="0" smtClean="0"/>
              <a:t> </a:t>
            </a:r>
            <a:r>
              <a:rPr lang="en-US" dirty="0" smtClean="0"/>
              <a:t>is a protozoan parasite </a:t>
            </a:r>
            <a:r>
              <a:rPr lang="en-US" dirty="0" smtClean="0"/>
              <a:t>that </a:t>
            </a:r>
            <a:r>
              <a:rPr lang="en-US" dirty="0" smtClean="0"/>
              <a:t>cases the well known disease called African </a:t>
            </a:r>
            <a:r>
              <a:rPr lang="en-US" dirty="0" smtClean="0"/>
              <a:t>sleeping </a:t>
            </a:r>
            <a:r>
              <a:rPr lang="en-US" dirty="0" smtClean="0"/>
              <a:t>sickness</a:t>
            </a:r>
          </a:p>
          <a:p>
            <a:endParaRPr lang="en-US" dirty="0" smtClean="0"/>
          </a:p>
          <a:p>
            <a:r>
              <a:rPr lang="en-US" dirty="0" smtClean="0"/>
              <a:t>These pathogens are basically characterized </a:t>
            </a:r>
            <a:r>
              <a:rPr lang="en-US" dirty="0" smtClean="0"/>
              <a:t>by single flagellum and a compact disc of mitochondrial DNA termed as </a:t>
            </a:r>
            <a:r>
              <a:rPr lang="en-US" dirty="0" err="1" smtClean="0"/>
              <a:t>kinetoplast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Infection with the Trypanosomes is initiated by a tsetse fly bite which results in the inoculation of non-dividing metastatic trypanosomes into the host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Once it enters the bloodstream then it comes in contact with the host immune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Antigen </a:t>
            </a:r>
            <a:r>
              <a:rPr lang="en-US" dirty="0" smtClean="0"/>
              <a:t>variation is one of the mechanisms that are used by these parasites to thrive in the face of the human immune system (Ponte-Sucre, 2016).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Evasion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3400"/>
            <a:ext cx="9372600" cy="662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ability of these parasites to grow in a higher concentration of Interferon-gamma and also to avoid complement-mediated destruction also helps to maintain their survival.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 smtClean="0"/>
              <a:t>like other pathogens when this microbe enters the body then it induces a host </a:t>
            </a:r>
            <a:r>
              <a:rPr lang="en-US" dirty="0" smtClean="0"/>
              <a:t>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host and pathogen interaction either produces weak interaction with devastating hyper infection or it can produce life </a:t>
            </a:r>
            <a:r>
              <a:rPr lang="en-US" dirty="0" smtClean="0"/>
              <a:t>threatening </a:t>
            </a:r>
            <a:r>
              <a:rPr lang="en-US" dirty="0" smtClean="0"/>
              <a:t>response with stressful consequences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pathogen </a:t>
            </a:r>
            <a:r>
              <a:rPr lang="en-US" dirty="0" smtClean="0"/>
              <a:t>maintains its activities </a:t>
            </a:r>
            <a:r>
              <a:rPr lang="en-US" dirty="0" smtClean="0"/>
              <a:t>in between the two </a:t>
            </a:r>
            <a:r>
              <a:rPr lang="en-US" dirty="0" smtClean="0"/>
              <a:t>extremes </a:t>
            </a:r>
            <a:r>
              <a:rPr lang="en-US" dirty="0" smtClean="0"/>
              <a:t>to avoid </a:t>
            </a:r>
            <a:r>
              <a:rPr lang="en-US" dirty="0" smtClean="0"/>
              <a:t>random </a:t>
            </a:r>
            <a:r>
              <a:rPr lang="en-US" dirty="0" smtClean="0"/>
              <a:t>killing by the host immune system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result, it fully establishes itself inside the human </a:t>
            </a:r>
            <a:r>
              <a:rPr lang="en-US" dirty="0" smtClean="0"/>
              <a:t>body. 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causes a disease inside the human cell which is called African sleeping sickness (</a:t>
            </a:r>
            <a:r>
              <a:rPr lang="en-US" dirty="0" err="1" smtClean="0"/>
              <a:t>Stijlemans</a:t>
            </a:r>
            <a:r>
              <a:rPr lang="en-US" dirty="0" smtClean="0"/>
              <a:t> et al., 2016).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various symptoms of this disease which are as </a:t>
            </a:r>
            <a:r>
              <a:rPr lang="en-US" dirty="0" smtClean="0"/>
              <a:t>follows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first stage of this disease is characterized by </a:t>
            </a:r>
            <a:endParaRPr lang="en-US" dirty="0" smtClean="0"/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Fever 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Headache 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Joint pain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/>
              <a:t>Itching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second phase begins when the pathogen crosses the blood-brain barrier and invades the CNS.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African sleeping sickness is a </a:t>
            </a:r>
            <a:r>
              <a:rPr lang="en-US" dirty="0" smtClean="0"/>
              <a:t>disease </a:t>
            </a:r>
            <a:r>
              <a:rPr lang="en-US" dirty="0" smtClean="0"/>
              <a:t>which is caused by this </a:t>
            </a:r>
            <a:r>
              <a:rPr lang="en-US" dirty="0" smtClean="0"/>
              <a:t>protozoan </a:t>
            </a:r>
            <a:r>
              <a:rPr lang="en-US" dirty="0" smtClean="0"/>
              <a:t>parasite</a:t>
            </a:r>
          </a:p>
          <a:p>
            <a:endParaRPr lang="en-US" dirty="0" smtClean="0"/>
          </a:p>
          <a:p>
            <a:r>
              <a:rPr lang="en-US" dirty="0" smtClean="0"/>
              <a:t>It is mostly caused by the bite of the </a:t>
            </a:r>
            <a:r>
              <a:rPr lang="en-US" dirty="0" smtClean="0"/>
              <a:t>tsetse </a:t>
            </a:r>
            <a:r>
              <a:rPr lang="en-US" dirty="0" smtClean="0"/>
              <a:t>therefore mosquito </a:t>
            </a:r>
            <a:r>
              <a:rPr lang="en-US" dirty="0" smtClean="0"/>
              <a:t>repellents </a:t>
            </a:r>
            <a:r>
              <a:rPr lang="en-US" dirty="0" smtClean="0"/>
              <a:t>and full sleeves must be used </a:t>
            </a:r>
          </a:p>
          <a:p>
            <a:endParaRPr lang="en-US" dirty="0" smtClean="0"/>
          </a:p>
          <a:p>
            <a:r>
              <a:rPr lang="en-US" dirty="0" smtClean="0"/>
              <a:t>Although this is an old disease but the medical </a:t>
            </a:r>
            <a:r>
              <a:rPr lang="en-US" dirty="0" smtClean="0"/>
              <a:t>treatments are rare </a:t>
            </a:r>
            <a:r>
              <a:rPr lang="en-US" dirty="0" smtClean="0"/>
              <a:t>in this case so precautionary measures must be taken.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Ponte-Sucre, A. (2016). An overview of </a:t>
            </a:r>
            <a:r>
              <a:rPr lang="en-US" dirty="0" smtClean="0"/>
              <a:t>Trypanosome </a:t>
            </a:r>
            <a:r>
              <a:rPr lang="en-US" dirty="0" err="1" smtClean="0"/>
              <a:t>brucei</a:t>
            </a:r>
            <a:r>
              <a:rPr lang="en-US" dirty="0" smtClean="0"/>
              <a:t> infections: an intense host–parasite interaction. </a:t>
            </a:r>
            <a:r>
              <a:rPr lang="en-US" i="1" dirty="0" smtClean="0"/>
              <a:t>Frontiers in microbiology</a:t>
            </a:r>
            <a:r>
              <a:rPr lang="en-US" dirty="0" smtClean="0"/>
              <a:t>, </a:t>
            </a:r>
            <a:r>
              <a:rPr lang="en-US" i="1" dirty="0" smtClean="0"/>
              <a:t>7</a:t>
            </a:r>
            <a:r>
              <a:rPr lang="en-US" dirty="0" smtClean="0"/>
              <a:t>, 2126.</a:t>
            </a:r>
          </a:p>
          <a:p>
            <a:r>
              <a:rPr lang="en-US" dirty="0" err="1" smtClean="0"/>
              <a:t>Stijlemans</a:t>
            </a:r>
            <a:r>
              <a:rPr lang="en-US" dirty="0" smtClean="0"/>
              <a:t>, B., </a:t>
            </a:r>
            <a:r>
              <a:rPr lang="en-US" dirty="0" err="1" smtClean="0"/>
              <a:t>Caljon</a:t>
            </a:r>
            <a:r>
              <a:rPr lang="en-US" dirty="0" smtClean="0"/>
              <a:t>, G., Van Den </a:t>
            </a:r>
            <a:r>
              <a:rPr lang="en-US" dirty="0" err="1" smtClean="0"/>
              <a:t>Abbeele</a:t>
            </a:r>
            <a:r>
              <a:rPr lang="en-US" dirty="0" smtClean="0"/>
              <a:t>, J., Van </a:t>
            </a:r>
            <a:r>
              <a:rPr lang="en-US" dirty="0" err="1" smtClean="0"/>
              <a:t>Ginderachter</a:t>
            </a:r>
            <a:r>
              <a:rPr lang="en-US" dirty="0" smtClean="0"/>
              <a:t>, J. A., </a:t>
            </a:r>
            <a:r>
              <a:rPr lang="en-US" dirty="0" err="1" smtClean="0"/>
              <a:t>Magez</a:t>
            </a:r>
            <a:r>
              <a:rPr lang="en-US" dirty="0" smtClean="0"/>
              <a:t>, S., &amp; De </a:t>
            </a:r>
            <a:r>
              <a:rPr lang="en-US" dirty="0" err="1" smtClean="0"/>
              <a:t>Trez</a:t>
            </a:r>
            <a:r>
              <a:rPr lang="en-US" dirty="0" smtClean="0"/>
              <a:t>, C. (2016). Immune evasion strategies of </a:t>
            </a:r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 smtClean="0"/>
              <a:t>brucei</a:t>
            </a:r>
            <a:r>
              <a:rPr lang="en-US" dirty="0" smtClean="0"/>
              <a:t> within the mammalian host: progression to </a:t>
            </a:r>
            <a:r>
              <a:rPr lang="en-US" dirty="0" err="1" smtClean="0"/>
              <a:t>pathogenicity</a:t>
            </a:r>
            <a:r>
              <a:rPr lang="en-US" dirty="0" smtClean="0"/>
              <a:t>. </a:t>
            </a:r>
            <a:r>
              <a:rPr lang="en-US" i="1" dirty="0" smtClean="0"/>
              <a:t>Frontiers in immunology</a:t>
            </a:r>
            <a:r>
              <a:rPr lang="en-US" dirty="0" smtClean="0"/>
              <a:t>, </a:t>
            </a:r>
            <a:r>
              <a:rPr lang="en-US" i="1" dirty="0" smtClean="0"/>
              <a:t>7</a:t>
            </a:r>
            <a:r>
              <a:rPr lang="en-US" dirty="0" smtClean="0"/>
              <a:t>, 233.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318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Trypanosoma brucei  (Protozoan Parasite)  African Sleeping Sickness</vt:lpstr>
      <vt:lpstr>Introduction</vt:lpstr>
      <vt:lpstr>Mode of Evasion</vt:lpstr>
      <vt:lpstr>Cont..</vt:lpstr>
      <vt:lpstr>Cont</vt:lpstr>
      <vt:lpstr>Symptoms 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Trypanosoma brucei  (Protozoan Parasite)  African Sleeping Sickness</dc:title>
  <dc:creator>DELL</dc:creator>
  <cp:lastModifiedBy>DELL</cp:lastModifiedBy>
  <cp:revision>2</cp:revision>
  <dcterms:created xsi:type="dcterms:W3CDTF">2019-04-01T18:17:08Z</dcterms:created>
  <dcterms:modified xsi:type="dcterms:W3CDTF">2019-04-01T20:02:08Z</dcterms:modified>
</cp:coreProperties>
</file>