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7BAB4-03E0-4544-9D03-6FE4889907A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7FF0F9E5-145A-4793-9F0A-875BF28D609D}">
      <dgm:prSet phldrT="[Text]" custT="1"/>
      <dgm:spPr/>
      <dgm:t>
        <a:bodyPr/>
        <a:lstStyle/>
        <a:p>
          <a:r>
            <a:rPr lang="en-US" sz="2800" dirty="0">
              <a:latin typeface="Times New Roman" panose="02020603050405020304" pitchFamily="18" charset="0"/>
              <a:cs typeface="Times New Roman" panose="02020603050405020304" pitchFamily="18" charset="0"/>
            </a:rPr>
            <a:t>Qualifications </a:t>
          </a:r>
        </a:p>
      </dgm:t>
    </dgm:pt>
    <dgm:pt modelId="{015EE9FC-E2AF-4910-AD92-E912C1BBBE8E}" type="parTrans" cxnId="{FAFA4479-C4FA-4CD1-9F57-881A686A20E7}">
      <dgm:prSet/>
      <dgm:spPr/>
      <dgm:t>
        <a:bodyPr/>
        <a:lstStyle/>
        <a:p>
          <a:endParaRPr lang="en-US"/>
        </a:p>
      </dgm:t>
    </dgm:pt>
    <dgm:pt modelId="{A51A3716-0A9F-443B-80E9-F609825DEA20}" type="sibTrans" cxnId="{FAFA4479-C4FA-4CD1-9F57-881A686A20E7}">
      <dgm:prSet/>
      <dgm:spPr/>
      <dgm:t>
        <a:bodyPr/>
        <a:lstStyle/>
        <a:p>
          <a:endParaRPr lang="en-US"/>
        </a:p>
      </dgm:t>
    </dgm:pt>
    <dgm:pt modelId="{B712E792-8E08-4986-A273-CECDE14598EB}">
      <dgm:prSet phldrT="[Text]" custT="1"/>
      <dgm:spPr/>
      <dgm:t>
        <a:bodyPr/>
        <a:lstStyle/>
        <a:p>
          <a:r>
            <a:rPr lang="en-US" sz="1800" dirty="0">
              <a:latin typeface="Times New Roman" panose="02020603050405020304" pitchFamily="18" charset="0"/>
              <a:cs typeface="Times New Roman" panose="02020603050405020304" pitchFamily="18" charset="0"/>
            </a:rPr>
            <a:t>Born citizen of the U.S., </a:t>
          </a:r>
          <a:r>
            <a:rPr lang="en-US" sz="1800" dirty="0" smtClean="0">
              <a:latin typeface="Times New Roman" panose="02020603050405020304" pitchFamily="18" charset="0"/>
              <a:cs typeface="Times New Roman" panose="02020603050405020304" pitchFamily="18" charset="0"/>
            </a:rPr>
            <a:t>must be </a:t>
          </a:r>
          <a:r>
            <a:rPr lang="en-US" sz="1800" dirty="0">
              <a:latin typeface="Times New Roman" panose="02020603050405020304" pitchFamily="18" charset="0"/>
              <a:cs typeface="Times New Roman" panose="02020603050405020304" pitchFamily="18" charset="0"/>
            </a:rPr>
            <a:t>35 years old, should be a resident of </a:t>
          </a:r>
          <a:r>
            <a:rPr lang="en-US" sz="1800" dirty="0" smtClean="0">
              <a:latin typeface="Times New Roman" panose="02020603050405020304" pitchFamily="18" charset="0"/>
              <a:cs typeface="Times New Roman" panose="02020603050405020304" pitchFamily="18" charset="0"/>
            </a:rPr>
            <a:t>America 14 years before the presidential </a:t>
          </a:r>
          <a:r>
            <a:rPr lang="en-US" sz="1800" dirty="0">
              <a:latin typeface="Times New Roman" panose="02020603050405020304" pitchFamily="18" charset="0"/>
              <a:cs typeface="Times New Roman" panose="02020603050405020304" pitchFamily="18" charset="0"/>
            </a:rPr>
            <a:t>election, political and societal acceptability, should have experience of government affairs and public policies  </a:t>
          </a:r>
        </a:p>
      </dgm:t>
    </dgm:pt>
    <dgm:pt modelId="{CAD3A6EF-A388-44F1-8CCB-276E1E60D623}" type="parTrans" cxnId="{203970A2-81B3-4977-8733-1A1EB9836DC2}">
      <dgm:prSet/>
      <dgm:spPr/>
      <dgm:t>
        <a:bodyPr/>
        <a:lstStyle/>
        <a:p>
          <a:endParaRPr lang="en-US"/>
        </a:p>
      </dgm:t>
    </dgm:pt>
    <dgm:pt modelId="{DE899F89-B7F4-441E-A0CC-7C374F9B50AE}" type="sibTrans" cxnId="{203970A2-81B3-4977-8733-1A1EB9836DC2}">
      <dgm:prSet/>
      <dgm:spPr/>
      <dgm:t>
        <a:bodyPr/>
        <a:lstStyle/>
        <a:p>
          <a:endParaRPr lang="en-US"/>
        </a:p>
      </dgm:t>
    </dgm:pt>
    <dgm:pt modelId="{92F3C25B-24DA-49A9-A55D-19DE6EE34150}">
      <dgm:prSet phldrT="[Text]" custT="1"/>
      <dgm:spPr/>
      <dgm:t>
        <a:bodyPr/>
        <a:lstStyle/>
        <a:p>
          <a:r>
            <a:rPr lang="en-US" sz="2800" dirty="0">
              <a:latin typeface="Times New Roman" panose="02020603050405020304" pitchFamily="18" charset="0"/>
              <a:cs typeface="Times New Roman" panose="02020603050405020304" pitchFamily="18" charset="0"/>
            </a:rPr>
            <a:t>7 </a:t>
          </a:r>
          <a:r>
            <a:rPr lang="en-US" sz="2800" dirty="0" smtClean="0">
              <a:latin typeface="Times New Roman" panose="02020603050405020304" pitchFamily="18" charset="0"/>
              <a:cs typeface="Times New Roman" panose="02020603050405020304" pitchFamily="18" charset="0"/>
            </a:rPr>
            <a:t>hats/roles/duties </a:t>
          </a:r>
          <a:r>
            <a:rPr lang="en-US" sz="2800" dirty="0">
              <a:latin typeface="Times New Roman" panose="02020603050405020304" pitchFamily="18" charset="0"/>
              <a:cs typeface="Times New Roman" panose="02020603050405020304" pitchFamily="18" charset="0"/>
            </a:rPr>
            <a:t>associated to the </a:t>
          </a:r>
          <a:r>
            <a:rPr lang="en-US" sz="2800" dirty="0" smtClean="0">
              <a:latin typeface="Times New Roman" panose="02020603050405020304" pitchFamily="18" charset="0"/>
              <a:cs typeface="Times New Roman" panose="02020603050405020304" pitchFamily="18" charset="0"/>
            </a:rPr>
            <a:t>President </a:t>
          </a:r>
          <a:endParaRPr lang="en-US" sz="2800" dirty="0">
            <a:latin typeface="Times New Roman" panose="02020603050405020304" pitchFamily="18" charset="0"/>
            <a:cs typeface="Times New Roman" panose="02020603050405020304" pitchFamily="18" charset="0"/>
          </a:endParaRPr>
        </a:p>
      </dgm:t>
    </dgm:pt>
    <dgm:pt modelId="{326E0278-E8BF-4BCE-8730-FEDD90604DE3}" type="parTrans" cxnId="{EAA08E2E-3C14-4BBD-A3E5-F41A4C3F534A}">
      <dgm:prSet/>
      <dgm:spPr/>
      <dgm:t>
        <a:bodyPr/>
        <a:lstStyle/>
        <a:p>
          <a:endParaRPr lang="en-US"/>
        </a:p>
      </dgm:t>
    </dgm:pt>
    <dgm:pt modelId="{FA4CDEE2-F77D-40F0-9D09-3D066DB8F3C7}" type="sibTrans" cxnId="{EAA08E2E-3C14-4BBD-A3E5-F41A4C3F534A}">
      <dgm:prSet/>
      <dgm:spPr/>
      <dgm:t>
        <a:bodyPr/>
        <a:lstStyle/>
        <a:p>
          <a:endParaRPr lang="en-US"/>
        </a:p>
      </dgm:t>
    </dgm:pt>
    <dgm:pt modelId="{81BA3E74-05D7-4FF0-857D-0251E21151F2}">
      <dgm:prSet phldrT="[Text]" custT="1"/>
      <dgm:spPr/>
      <dgm:t>
        <a:bodyPr/>
        <a:lstStyle/>
        <a:p>
          <a:r>
            <a:rPr lang="en-US" sz="2000" dirty="0" smtClean="0">
              <a:latin typeface="Times New Roman" panose="02020603050405020304" pitchFamily="18" charset="0"/>
              <a:cs typeface="Times New Roman" panose="02020603050405020304" pitchFamily="18" charset="0"/>
            </a:rPr>
            <a:t>1.Chief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state  2.Chief diplomat 3. Party chief  4. Chief executive 5.Chief legislator 6.Commander-in-chief  7.Chief </a:t>
          </a:r>
          <a:r>
            <a:rPr lang="en-US" sz="2000" dirty="0">
              <a:latin typeface="Times New Roman" panose="02020603050405020304" pitchFamily="18" charset="0"/>
              <a:cs typeface="Times New Roman" panose="02020603050405020304" pitchFamily="18" charset="0"/>
            </a:rPr>
            <a:t>citizen</a:t>
          </a:r>
        </a:p>
      </dgm:t>
    </dgm:pt>
    <dgm:pt modelId="{D448CC05-0E01-4419-A9BF-37CC2649C78B}" type="parTrans" cxnId="{B4A090B7-239F-4C97-8D0C-26DA46426339}">
      <dgm:prSet/>
      <dgm:spPr/>
      <dgm:t>
        <a:bodyPr/>
        <a:lstStyle/>
        <a:p>
          <a:endParaRPr lang="en-US"/>
        </a:p>
      </dgm:t>
    </dgm:pt>
    <dgm:pt modelId="{94B14DE9-839A-44DA-8EF0-21A1DA122DEC}" type="sibTrans" cxnId="{B4A090B7-239F-4C97-8D0C-26DA46426339}">
      <dgm:prSet/>
      <dgm:spPr/>
      <dgm:t>
        <a:bodyPr/>
        <a:lstStyle/>
        <a:p>
          <a:endParaRPr lang="en-US"/>
        </a:p>
      </dgm:t>
    </dgm:pt>
    <dgm:pt modelId="{5974D90B-1576-47C3-A9E6-CB0F93EC9D2E}" type="pres">
      <dgm:prSet presAssocID="{A457BAB4-03E0-4544-9D03-6FE4889907AE}" presName="linear" presStyleCnt="0">
        <dgm:presLayoutVars>
          <dgm:animLvl val="lvl"/>
          <dgm:resizeHandles val="exact"/>
        </dgm:presLayoutVars>
      </dgm:prSet>
      <dgm:spPr/>
      <dgm:t>
        <a:bodyPr/>
        <a:lstStyle/>
        <a:p>
          <a:endParaRPr lang="en-US"/>
        </a:p>
      </dgm:t>
    </dgm:pt>
    <dgm:pt modelId="{5EDD8016-2FA5-4777-B30D-31010213CE16}" type="pres">
      <dgm:prSet presAssocID="{7FF0F9E5-145A-4793-9F0A-875BF28D609D}" presName="parentText" presStyleLbl="node1" presStyleIdx="0" presStyleCnt="2">
        <dgm:presLayoutVars>
          <dgm:chMax val="0"/>
          <dgm:bulletEnabled val="1"/>
        </dgm:presLayoutVars>
      </dgm:prSet>
      <dgm:spPr/>
      <dgm:t>
        <a:bodyPr/>
        <a:lstStyle/>
        <a:p>
          <a:endParaRPr lang="en-US"/>
        </a:p>
      </dgm:t>
    </dgm:pt>
    <dgm:pt modelId="{2D6FDDA3-BB5D-43B4-BB3F-BB50D0D50C5A}" type="pres">
      <dgm:prSet presAssocID="{7FF0F9E5-145A-4793-9F0A-875BF28D609D}" presName="childText" presStyleLbl="revTx" presStyleIdx="0" presStyleCnt="2">
        <dgm:presLayoutVars>
          <dgm:bulletEnabled val="1"/>
        </dgm:presLayoutVars>
      </dgm:prSet>
      <dgm:spPr/>
      <dgm:t>
        <a:bodyPr/>
        <a:lstStyle/>
        <a:p>
          <a:endParaRPr lang="en-US"/>
        </a:p>
      </dgm:t>
    </dgm:pt>
    <dgm:pt modelId="{031F5BF0-DBAB-4376-A765-AE89D2AFA900}" type="pres">
      <dgm:prSet presAssocID="{92F3C25B-24DA-49A9-A55D-19DE6EE34150}" presName="parentText" presStyleLbl="node1" presStyleIdx="1" presStyleCnt="2" custLinFactNeighborX="-340">
        <dgm:presLayoutVars>
          <dgm:chMax val="0"/>
          <dgm:bulletEnabled val="1"/>
        </dgm:presLayoutVars>
      </dgm:prSet>
      <dgm:spPr/>
      <dgm:t>
        <a:bodyPr/>
        <a:lstStyle/>
        <a:p>
          <a:endParaRPr lang="en-US"/>
        </a:p>
      </dgm:t>
    </dgm:pt>
    <dgm:pt modelId="{DB7960FD-F939-4CED-B131-056F017A611D}" type="pres">
      <dgm:prSet presAssocID="{92F3C25B-24DA-49A9-A55D-19DE6EE34150}" presName="childText" presStyleLbl="revTx" presStyleIdx="1" presStyleCnt="2">
        <dgm:presLayoutVars>
          <dgm:bulletEnabled val="1"/>
        </dgm:presLayoutVars>
      </dgm:prSet>
      <dgm:spPr/>
      <dgm:t>
        <a:bodyPr/>
        <a:lstStyle/>
        <a:p>
          <a:endParaRPr lang="en-US"/>
        </a:p>
      </dgm:t>
    </dgm:pt>
  </dgm:ptLst>
  <dgm:cxnLst>
    <dgm:cxn modelId="{FB427D8B-163A-4A92-B867-6CBCFE9CEBBB}" type="presOf" srcId="{A457BAB4-03E0-4544-9D03-6FE4889907AE}" destId="{5974D90B-1576-47C3-A9E6-CB0F93EC9D2E}" srcOrd="0" destOrd="0" presId="urn:microsoft.com/office/officeart/2005/8/layout/vList2"/>
    <dgm:cxn modelId="{FAFA4479-C4FA-4CD1-9F57-881A686A20E7}" srcId="{A457BAB4-03E0-4544-9D03-6FE4889907AE}" destId="{7FF0F9E5-145A-4793-9F0A-875BF28D609D}" srcOrd="0" destOrd="0" parTransId="{015EE9FC-E2AF-4910-AD92-E912C1BBBE8E}" sibTransId="{A51A3716-0A9F-443B-80E9-F609825DEA20}"/>
    <dgm:cxn modelId="{EAA08E2E-3C14-4BBD-A3E5-F41A4C3F534A}" srcId="{A457BAB4-03E0-4544-9D03-6FE4889907AE}" destId="{92F3C25B-24DA-49A9-A55D-19DE6EE34150}" srcOrd="1" destOrd="0" parTransId="{326E0278-E8BF-4BCE-8730-FEDD90604DE3}" sibTransId="{FA4CDEE2-F77D-40F0-9D09-3D066DB8F3C7}"/>
    <dgm:cxn modelId="{203970A2-81B3-4977-8733-1A1EB9836DC2}" srcId="{7FF0F9E5-145A-4793-9F0A-875BF28D609D}" destId="{B712E792-8E08-4986-A273-CECDE14598EB}" srcOrd="0" destOrd="0" parTransId="{CAD3A6EF-A388-44F1-8CCB-276E1E60D623}" sibTransId="{DE899F89-B7F4-441E-A0CC-7C374F9B50AE}"/>
    <dgm:cxn modelId="{A6864EC9-77D4-4801-BA55-FD29726A17C4}" type="presOf" srcId="{92F3C25B-24DA-49A9-A55D-19DE6EE34150}" destId="{031F5BF0-DBAB-4376-A765-AE89D2AFA900}" srcOrd="0" destOrd="0" presId="urn:microsoft.com/office/officeart/2005/8/layout/vList2"/>
    <dgm:cxn modelId="{11E79C67-1D3B-40F6-88ED-51433C1E6C0D}" type="presOf" srcId="{B712E792-8E08-4986-A273-CECDE14598EB}" destId="{2D6FDDA3-BB5D-43B4-BB3F-BB50D0D50C5A}" srcOrd="0" destOrd="0" presId="urn:microsoft.com/office/officeart/2005/8/layout/vList2"/>
    <dgm:cxn modelId="{B4A090B7-239F-4C97-8D0C-26DA46426339}" srcId="{92F3C25B-24DA-49A9-A55D-19DE6EE34150}" destId="{81BA3E74-05D7-4FF0-857D-0251E21151F2}" srcOrd="0" destOrd="0" parTransId="{D448CC05-0E01-4419-A9BF-37CC2649C78B}" sibTransId="{94B14DE9-839A-44DA-8EF0-21A1DA122DEC}"/>
    <dgm:cxn modelId="{26D09603-9789-4BBA-AFC3-DE56617759CC}" type="presOf" srcId="{81BA3E74-05D7-4FF0-857D-0251E21151F2}" destId="{DB7960FD-F939-4CED-B131-056F017A611D}" srcOrd="0" destOrd="0" presId="urn:microsoft.com/office/officeart/2005/8/layout/vList2"/>
    <dgm:cxn modelId="{F0CE5683-8716-4DF4-B619-3DA0496F8B89}" type="presOf" srcId="{7FF0F9E5-145A-4793-9F0A-875BF28D609D}" destId="{5EDD8016-2FA5-4777-B30D-31010213CE16}" srcOrd="0" destOrd="0" presId="urn:microsoft.com/office/officeart/2005/8/layout/vList2"/>
    <dgm:cxn modelId="{5BC608AA-1D9B-4C09-9B3D-223AE56028AC}" type="presParOf" srcId="{5974D90B-1576-47C3-A9E6-CB0F93EC9D2E}" destId="{5EDD8016-2FA5-4777-B30D-31010213CE16}" srcOrd="0" destOrd="0" presId="urn:microsoft.com/office/officeart/2005/8/layout/vList2"/>
    <dgm:cxn modelId="{32A720C2-B4CE-4A3B-9CC6-3ACD82DFCFE2}" type="presParOf" srcId="{5974D90B-1576-47C3-A9E6-CB0F93EC9D2E}" destId="{2D6FDDA3-BB5D-43B4-BB3F-BB50D0D50C5A}" srcOrd="1" destOrd="0" presId="urn:microsoft.com/office/officeart/2005/8/layout/vList2"/>
    <dgm:cxn modelId="{BCCA23CB-6F12-4216-AEAC-5C3E12CBEC5A}" type="presParOf" srcId="{5974D90B-1576-47C3-A9E6-CB0F93EC9D2E}" destId="{031F5BF0-DBAB-4376-A765-AE89D2AFA900}" srcOrd="2" destOrd="0" presId="urn:microsoft.com/office/officeart/2005/8/layout/vList2"/>
    <dgm:cxn modelId="{EFCC0A77-7BB6-4C10-9E47-66B37574FED1}" type="presParOf" srcId="{5974D90B-1576-47C3-A9E6-CB0F93EC9D2E}" destId="{DB7960FD-F939-4CED-B131-056F017A611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28E67B-7E42-4392-B658-93492B6442A7}" type="doc">
      <dgm:prSet loTypeId="urn:microsoft.com/office/officeart/2005/8/layout/hierarchy3" loCatId="list" qsTypeId="urn:microsoft.com/office/officeart/2005/8/quickstyle/simple1" qsCatId="simple" csTypeId="urn:microsoft.com/office/officeart/2005/8/colors/accent0_1" csCatId="mainScheme" phldr="1"/>
      <dgm:spPr/>
      <dgm:t>
        <a:bodyPr/>
        <a:lstStyle/>
        <a:p>
          <a:endParaRPr lang="en-US"/>
        </a:p>
      </dgm:t>
    </dgm:pt>
    <dgm:pt modelId="{9E9FDE02-E45F-4A7F-873B-0CE02A66DE8B}">
      <dgm:prSet phldrT="[Text]" custT="1"/>
      <dgm:spPr/>
      <dgm:t>
        <a:bodyPr/>
        <a:lstStyle/>
        <a:p>
          <a:r>
            <a:rPr lang="en-US" sz="2400" dirty="0" smtClean="0">
              <a:latin typeface="Times New Roman" panose="02020603050405020304" pitchFamily="18" charset="0"/>
              <a:cs typeface="Times New Roman" panose="02020603050405020304" pitchFamily="18" charset="0"/>
            </a:rPr>
            <a:t>Cabinet </a:t>
          </a:r>
          <a:endParaRPr lang="en-US" sz="2400" dirty="0">
            <a:latin typeface="Times New Roman" panose="02020603050405020304" pitchFamily="18" charset="0"/>
            <a:cs typeface="Times New Roman" panose="02020603050405020304" pitchFamily="18" charset="0"/>
          </a:endParaRPr>
        </a:p>
      </dgm:t>
    </dgm:pt>
    <dgm:pt modelId="{7C3C247C-BC5C-4A03-8863-C9DD5EA3A1EB}" type="parTrans" cxnId="{278288E4-4D52-4346-AFFC-FBA4D91ABB08}">
      <dgm:prSet/>
      <dgm:spPr/>
      <dgm:t>
        <a:bodyPr/>
        <a:lstStyle/>
        <a:p>
          <a:endParaRPr lang="en-US"/>
        </a:p>
      </dgm:t>
    </dgm:pt>
    <dgm:pt modelId="{CC9A616B-4D24-4355-9991-33BE2AAC60C6}" type="sibTrans" cxnId="{278288E4-4D52-4346-AFFC-FBA4D91ABB08}">
      <dgm:prSet/>
      <dgm:spPr/>
      <dgm:t>
        <a:bodyPr/>
        <a:lstStyle/>
        <a:p>
          <a:endParaRPr lang="en-US"/>
        </a:p>
      </dgm:t>
    </dgm:pt>
    <dgm:pt modelId="{02CD2846-87F9-42BC-9493-F47BCAF26588}">
      <dgm:prSet phldrT="[Text]" custT="1"/>
      <dgm:spPr/>
      <dgm:t>
        <a:bodyPr/>
        <a:lstStyle/>
        <a:p>
          <a:r>
            <a:rPr lang="en-US" sz="2400" dirty="0">
              <a:latin typeface="Times New Roman" panose="02020603050405020304" pitchFamily="18" charset="0"/>
              <a:cs typeface="Times New Roman" panose="02020603050405020304" pitchFamily="18" charset="0"/>
            </a:rPr>
            <a:t>Executive Office of the President </a:t>
          </a:r>
        </a:p>
      </dgm:t>
    </dgm:pt>
    <dgm:pt modelId="{9252D53F-6369-4445-8EF4-C2190EA7B1D6}" type="parTrans" cxnId="{DF060EDA-485B-4F56-BD02-8CFF66454F1C}">
      <dgm:prSet/>
      <dgm:spPr/>
      <dgm:t>
        <a:bodyPr/>
        <a:lstStyle/>
        <a:p>
          <a:endParaRPr lang="en-US"/>
        </a:p>
      </dgm:t>
    </dgm:pt>
    <dgm:pt modelId="{BC18C196-0A67-465D-8518-0FFF0C5159B0}" type="sibTrans" cxnId="{DF060EDA-485B-4F56-BD02-8CFF66454F1C}">
      <dgm:prSet/>
      <dgm:spPr/>
      <dgm:t>
        <a:bodyPr/>
        <a:lstStyle/>
        <a:p>
          <a:endParaRPr lang="en-US"/>
        </a:p>
      </dgm:t>
    </dgm:pt>
    <dgm:pt modelId="{945BB3C9-6866-4442-8A8E-52DF52048A5A}">
      <dgm:prSet phldrT="[Text]" custT="1"/>
      <dgm:spPr/>
      <dgm:t>
        <a:bodyPr/>
        <a:lstStyle/>
        <a:p>
          <a:r>
            <a:rPr lang="en-US" sz="2400" dirty="0" smtClean="0">
              <a:latin typeface="Times New Roman" panose="02020603050405020304" pitchFamily="18" charset="0"/>
              <a:cs typeface="Times New Roman" panose="02020603050405020304" pitchFamily="18" charset="0"/>
            </a:rPr>
            <a:t>Staff of the White House</a:t>
          </a:r>
          <a:endParaRPr lang="en-US" sz="2400" dirty="0">
            <a:latin typeface="Times New Roman" panose="02020603050405020304" pitchFamily="18" charset="0"/>
            <a:cs typeface="Times New Roman" panose="02020603050405020304" pitchFamily="18" charset="0"/>
          </a:endParaRPr>
        </a:p>
      </dgm:t>
    </dgm:pt>
    <dgm:pt modelId="{34C39F65-B4AB-4E0A-B07D-2D3B5FDC0FE9}" type="parTrans" cxnId="{D5819642-FF5B-4AE1-BFE3-5AB83FAB9CEC}">
      <dgm:prSet/>
      <dgm:spPr/>
      <dgm:t>
        <a:bodyPr/>
        <a:lstStyle/>
        <a:p>
          <a:endParaRPr lang="en-US"/>
        </a:p>
      </dgm:t>
    </dgm:pt>
    <dgm:pt modelId="{579204BB-35BD-4F9D-93E4-EC4E4CCFB0F2}" type="sibTrans" cxnId="{D5819642-FF5B-4AE1-BFE3-5AB83FAB9CEC}">
      <dgm:prSet/>
      <dgm:spPr/>
      <dgm:t>
        <a:bodyPr/>
        <a:lstStyle/>
        <a:p>
          <a:endParaRPr lang="en-US"/>
        </a:p>
      </dgm:t>
    </dgm:pt>
    <dgm:pt modelId="{67044102-FA3A-423F-8B83-F385CAC3DCCA}">
      <dgm:prSet phldrT="[Text]" custT="1"/>
      <dgm:spPr/>
      <dgm:t>
        <a:bodyPr/>
        <a:lstStyle/>
        <a:p>
          <a:r>
            <a:rPr lang="en-US" sz="2400" dirty="0">
              <a:latin typeface="Times New Roman" panose="02020603050405020304" pitchFamily="18" charset="0"/>
              <a:cs typeface="Times New Roman" panose="02020603050405020304" pitchFamily="18" charset="0"/>
            </a:rPr>
            <a:t>First</a:t>
          </a:r>
          <a:r>
            <a:rPr lang="en-US" sz="3100" dirty="0"/>
            <a:t> </a:t>
          </a:r>
          <a:r>
            <a:rPr lang="en-US" sz="2400" dirty="0">
              <a:latin typeface="Times New Roman" panose="02020603050405020304" pitchFamily="18" charset="0"/>
              <a:cs typeface="Times New Roman" panose="02020603050405020304" pitchFamily="18" charset="0"/>
            </a:rPr>
            <a:t>Lady</a:t>
          </a:r>
          <a:r>
            <a:rPr lang="en-US" sz="3100" dirty="0"/>
            <a:t> </a:t>
          </a:r>
        </a:p>
      </dgm:t>
    </dgm:pt>
    <dgm:pt modelId="{DF4C68AD-E90D-4908-A141-366AA3C8F237}" type="parTrans" cxnId="{6137776F-9245-469D-B2A6-6BF31C2DA630}">
      <dgm:prSet/>
      <dgm:spPr/>
      <dgm:t>
        <a:bodyPr/>
        <a:lstStyle/>
        <a:p>
          <a:endParaRPr lang="en-US"/>
        </a:p>
      </dgm:t>
    </dgm:pt>
    <dgm:pt modelId="{42C52577-9F70-4543-B0AE-0CBB36C212B4}" type="sibTrans" cxnId="{6137776F-9245-469D-B2A6-6BF31C2DA630}">
      <dgm:prSet/>
      <dgm:spPr/>
      <dgm:t>
        <a:bodyPr/>
        <a:lstStyle/>
        <a:p>
          <a:endParaRPr lang="en-US"/>
        </a:p>
      </dgm:t>
    </dgm:pt>
    <dgm:pt modelId="{D702AABD-7026-42A4-996E-E9C9A128D1AC}" type="pres">
      <dgm:prSet presAssocID="{0B28E67B-7E42-4392-B658-93492B6442A7}" presName="diagram" presStyleCnt="0">
        <dgm:presLayoutVars>
          <dgm:chPref val="1"/>
          <dgm:dir/>
          <dgm:animOne val="branch"/>
          <dgm:animLvl val="lvl"/>
          <dgm:resizeHandles/>
        </dgm:presLayoutVars>
      </dgm:prSet>
      <dgm:spPr/>
      <dgm:t>
        <a:bodyPr/>
        <a:lstStyle/>
        <a:p>
          <a:endParaRPr lang="en-US"/>
        </a:p>
      </dgm:t>
    </dgm:pt>
    <dgm:pt modelId="{91E27DA8-09CB-4A31-A091-F2CF44A0B70D}" type="pres">
      <dgm:prSet presAssocID="{9E9FDE02-E45F-4A7F-873B-0CE02A66DE8B}" presName="root" presStyleCnt="0"/>
      <dgm:spPr/>
    </dgm:pt>
    <dgm:pt modelId="{7A12FFA3-B596-4DFE-BA5A-D23D2E54B640}" type="pres">
      <dgm:prSet presAssocID="{9E9FDE02-E45F-4A7F-873B-0CE02A66DE8B}" presName="rootComposite" presStyleCnt="0"/>
      <dgm:spPr/>
    </dgm:pt>
    <dgm:pt modelId="{DB6E983C-28BE-4C2E-B216-D4792A9A3458}" type="pres">
      <dgm:prSet presAssocID="{9E9FDE02-E45F-4A7F-873B-0CE02A66DE8B}" presName="rootText" presStyleLbl="node1" presStyleIdx="0" presStyleCnt="4"/>
      <dgm:spPr/>
      <dgm:t>
        <a:bodyPr/>
        <a:lstStyle/>
        <a:p>
          <a:endParaRPr lang="en-US"/>
        </a:p>
      </dgm:t>
    </dgm:pt>
    <dgm:pt modelId="{0507DFD0-3882-443D-94BC-FB6B0A514CA8}" type="pres">
      <dgm:prSet presAssocID="{9E9FDE02-E45F-4A7F-873B-0CE02A66DE8B}" presName="rootConnector" presStyleLbl="node1" presStyleIdx="0" presStyleCnt="4"/>
      <dgm:spPr/>
      <dgm:t>
        <a:bodyPr/>
        <a:lstStyle/>
        <a:p>
          <a:endParaRPr lang="en-US"/>
        </a:p>
      </dgm:t>
    </dgm:pt>
    <dgm:pt modelId="{1557526F-3354-40A2-A1AE-63F41691B210}" type="pres">
      <dgm:prSet presAssocID="{9E9FDE02-E45F-4A7F-873B-0CE02A66DE8B}" presName="childShape" presStyleCnt="0"/>
      <dgm:spPr/>
    </dgm:pt>
    <dgm:pt modelId="{F5C46A90-F346-4CE2-ABF1-9DFFB03BEE7C}" type="pres">
      <dgm:prSet presAssocID="{02CD2846-87F9-42BC-9493-F47BCAF26588}" presName="root" presStyleCnt="0"/>
      <dgm:spPr/>
    </dgm:pt>
    <dgm:pt modelId="{D4EE8269-ECB8-423A-8590-8E029097B746}" type="pres">
      <dgm:prSet presAssocID="{02CD2846-87F9-42BC-9493-F47BCAF26588}" presName="rootComposite" presStyleCnt="0"/>
      <dgm:spPr/>
    </dgm:pt>
    <dgm:pt modelId="{A983FD53-712C-4BB3-AF6C-C39DE33752CA}" type="pres">
      <dgm:prSet presAssocID="{02CD2846-87F9-42BC-9493-F47BCAF26588}" presName="rootText" presStyleLbl="node1" presStyleIdx="1" presStyleCnt="4" custScaleY="113960"/>
      <dgm:spPr/>
      <dgm:t>
        <a:bodyPr/>
        <a:lstStyle/>
        <a:p>
          <a:endParaRPr lang="en-US"/>
        </a:p>
      </dgm:t>
    </dgm:pt>
    <dgm:pt modelId="{1D070BC4-0117-4106-89EF-9955A8111F84}" type="pres">
      <dgm:prSet presAssocID="{02CD2846-87F9-42BC-9493-F47BCAF26588}" presName="rootConnector" presStyleLbl="node1" presStyleIdx="1" presStyleCnt="4"/>
      <dgm:spPr/>
      <dgm:t>
        <a:bodyPr/>
        <a:lstStyle/>
        <a:p>
          <a:endParaRPr lang="en-US"/>
        </a:p>
      </dgm:t>
    </dgm:pt>
    <dgm:pt modelId="{774F1375-9890-4DE3-ABED-C56D64D040D4}" type="pres">
      <dgm:prSet presAssocID="{02CD2846-87F9-42BC-9493-F47BCAF26588}" presName="childShape" presStyleCnt="0"/>
      <dgm:spPr/>
    </dgm:pt>
    <dgm:pt modelId="{07668731-6EB5-4AE0-A67E-0A51B21156A6}" type="pres">
      <dgm:prSet presAssocID="{945BB3C9-6866-4442-8A8E-52DF52048A5A}" presName="root" presStyleCnt="0"/>
      <dgm:spPr/>
    </dgm:pt>
    <dgm:pt modelId="{9F7CE6D6-DB0E-4616-92A7-A604B120A05D}" type="pres">
      <dgm:prSet presAssocID="{945BB3C9-6866-4442-8A8E-52DF52048A5A}" presName="rootComposite" presStyleCnt="0"/>
      <dgm:spPr/>
    </dgm:pt>
    <dgm:pt modelId="{C38A0FBA-86A1-48B2-A4DA-D08138A452FF}" type="pres">
      <dgm:prSet presAssocID="{945BB3C9-6866-4442-8A8E-52DF52048A5A}" presName="rootText" presStyleLbl="node1" presStyleIdx="2" presStyleCnt="4"/>
      <dgm:spPr/>
      <dgm:t>
        <a:bodyPr/>
        <a:lstStyle/>
        <a:p>
          <a:endParaRPr lang="en-US"/>
        </a:p>
      </dgm:t>
    </dgm:pt>
    <dgm:pt modelId="{648BDC58-FFFC-449B-BA79-3832E9EFB711}" type="pres">
      <dgm:prSet presAssocID="{945BB3C9-6866-4442-8A8E-52DF52048A5A}" presName="rootConnector" presStyleLbl="node1" presStyleIdx="2" presStyleCnt="4"/>
      <dgm:spPr/>
      <dgm:t>
        <a:bodyPr/>
        <a:lstStyle/>
        <a:p>
          <a:endParaRPr lang="en-US"/>
        </a:p>
      </dgm:t>
    </dgm:pt>
    <dgm:pt modelId="{C2FB8BE5-F8B5-46BB-B10B-CE64D205AF27}" type="pres">
      <dgm:prSet presAssocID="{945BB3C9-6866-4442-8A8E-52DF52048A5A}" presName="childShape" presStyleCnt="0"/>
      <dgm:spPr/>
    </dgm:pt>
    <dgm:pt modelId="{A640BAC0-3AEF-4ECE-82EF-628FEA6738FA}" type="pres">
      <dgm:prSet presAssocID="{67044102-FA3A-423F-8B83-F385CAC3DCCA}" presName="root" presStyleCnt="0"/>
      <dgm:spPr/>
    </dgm:pt>
    <dgm:pt modelId="{BA672E39-4646-4E48-B462-883CF8566685}" type="pres">
      <dgm:prSet presAssocID="{67044102-FA3A-423F-8B83-F385CAC3DCCA}" presName="rootComposite" presStyleCnt="0"/>
      <dgm:spPr/>
    </dgm:pt>
    <dgm:pt modelId="{7CFA3F7B-A930-439A-AAE0-2F74396289D4}" type="pres">
      <dgm:prSet presAssocID="{67044102-FA3A-423F-8B83-F385CAC3DCCA}" presName="rootText" presStyleLbl="node1" presStyleIdx="3" presStyleCnt="4"/>
      <dgm:spPr/>
      <dgm:t>
        <a:bodyPr/>
        <a:lstStyle/>
        <a:p>
          <a:endParaRPr lang="en-US"/>
        </a:p>
      </dgm:t>
    </dgm:pt>
    <dgm:pt modelId="{BCB22D6D-33A9-42B0-BA46-F53190719C13}" type="pres">
      <dgm:prSet presAssocID="{67044102-FA3A-423F-8B83-F385CAC3DCCA}" presName="rootConnector" presStyleLbl="node1" presStyleIdx="3" presStyleCnt="4"/>
      <dgm:spPr/>
      <dgm:t>
        <a:bodyPr/>
        <a:lstStyle/>
        <a:p>
          <a:endParaRPr lang="en-US"/>
        </a:p>
      </dgm:t>
    </dgm:pt>
    <dgm:pt modelId="{D7393AE1-F8A6-4C3D-834D-3D20A3C0ECF9}" type="pres">
      <dgm:prSet presAssocID="{67044102-FA3A-423F-8B83-F385CAC3DCCA}" presName="childShape" presStyleCnt="0"/>
      <dgm:spPr/>
    </dgm:pt>
  </dgm:ptLst>
  <dgm:cxnLst>
    <dgm:cxn modelId="{7AED6B37-946C-4838-9E3E-3C48C544D4B1}" type="presOf" srcId="{9E9FDE02-E45F-4A7F-873B-0CE02A66DE8B}" destId="{0507DFD0-3882-443D-94BC-FB6B0A514CA8}" srcOrd="1" destOrd="0" presId="urn:microsoft.com/office/officeart/2005/8/layout/hierarchy3"/>
    <dgm:cxn modelId="{BABA0D81-1CD9-40A0-8B78-1D037375FF8F}" type="presOf" srcId="{0B28E67B-7E42-4392-B658-93492B6442A7}" destId="{D702AABD-7026-42A4-996E-E9C9A128D1AC}" srcOrd="0" destOrd="0" presId="urn:microsoft.com/office/officeart/2005/8/layout/hierarchy3"/>
    <dgm:cxn modelId="{D5819642-FF5B-4AE1-BFE3-5AB83FAB9CEC}" srcId="{0B28E67B-7E42-4392-B658-93492B6442A7}" destId="{945BB3C9-6866-4442-8A8E-52DF52048A5A}" srcOrd="2" destOrd="0" parTransId="{34C39F65-B4AB-4E0A-B07D-2D3B5FDC0FE9}" sibTransId="{579204BB-35BD-4F9D-93E4-EC4E4CCFB0F2}"/>
    <dgm:cxn modelId="{68BEBE95-4274-4AB6-97FB-9784CE5E0CA2}" type="presOf" srcId="{9E9FDE02-E45F-4A7F-873B-0CE02A66DE8B}" destId="{DB6E983C-28BE-4C2E-B216-D4792A9A3458}" srcOrd="0" destOrd="0" presId="urn:microsoft.com/office/officeart/2005/8/layout/hierarchy3"/>
    <dgm:cxn modelId="{278288E4-4D52-4346-AFFC-FBA4D91ABB08}" srcId="{0B28E67B-7E42-4392-B658-93492B6442A7}" destId="{9E9FDE02-E45F-4A7F-873B-0CE02A66DE8B}" srcOrd="0" destOrd="0" parTransId="{7C3C247C-BC5C-4A03-8863-C9DD5EA3A1EB}" sibTransId="{CC9A616B-4D24-4355-9991-33BE2AAC60C6}"/>
    <dgm:cxn modelId="{DF060EDA-485B-4F56-BD02-8CFF66454F1C}" srcId="{0B28E67B-7E42-4392-B658-93492B6442A7}" destId="{02CD2846-87F9-42BC-9493-F47BCAF26588}" srcOrd="1" destOrd="0" parTransId="{9252D53F-6369-4445-8EF4-C2190EA7B1D6}" sibTransId="{BC18C196-0A67-465D-8518-0FFF0C5159B0}"/>
    <dgm:cxn modelId="{82675981-56D7-437D-B1FB-A263E4A6A7CB}" type="presOf" srcId="{02CD2846-87F9-42BC-9493-F47BCAF26588}" destId="{1D070BC4-0117-4106-89EF-9955A8111F84}" srcOrd="1" destOrd="0" presId="urn:microsoft.com/office/officeart/2005/8/layout/hierarchy3"/>
    <dgm:cxn modelId="{6137776F-9245-469D-B2A6-6BF31C2DA630}" srcId="{0B28E67B-7E42-4392-B658-93492B6442A7}" destId="{67044102-FA3A-423F-8B83-F385CAC3DCCA}" srcOrd="3" destOrd="0" parTransId="{DF4C68AD-E90D-4908-A141-366AA3C8F237}" sibTransId="{42C52577-9F70-4543-B0AE-0CBB36C212B4}"/>
    <dgm:cxn modelId="{607B0BDC-B811-45F1-8E22-0947AC05C788}" type="presOf" srcId="{67044102-FA3A-423F-8B83-F385CAC3DCCA}" destId="{BCB22D6D-33A9-42B0-BA46-F53190719C13}" srcOrd="1" destOrd="0" presId="urn:microsoft.com/office/officeart/2005/8/layout/hierarchy3"/>
    <dgm:cxn modelId="{F613CCA4-A796-421F-B773-469B7BA4ED85}" type="presOf" srcId="{945BB3C9-6866-4442-8A8E-52DF52048A5A}" destId="{C38A0FBA-86A1-48B2-A4DA-D08138A452FF}" srcOrd="0" destOrd="0" presId="urn:microsoft.com/office/officeart/2005/8/layout/hierarchy3"/>
    <dgm:cxn modelId="{9A584082-9837-4848-8F4E-1993C55904E1}" type="presOf" srcId="{945BB3C9-6866-4442-8A8E-52DF52048A5A}" destId="{648BDC58-FFFC-449B-BA79-3832E9EFB711}" srcOrd="1" destOrd="0" presId="urn:microsoft.com/office/officeart/2005/8/layout/hierarchy3"/>
    <dgm:cxn modelId="{0E6C79D1-0F03-4CEF-A98C-3A1422DB46BF}" type="presOf" srcId="{02CD2846-87F9-42BC-9493-F47BCAF26588}" destId="{A983FD53-712C-4BB3-AF6C-C39DE33752CA}" srcOrd="0" destOrd="0" presId="urn:microsoft.com/office/officeart/2005/8/layout/hierarchy3"/>
    <dgm:cxn modelId="{D9C34D92-542E-412A-A776-1BA70D19F846}" type="presOf" srcId="{67044102-FA3A-423F-8B83-F385CAC3DCCA}" destId="{7CFA3F7B-A930-439A-AAE0-2F74396289D4}" srcOrd="0" destOrd="0" presId="urn:microsoft.com/office/officeart/2005/8/layout/hierarchy3"/>
    <dgm:cxn modelId="{90D72C03-5F6F-4DF9-BE74-EC59C7FEE94B}" type="presParOf" srcId="{D702AABD-7026-42A4-996E-E9C9A128D1AC}" destId="{91E27DA8-09CB-4A31-A091-F2CF44A0B70D}" srcOrd="0" destOrd="0" presId="urn:microsoft.com/office/officeart/2005/8/layout/hierarchy3"/>
    <dgm:cxn modelId="{208B1ECD-4C64-4ACA-8A52-EBBA62B3CE64}" type="presParOf" srcId="{91E27DA8-09CB-4A31-A091-F2CF44A0B70D}" destId="{7A12FFA3-B596-4DFE-BA5A-D23D2E54B640}" srcOrd="0" destOrd="0" presId="urn:microsoft.com/office/officeart/2005/8/layout/hierarchy3"/>
    <dgm:cxn modelId="{74D1B9CF-6FB3-4890-87DA-84164CB5E7E9}" type="presParOf" srcId="{7A12FFA3-B596-4DFE-BA5A-D23D2E54B640}" destId="{DB6E983C-28BE-4C2E-B216-D4792A9A3458}" srcOrd="0" destOrd="0" presId="urn:microsoft.com/office/officeart/2005/8/layout/hierarchy3"/>
    <dgm:cxn modelId="{F830E26A-0633-4202-9D93-EB1A0069F61B}" type="presParOf" srcId="{7A12FFA3-B596-4DFE-BA5A-D23D2E54B640}" destId="{0507DFD0-3882-443D-94BC-FB6B0A514CA8}" srcOrd="1" destOrd="0" presId="urn:microsoft.com/office/officeart/2005/8/layout/hierarchy3"/>
    <dgm:cxn modelId="{4E02D3A2-5C7C-469A-893A-06400C4D0B35}" type="presParOf" srcId="{91E27DA8-09CB-4A31-A091-F2CF44A0B70D}" destId="{1557526F-3354-40A2-A1AE-63F41691B210}" srcOrd="1" destOrd="0" presId="urn:microsoft.com/office/officeart/2005/8/layout/hierarchy3"/>
    <dgm:cxn modelId="{3D733468-7137-428C-9DEF-A06A08EFA19A}" type="presParOf" srcId="{D702AABD-7026-42A4-996E-E9C9A128D1AC}" destId="{F5C46A90-F346-4CE2-ABF1-9DFFB03BEE7C}" srcOrd="1" destOrd="0" presId="urn:microsoft.com/office/officeart/2005/8/layout/hierarchy3"/>
    <dgm:cxn modelId="{1DF6A493-90A8-4221-B4B0-90CDF07B91FD}" type="presParOf" srcId="{F5C46A90-F346-4CE2-ABF1-9DFFB03BEE7C}" destId="{D4EE8269-ECB8-423A-8590-8E029097B746}" srcOrd="0" destOrd="0" presId="urn:microsoft.com/office/officeart/2005/8/layout/hierarchy3"/>
    <dgm:cxn modelId="{0BD2C098-FE78-40A8-9938-EAFAF97246F4}" type="presParOf" srcId="{D4EE8269-ECB8-423A-8590-8E029097B746}" destId="{A983FD53-712C-4BB3-AF6C-C39DE33752CA}" srcOrd="0" destOrd="0" presId="urn:microsoft.com/office/officeart/2005/8/layout/hierarchy3"/>
    <dgm:cxn modelId="{E41EA045-714B-43C0-B1D5-18CF8C30A258}" type="presParOf" srcId="{D4EE8269-ECB8-423A-8590-8E029097B746}" destId="{1D070BC4-0117-4106-89EF-9955A8111F84}" srcOrd="1" destOrd="0" presId="urn:microsoft.com/office/officeart/2005/8/layout/hierarchy3"/>
    <dgm:cxn modelId="{3C32204C-71AB-4684-81D4-16699676E080}" type="presParOf" srcId="{F5C46A90-F346-4CE2-ABF1-9DFFB03BEE7C}" destId="{774F1375-9890-4DE3-ABED-C56D64D040D4}" srcOrd="1" destOrd="0" presId="urn:microsoft.com/office/officeart/2005/8/layout/hierarchy3"/>
    <dgm:cxn modelId="{888147EC-9493-42D3-85DC-C22E01156930}" type="presParOf" srcId="{D702AABD-7026-42A4-996E-E9C9A128D1AC}" destId="{07668731-6EB5-4AE0-A67E-0A51B21156A6}" srcOrd="2" destOrd="0" presId="urn:microsoft.com/office/officeart/2005/8/layout/hierarchy3"/>
    <dgm:cxn modelId="{226C3F29-1D4F-4E9A-B9ED-2068866627CC}" type="presParOf" srcId="{07668731-6EB5-4AE0-A67E-0A51B21156A6}" destId="{9F7CE6D6-DB0E-4616-92A7-A604B120A05D}" srcOrd="0" destOrd="0" presId="urn:microsoft.com/office/officeart/2005/8/layout/hierarchy3"/>
    <dgm:cxn modelId="{0CC36D32-608E-4B41-8743-3FAC781718BF}" type="presParOf" srcId="{9F7CE6D6-DB0E-4616-92A7-A604B120A05D}" destId="{C38A0FBA-86A1-48B2-A4DA-D08138A452FF}" srcOrd="0" destOrd="0" presId="urn:microsoft.com/office/officeart/2005/8/layout/hierarchy3"/>
    <dgm:cxn modelId="{0B446FC9-DBDB-48D6-A7F1-D3AD94E8AC5C}" type="presParOf" srcId="{9F7CE6D6-DB0E-4616-92A7-A604B120A05D}" destId="{648BDC58-FFFC-449B-BA79-3832E9EFB711}" srcOrd="1" destOrd="0" presId="urn:microsoft.com/office/officeart/2005/8/layout/hierarchy3"/>
    <dgm:cxn modelId="{BB6E24AC-3C31-4C5D-AEFE-2ADFBC14D545}" type="presParOf" srcId="{07668731-6EB5-4AE0-A67E-0A51B21156A6}" destId="{C2FB8BE5-F8B5-46BB-B10B-CE64D205AF27}" srcOrd="1" destOrd="0" presId="urn:microsoft.com/office/officeart/2005/8/layout/hierarchy3"/>
    <dgm:cxn modelId="{8BA7D88E-1DD1-4634-9E8F-E8E3487C3C78}" type="presParOf" srcId="{D702AABD-7026-42A4-996E-E9C9A128D1AC}" destId="{A640BAC0-3AEF-4ECE-82EF-628FEA6738FA}" srcOrd="3" destOrd="0" presId="urn:microsoft.com/office/officeart/2005/8/layout/hierarchy3"/>
    <dgm:cxn modelId="{2D51C6F4-82A7-4112-9117-169D9BACA3AC}" type="presParOf" srcId="{A640BAC0-3AEF-4ECE-82EF-628FEA6738FA}" destId="{BA672E39-4646-4E48-B462-883CF8566685}" srcOrd="0" destOrd="0" presId="urn:microsoft.com/office/officeart/2005/8/layout/hierarchy3"/>
    <dgm:cxn modelId="{3CFF9F9F-F7EF-4A46-9F07-0D5B667A3962}" type="presParOf" srcId="{BA672E39-4646-4E48-B462-883CF8566685}" destId="{7CFA3F7B-A930-439A-AAE0-2F74396289D4}" srcOrd="0" destOrd="0" presId="urn:microsoft.com/office/officeart/2005/8/layout/hierarchy3"/>
    <dgm:cxn modelId="{479AB598-501E-4F2B-9286-BFF48E8BC8F1}" type="presParOf" srcId="{BA672E39-4646-4E48-B462-883CF8566685}" destId="{BCB22D6D-33A9-42B0-BA46-F53190719C13}" srcOrd="1" destOrd="0" presId="urn:microsoft.com/office/officeart/2005/8/layout/hierarchy3"/>
    <dgm:cxn modelId="{AF026246-8566-4E60-848C-D9178631A226}" type="presParOf" srcId="{A640BAC0-3AEF-4ECE-82EF-628FEA6738FA}" destId="{D7393AE1-F8A6-4C3D-834D-3D20A3C0ECF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D8016-2FA5-4777-B30D-31010213CE16}">
      <dsp:nvSpPr>
        <dsp:cNvPr id="0" name=""/>
        <dsp:cNvSpPr/>
      </dsp:nvSpPr>
      <dsp:spPr>
        <a:xfrm>
          <a:off x="0" y="18602"/>
          <a:ext cx="9305365" cy="7862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latin typeface="Times New Roman" panose="02020603050405020304" pitchFamily="18" charset="0"/>
              <a:cs typeface="Times New Roman" panose="02020603050405020304" pitchFamily="18" charset="0"/>
            </a:rPr>
            <a:t>Qualifications </a:t>
          </a:r>
        </a:p>
      </dsp:txBody>
      <dsp:txXfrm>
        <a:off x="38381" y="56983"/>
        <a:ext cx="9228603" cy="709478"/>
      </dsp:txXfrm>
    </dsp:sp>
    <dsp:sp modelId="{2D6FDDA3-BB5D-43B4-BB3F-BB50D0D50C5A}">
      <dsp:nvSpPr>
        <dsp:cNvPr id="0" name=""/>
        <dsp:cNvSpPr/>
      </dsp:nvSpPr>
      <dsp:spPr>
        <a:xfrm>
          <a:off x="0" y="804842"/>
          <a:ext cx="9305365"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544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latin typeface="Times New Roman" panose="02020603050405020304" pitchFamily="18" charset="0"/>
              <a:cs typeface="Times New Roman" panose="02020603050405020304" pitchFamily="18" charset="0"/>
            </a:rPr>
            <a:t>Born citizen of the U.S., </a:t>
          </a:r>
          <a:r>
            <a:rPr lang="en-US" sz="1800" kern="1200" dirty="0" smtClean="0">
              <a:latin typeface="Times New Roman" panose="02020603050405020304" pitchFamily="18" charset="0"/>
              <a:cs typeface="Times New Roman" panose="02020603050405020304" pitchFamily="18" charset="0"/>
            </a:rPr>
            <a:t>must be </a:t>
          </a:r>
          <a:r>
            <a:rPr lang="en-US" sz="1800" kern="1200" dirty="0">
              <a:latin typeface="Times New Roman" panose="02020603050405020304" pitchFamily="18" charset="0"/>
              <a:cs typeface="Times New Roman" panose="02020603050405020304" pitchFamily="18" charset="0"/>
            </a:rPr>
            <a:t>35 years old, should be a resident of </a:t>
          </a:r>
          <a:r>
            <a:rPr lang="en-US" sz="1800" kern="1200" dirty="0" smtClean="0">
              <a:latin typeface="Times New Roman" panose="02020603050405020304" pitchFamily="18" charset="0"/>
              <a:cs typeface="Times New Roman" panose="02020603050405020304" pitchFamily="18" charset="0"/>
            </a:rPr>
            <a:t>America 14 years before the presidential </a:t>
          </a:r>
          <a:r>
            <a:rPr lang="en-US" sz="1800" kern="1200" dirty="0">
              <a:latin typeface="Times New Roman" panose="02020603050405020304" pitchFamily="18" charset="0"/>
              <a:cs typeface="Times New Roman" panose="02020603050405020304" pitchFamily="18" charset="0"/>
            </a:rPr>
            <a:t>election, political and societal acceptability, should have experience of government affairs and public policies  </a:t>
          </a:r>
        </a:p>
      </dsp:txBody>
      <dsp:txXfrm>
        <a:off x="0" y="804842"/>
        <a:ext cx="9305365" cy="760725"/>
      </dsp:txXfrm>
    </dsp:sp>
    <dsp:sp modelId="{031F5BF0-DBAB-4376-A765-AE89D2AFA900}">
      <dsp:nvSpPr>
        <dsp:cNvPr id="0" name=""/>
        <dsp:cNvSpPr/>
      </dsp:nvSpPr>
      <dsp:spPr>
        <a:xfrm>
          <a:off x="0" y="1565567"/>
          <a:ext cx="9305365" cy="78624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latin typeface="Times New Roman" panose="02020603050405020304" pitchFamily="18" charset="0"/>
              <a:cs typeface="Times New Roman" panose="02020603050405020304" pitchFamily="18" charset="0"/>
            </a:rPr>
            <a:t>7 </a:t>
          </a:r>
          <a:r>
            <a:rPr lang="en-US" sz="2800" kern="1200" dirty="0" smtClean="0">
              <a:latin typeface="Times New Roman" panose="02020603050405020304" pitchFamily="18" charset="0"/>
              <a:cs typeface="Times New Roman" panose="02020603050405020304" pitchFamily="18" charset="0"/>
            </a:rPr>
            <a:t>hats/roles/duties </a:t>
          </a:r>
          <a:r>
            <a:rPr lang="en-US" sz="2800" kern="1200" dirty="0">
              <a:latin typeface="Times New Roman" panose="02020603050405020304" pitchFamily="18" charset="0"/>
              <a:cs typeface="Times New Roman" panose="02020603050405020304" pitchFamily="18" charset="0"/>
            </a:rPr>
            <a:t>associated to the </a:t>
          </a:r>
          <a:r>
            <a:rPr lang="en-US" sz="2800" kern="1200" dirty="0" smtClean="0">
              <a:latin typeface="Times New Roman" panose="02020603050405020304" pitchFamily="18" charset="0"/>
              <a:cs typeface="Times New Roman" panose="02020603050405020304" pitchFamily="18" charset="0"/>
            </a:rPr>
            <a:t>President </a:t>
          </a:r>
          <a:endParaRPr lang="en-US" sz="2800" kern="1200" dirty="0">
            <a:latin typeface="Times New Roman" panose="02020603050405020304" pitchFamily="18" charset="0"/>
            <a:cs typeface="Times New Roman" panose="02020603050405020304" pitchFamily="18" charset="0"/>
          </a:endParaRPr>
        </a:p>
      </dsp:txBody>
      <dsp:txXfrm>
        <a:off x="38381" y="1603948"/>
        <a:ext cx="9228603" cy="709478"/>
      </dsp:txXfrm>
    </dsp:sp>
    <dsp:sp modelId="{DB7960FD-F939-4CED-B131-056F017A611D}">
      <dsp:nvSpPr>
        <dsp:cNvPr id="0" name=""/>
        <dsp:cNvSpPr/>
      </dsp:nvSpPr>
      <dsp:spPr>
        <a:xfrm>
          <a:off x="0" y="2351807"/>
          <a:ext cx="9305365" cy="695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5445"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smtClean="0">
              <a:latin typeface="Times New Roman" panose="02020603050405020304" pitchFamily="18" charset="0"/>
              <a:cs typeface="Times New Roman" panose="02020603050405020304" pitchFamily="18" charset="0"/>
            </a:rPr>
            <a:t>1.Chief </a:t>
          </a:r>
          <a:r>
            <a:rPr lang="en-US" sz="2000" kern="1200" dirty="0">
              <a:latin typeface="Times New Roman" panose="02020603050405020304" pitchFamily="18" charset="0"/>
              <a:cs typeface="Times New Roman" panose="02020603050405020304" pitchFamily="18" charset="0"/>
            </a:rPr>
            <a:t>of </a:t>
          </a:r>
          <a:r>
            <a:rPr lang="en-US" sz="2000" kern="1200" dirty="0" smtClean="0">
              <a:latin typeface="Times New Roman" panose="02020603050405020304" pitchFamily="18" charset="0"/>
              <a:cs typeface="Times New Roman" panose="02020603050405020304" pitchFamily="18" charset="0"/>
            </a:rPr>
            <a:t>state  2.Chief diplomat 3. Party chief  4. Chief executive 5.Chief legislator 6.Commander-in-chief  7.Chief </a:t>
          </a:r>
          <a:r>
            <a:rPr lang="en-US" sz="2000" kern="1200" dirty="0">
              <a:latin typeface="Times New Roman" panose="02020603050405020304" pitchFamily="18" charset="0"/>
              <a:cs typeface="Times New Roman" panose="02020603050405020304" pitchFamily="18" charset="0"/>
            </a:rPr>
            <a:t>citizen</a:t>
          </a:r>
        </a:p>
      </dsp:txBody>
      <dsp:txXfrm>
        <a:off x="0" y="2351807"/>
        <a:ext cx="9305365" cy="695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E983C-28BE-4C2E-B216-D4792A9A3458}">
      <dsp:nvSpPr>
        <dsp:cNvPr id="0" name=""/>
        <dsp:cNvSpPr/>
      </dsp:nvSpPr>
      <dsp:spPr>
        <a:xfrm>
          <a:off x="929272" y="669"/>
          <a:ext cx="1753462" cy="87673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Cabinet </a:t>
          </a:r>
          <a:endParaRPr lang="en-US" sz="2400" kern="1200" dirty="0">
            <a:latin typeface="Times New Roman" panose="02020603050405020304" pitchFamily="18" charset="0"/>
            <a:cs typeface="Times New Roman" panose="02020603050405020304" pitchFamily="18" charset="0"/>
          </a:endParaRPr>
        </a:p>
      </dsp:txBody>
      <dsp:txXfrm>
        <a:off x="954951" y="26348"/>
        <a:ext cx="1702104" cy="825373"/>
      </dsp:txXfrm>
    </dsp:sp>
    <dsp:sp modelId="{A983FD53-712C-4BB3-AF6C-C39DE33752CA}">
      <dsp:nvSpPr>
        <dsp:cNvPr id="0" name=""/>
        <dsp:cNvSpPr/>
      </dsp:nvSpPr>
      <dsp:spPr>
        <a:xfrm>
          <a:off x="3121100" y="669"/>
          <a:ext cx="1753462" cy="99912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Executive Office of the President </a:t>
          </a:r>
        </a:p>
      </dsp:txBody>
      <dsp:txXfrm>
        <a:off x="3150363" y="29932"/>
        <a:ext cx="1694936" cy="940596"/>
      </dsp:txXfrm>
    </dsp:sp>
    <dsp:sp modelId="{C38A0FBA-86A1-48B2-A4DA-D08138A452FF}">
      <dsp:nvSpPr>
        <dsp:cNvPr id="0" name=""/>
        <dsp:cNvSpPr/>
      </dsp:nvSpPr>
      <dsp:spPr>
        <a:xfrm>
          <a:off x="5312928" y="669"/>
          <a:ext cx="1753462" cy="87673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Staff of the White House</a:t>
          </a:r>
          <a:endParaRPr lang="en-US" sz="2400" kern="1200" dirty="0">
            <a:latin typeface="Times New Roman" panose="02020603050405020304" pitchFamily="18" charset="0"/>
            <a:cs typeface="Times New Roman" panose="02020603050405020304" pitchFamily="18" charset="0"/>
          </a:endParaRPr>
        </a:p>
      </dsp:txBody>
      <dsp:txXfrm>
        <a:off x="5338607" y="26348"/>
        <a:ext cx="1702104" cy="825373"/>
      </dsp:txXfrm>
    </dsp:sp>
    <dsp:sp modelId="{7CFA3F7B-A930-439A-AAE0-2F74396289D4}">
      <dsp:nvSpPr>
        <dsp:cNvPr id="0" name=""/>
        <dsp:cNvSpPr/>
      </dsp:nvSpPr>
      <dsp:spPr>
        <a:xfrm>
          <a:off x="7504756" y="669"/>
          <a:ext cx="1753462" cy="87673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First</a:t>
          </a:r>
          <a:r>
            <a:rPr lang="en-US" sz="3100" kern="1200" dirty="0"/>
            <a:t> </a:t>
          </a:r>
          <a:r>
            <a:rPr lang="en-US" sz="2400" kern="1200" dirty="0">
              <a:latin typeface="Times New Roman" panose="02020603050405020304" pitchFamily="18" charset="0"/>
              <a:cs typeface="Times New Roman" panose="02020603050405020304" pitchFamily="18" charset="0"/>
            </a:rPr>
            <a:t>Lady</a:t>
          </a:r>
          <a:r>
            <a:rPr lang="en-US" sz="3100" kern="1200" dirty="0"/>
            <a:t> </a:t>
          </a:r>
        </a:p>
      </dsp:txBody>
      <dsp:txXfrm>
        <a:off x="7530435" y="26348"/>
        <a:ext cx="1702104" cy="82537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863CCD8-EB36-4466-8B8C-81206F3B362F}"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199658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63CCD8-EB36-4466-8B8C-81206F3B362F}"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119879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63CCD8-EB36-4466-8B8C-81206F3B362F}"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71308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63CCD8-EB36-4466-8B8C-81206F3B362F}"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403126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3CCD8-EB36-4466-8B8C-81206F3B362F}"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198235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63CCD8-EB36-4466-8B8C-81206F3B362F}"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866387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63CCD8-EB36-4466-8B8C-81206F3B362F}"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173529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63CCD8-EB36-4466-8B8C-81206F3B362F}"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4207065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3CCD8-EB36-4466-8B8C-81206F3B362F}" type="datetimeFigureOut">
              <a:rPr lang="en-US" smtClean="0"/>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92962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63CCD8-EB36-4466-8B8C-81206F3B362F}"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82342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63CCD8-EB36-4466-8B8C-81206F3B362F}"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874DD-A67C-4363-AD75-C083A00DBFE2}" type="slidenum">
              <a:rPr lang="en-US" smtClean="0"/>
              <a:t>‹#›</a:t>
            </a:fld>
            <a:endParaRPr lang="en-US"/>
          </a:p>
        </p:txBody>
      </p:sp>
    </p:spTree>
    <p:extLst>
      <p:ext uri="{BB962C8B-B14F-4D97-AF65-F5344CB8AC3E}">
        <p14:creationId xmlns:p14="http://schemas.microsoft.com/office/powerpoint/2010/main" val="307100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3CCD8-EB36-4466-8B8C-81206F3B362F}" type="datetimeFigureOut">
              <a:rPr lang="en-US" smtClean="0"/>
              <a:t>10/30/2019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874DD-A67C-4363-AD75-C083A00DBFE2}" type="slidenum">
              <a:rPr lang="en-US" smtClean="0"/>
              <a:t>‹#›</a:t>
            </a:fld>
            <a:endParaRPr lang="en-US"/>
          </a:p>
        </p:txBody>
      </p:sp>
    </p:spTree>
    <p:extLst>
      <p:ext uri="{BB962C8B-B14F-4D97-AF65-F5344CB8AC3E}">
        <p14:creationId xmlns:p14="http://schemas.microsoft.com/office/powerpoint/2010/main" val="86665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eb.archive.org/web/20161103111019/https:/www.whitehouse.gov/administration/eop/nsc.%20Accessed%2029%20Oct%2020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encyclopedia.com/places/united-states-and-canada/us-political-geography/united-states"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latin typeface="Times New Roman" panose="02020603050405020304" pitchFamily="18" charset="0"/>
                <a:cs typeface="Times New Roman" panose="02020603050405020304" pitchFamily="18" charset="0"/>
              </a:rPr>
              <a:t>Unit 4: The Executive Branch Project </a:t>
            </a:r>
          </a:p>
        </p:txBody>
      </p:sp>
    </p:spTree>
    <p:extLst>
      <p:ext uri="{BB962C8B-B14F-4D97-AF65-F5344CB8AC3E}">
        <p14:creationId xmlns:p14="http://schemas.microsoft.com/office/powerpoint/2010/main" val="656773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Works Cited </a:t>
            </a:r>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"National Security Council". </a:t>
            </a:r>
            <a:r>
              <a:rPr lang="en-US" sz="2400" i="1" dirty="0">
                <a:latin typeface="Times New Roman" panose="02020603050405020304" pitchFamily="18" charset="0"/>
                <a:cs typeface="Times New Roman" panose="02020603050405020304" pitchFamily="18" charset="0"/>
              </a:rPr>
              <a:t>The White House</a:t>
            </a:r>
            <a:r>
              <a:rPr lang="en-US" sz="2400" dirty="0">
                <a:latin typeface="Times New Roman" panose="02020603050405020304" pitchFamily="18" charset="0"/>
                <a:cs typeface="Times New Roman" panose="02020603050405020304" pitchFamily="18" charset="0"/>
              </a:rPr>
              <a:t>, 2019, </a:t>
            </a:r>
            <a:r>
              <a:rPr lang="en-US" sz="2400" dirty="0">
                <a:latin typeface="Times New Roman" panose="02020603050405020304" pitchFamily="18" charset="0"/>
                <a:cs typeface="Times New Roman" panose="02020603050405020304" pitchFamily="18" charset="0"/>
                <a:hlinkClick r:id="rId2"/>
              </a:rPr>
              <a:t>https://web.archive.org/web/20161103111019/https://www.whitehouse.gov/administration/eop/nsc. Accessed 29 Oct 2019</a:t>
            </a:r>
            <a:r>
              <a:rPr lang="en-US" sz="24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Carter, Ralph G. </a:t>
            </a:r>
            <a:r>
              <a:rPr lang="en-US" sz="2400" i="1" dirty="0">
                <a:latin typeface="Times New Roman" panose="02020603050405020304" pitchFamily="18" charset="0"/>
                <a:cs typeface="Times New Roman" panose="02020603050405020304" pitchFamily="18" charset="0"/>
              </a:rPr>
              <a:t>Making US Foreign Policy: The Essentials</a:t>
            </a:r>
            <a:r>
              <a:rPr lang="en-US" sz="2400" dirty="0">
                <a:latin typeface="Times New Roman" panose="02020603050405020304" pitchFamily="18" charset="0"/>
                <a:cs typeface="Times New Roman" panose="02020603050405020304" pitchFamily="18" charset="0"/>
              </a:rPr>
              <a:t>. Lynne </a:t>
            </a:r>
            <a:r>
              <a:rPr lang="en-US" sz="2400" dirty="0" err="1">
                <a:latin typeface="Times New Roman" panose="02020603050405020304" pitchFamily="18" charset="0"/>
                <a:cs typeface="Times New Roman" panose="02020603050405020304" pitchFamily="18" charset="0"/>
              </a:rPr>
              <a:t>Rienner</a:t>
            </a:r>
            <a:r>
              <a:rPr lang="en-US" sz="2400" dirty="0">
                <a:latin typeface="Times New Roman" panose="02020603050405020304" pitchFamily="18" charset="0"/>
                <a:cs typeface="Times New Roman" panose="02020603050405020304" pitchFamily="18" charset="0"/>
              </a:rPr>
              <a:t> Publishers, Incorporated, 2019.</a:t>
            </a:r>
          </a:p>
          <a:p>
            <a:pPr marL="457200" indent="-457200">
              <a:buFont typeface="+mj-lt"/>
              <a:buAutoNum type="arabicPeriod"/>
            </a:pPr>
            <a:r>
              <a:rPr lang="en-US" sz="2400" dirty="0" err="1">
                <a:latin typeface="Times New Roman" panose="02020603050405020304" pitchFamily="18" charset="0"/>
                <a:cs typeface="Times New Roman" panose="02020603050405020304" pitchFamily="18" charset="0"/>
              </a:rPr>
              <a:t>Mooijman</a:t>
            </a:r>
            <a:r>
              <a:rPr lang="en-US" sz="2400" dirty="0">
                <a:latin typeface="Times New Roman" panose="02020603050405020304" pitchFamily="18" charset="0"/>
                <a:cs typeface="Times New Roman" panose="02020603050405020304" pitchFamily="18" charset="0"/>
              </a:rPr>
              <a:t>, Marlon, et al. "Leader power, power stability, and interpersonal trust." </a:t>
            </a:r>
            <a:r>
              <a:rPr lang="en-US" sz="2400" i="1" dirty="0">
                <a:latin typeface="Times New Roman" panose="02020603050405020304" pitchFamily="18" charset="0"/>
                <a:cs typeface="Times New Roman" panose="02020603050405020304" pitchFamily="18" charset="0"/>
              </a:rPr>
              <a:t>Organizational Behavior and Human Decision Processes</a:t>
            </a:r>
            <a:r>
              <a:rPr lang="en-US" sz="2400" dirty="0">
                <a:latin typeface="Times New Roman" panose="02020603050405020304" pitchFamily="18" charset="0"/>
                <a:cs typeface="Times New Roman" panose="02020603050405020304" pitchFamily="18" charset="0"/>
              </a:rPr>
              <a:t> 152 (2019): 1-10.</a:t>
            </a:r>
          </a:p>
          <a:p>
            <a:pPr marL="457200" indent="-457200">
              <a:buFont typeface="+mj-lt"/>
              <a:buAutoNum type="arabicPeriod"/>
            </a:pPr>
            <a:r>
              <a:rPr lang="en-US" sz="2400" dirty="0">
                <a:latin typeface="Times New Roman" panose="02020603050405020304" pitchFamily="18" charset="0"/>
                <a:cs typeface="Times New Roman" panose="02020603050405020304" pitchFamily="18" charset="0"/>
              </a:rPr>
              <a:t>Thrower, </a:t>
            </a:r>
            <a:r>
              <a:rPr lang="en-US" sz="2400" dirty="0" err="1">
                <a:latin typeface="Times New Roman" panose="02020603050405020304" pitchFamily="18" charset="0"/>
                <a:cs typeface="Times New Roman" panose="02020603050405020304" pitchFamily="18" charset="0"/>
              </a:rPr>
              <a:t>Sharece</a:t>
            </a:r>
            <a:r>
              <a:rPr lang="en-US" sz="2400" dirty="0">
                <a:latin typeface="Times New Roman" panose="02020603050405020304" pitchFamily="18" charset="0"/>
                <a:cs typeface="Times New Roman" panose="02020603050405020304" pitchFamily="18" charset="0"/>
              </a:rPr>
              <a:t>. "The Study of Executive Policy Making in the US States." </a:t>
            </a:r>
            <a:r>
              <a:rPr lang="en-US" sz="2400" i="1" dirty="0">
                <a:latin typeface="Times New Roman" panose="02020603050405020304" pitchFamily="18" charset="0"/>
                <a:cs typeface="Times New Roman" panose="02020603050405020304" pitchFamily="18" charset="0"/>
              </a:rPr>
              <a:t>The Journal of Politics</a:t>
            </a:r>
            <a:r>
              <a:rPr lang="en-US" sz="2400" dirty="0">
                <a:latin typeface="Times New Roman" panose="02020603050405020304" pitchFamily="18" charset="0"/>
                <a:cs typeface="Times New Roman" panose="02020603050405020304" pitchFamily="18" charset="0"/>
              </a:rPr>
              <a:t> 81.1 (2019): 364-370</a:t>
            </a:r>
            <a:r>
              <a:rPr lang="en-US" sz="24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400" dirty="0" err="1">
                <a:latin typeface="Times New Roman" panose="02020603050405020304" pitchFamily="18" charset="0"/>
                <a:cs typeface="Times New Roman" panose="02020603050405020304" pitchFamily="18" charset="0"/>
              </a:rPr>
              <a:t>Yoo</a:t>
            </a:r>
            <a:r>
              <a:rPr lang="en-US" sz="2400" dirty="0">
                <a:latin typeface="Times New Roman" panose="02020603050405020304" pitchFamily="18" charset="0"/>
                <a:cs typeface="Times New Roman" panose="02020603050405020304" pitchFamily="18" charset="0"/>
              </a:rPr>
              <a:t>, John C., and Robert J. </a:t>
            </a:r>
            <a:r>
              <a:rPr lang="en-US" sz="2400" dirty="0" err="1">
                <a:latin typeface="Times New Roman" panose="02020603050405020304" pitchFamily="18" charset="0"/>
                <a:cs typeface="Times New Roman" panose="02020603050405020304" pitchFamily="18" charset="0"/>
              </a:rPr>
              <a:t>Delahunty</a:t>
            </a:r>
            <a:r>
              <a:rPr lang="en-US" sz="2400" dirty="0">
                <a:latin typeface="Times New Roman" panose="02020603050405020304" pitchFamily="18" charset="0"/>
                <a:cs typeface="Times New Roman" panose="02020603050405020304" pitchFamily="18" charset="0"/>
              </a:rPr>
              <a:t>. "The President's Constitutional Authority To Conduct Military Operations Against Terrorist Organizations And The Nations That Harbor Or Support Them". </a:t>
            </a:r>
            <a:r>
              <a:rPr lang="en-US" sz="2400" i="1" dirty="0">
                <a:latin typeface="Times New Roman" panose="02020603050405020304" pitchFamily="18" charset="0"/>
                <a:cs typeface="Times New Roman" panose="02020603050405020304" pitchFamily="18" charset="0"/>
              </a:rPr>
              <a:t>SSRN Electronic Journal</a:t>
            </a:r>
            <a:r>
              <a:rPr lang="en-US" sz="2400" dirty="0">
                <a:latin typeface="Times New Roman" panose="02020603050405020304" pitchFamily="18" charset="0"/>
                <a:cs typeface="Times New Roman" panose="02020603050405020304" pitchFamily="18" charset="0"/>
              </a:rPr>
              <a:t>, 2002. </a:t>
            </a:r>
            <a:r>
              <a:rPr lang="en-US" sz="2400" i="1" dirty="0">
                <a:latin typeface="Times New Roman" panose="02020603050405020304" pitchFamily="18" charset="0"/>
                <a:cs typeface="Times New Roman" panose="02020603050405020304" pitchFamily="18" charset="0"/>
              </a:rPr>
              <a:t>Elsevier BV</a:t>
            </a:r>
            <a:r>
              <a:rPr lang="en-US" sz="2400" dirty="0">
                <a:latin typeface="Times New Roman" panose="02020603050405020304" pitchFamily="18" charset="0"/>
                <a:cs typeface="Times New Roman" panose="02020603050405020304" pitchFamily="18" charset="0"/>
              </a:rPr>
              <a:t>, doi:10.2139/ssrn.331202</a:t>
            </a:r>
            <a:r>
              <a:rPr lang="en-US" sz="24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400" dirty="0" err="1">
                <a:latin typeface="Times New Roman" panose="02020603050405020304" pitchFamily="18" charset="0"/>
                <a:cs typeface="Times New Roman" panose="02020603050405020304" pitchFamily="18" charset="0"/>
              </a:rPr>
              <a:t>Nickelsburg</a:t>
            </a:r>
            <a:r>
              <a:rPr lang="en-US" sz="2400" dirty="0">
                <a:latin typeface="Times New Roman" panose="02020603050405020304" pitchFamily="18" charset="0"/>
                <a:cs typeface="Times New Roman" panose="02020603050405020304" pitchFamily="18" charset="0"/>
              </a:rPr>
              <a:t>, Michael, and Helmut </a:t>
            </a:r>
            <a:r>
              <a:rPr lang="en-US" sz="2400" dirty="0" err="1">
                <a:latin typeface="Times New Roman" panose="02020603050405020304" pitchFamily="18" charset="0"/>
                <a:cs typeface="Times New Roman" panose="02020603050405020304" pitchFamily="18" charset="0"/>
              </a:rPr>
              <a:t>Norpoth</a:t>
            </a:r>
            <a:r>
              <a:rPr lang="en-US" sz="2400" dirty="0">
                <a:latin typeface="Times New Roman" panose="02020603050405020304" pitchFamily="18" charset="0"/>
                <a:cs typeface="Times New Roman" panose="02020603050405020304" pitchFamily="18" charset="0"/>
              </a:rPr>
              <a:t>. "Commander-In-Chief Or Chief Economist?". </a:t>
            </a:r>
            <a:r>
              <a:rPr lang="en-US" sz="2400" i="1" dirty="0">
                <a:latin typeface="Times New Roman" panose="02020603050405020304" pitchFamily="18" charset="0"/>
                <a:cs typeface="Times New Roman" panose="02020603050405020304" pitchFamily="18" charset="0"/>
              </a:rPr>
              <a:t>Electoral Studies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vol</a:t>
            </a:r>
            <a:r>
              <a:rPr lang="en-US" sz="2400" dirty="0">
                <a:latin typeface="Times New Roman" panose="02020603050405020304" pitchFamily="18" charset="0"/>
                <a:cs typeface="Times New Roman" panose="02020603050405020304" pitchFamily="18" charset="0"/>
              </a:rPr>
              <a:t> 19, no. 2-3, 2000, pp. 313-332. </a:t>
            </a:r>
            <a:r>
              <a:rPr lang="en-US" sz="2400" i="1" dirty="0">
                <a:latin typeface="Times New Roman" panose="02020603050405020304" pitchFamily="18" charset="0"/>
                <a:cs typeface="Times New Roman" panose="02020603050405020304" pitchFamily="18" charset="0"/>
              </a:rPr>
              <a:t>Elsevier BV</a:t>
            </a:r>
            <a:r>
              <a:rPr lang="en-US" sz="2400" dirty="0">
                <a:latin typeface="Times New Roman" panose="02020603050405020304" pitchFamily="18" charset="0"/>
                <a:cs typeface="Times New Roman" panose="02020603050405020304" pitchFamily="18" charset="0"/>
              </a:rPr>
              <a:t>, doi:10.1016/s0261-3794(99)00054-2.</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02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The President (Executive branch)</a:t>
            </a:r>
          </a:p>
        </p:txBody>
      </p:sp>
      <p:sp>
        <p:nvSpPr>
          <p:cNvPr id="3" name="Content Placeholder 2"/>
          <p:cNvSpPr>
            <a:spLocks noGrp="1"/>
          </p:cNvSpPr>
          <p:nvPr>
            <p:ph idx="1"/>
          </p:nvPr>
        </p:nvSpPr>
        <p:spPr>
          <a:xfrm>
            <a:off x="699247" y="1825625"/>
            <a:ext cx="10654553" cy="4897904"/>
          </a:xfrm>
        </p:spPr>
        <p:txBody>
          <a:bodyPr>
            <a:normAutofit/>
          </a:bodyPr>
          <a:lstStyle/>
          <a:p>
            <a:r>
              <a:rPr lang="en-US" dirty="0">
                <a:latin typeface="Times New Roman" panose="02020603050405020304" pitchFamily="18" charset="0"/>
                <a:cs typeface="Times New Roman" panose="02020603050405020304" pitchFamily="18" charset="0"/>
              </a:rPr>
              <a:t>Considered as one of the most powerful elective offices in the contemporary world</a:t>
            </a:r>
          </a:p>
          <a:p>
            <a:r>
              <a:rPr lang="en-US" dirty="0">
                <a:latin typeface="Times New Roman" panose="02020603050405020304" pitchFamily="18" charset="0"/>
                <a:cs typeface="Times New Roman" panose="02020603050405020304" pitchFamily="18" charset="0"/>
              </a:rPr>
              <a:t>Responsible for enforcing and administering the laws of the country</a:t>
            </a:r>
          </a:p>
          <a:p>
            <a:r>
              <a:rPr lang="en-US" dirty="0">
                <a:latin typeface="Times New Roman" panose="02020603050405020304" pitchFamily="18" charset="0"/>
                <a:cs typeface="Times New Roman" panose="02020603050405020304" pitchFamily="18" charset="0"/>
              </a:rPr>
              <a:t>Described in the article II of the constitution</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1145153144"/>
              </p:ext>
            </p:extLst>
          </p:nvPr>
        </p:nvGraphicFramePr>
        <p:xfrm>
          <a:off x="1366220" y="3679115"/>
          <a:ext cx="9305365" cy="3065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3560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215153"/>
            <a:ext cx="5181600" cy="5961810"/>
          </a:xfrm>
        </p:spPr>
        <p:txBody>
          <a:bodyPr>
            <a:normAutofit/>
          </a:bodyPr>
          <a:lstStyle/>
          <a:p>
            <a:pPr marL="0" indent="0" algn="ctr">
              <a:buNone/>
            </a:pPr>
            <a:r>
              <a:rPr lang="en-US" u="sng" dirty="0">
                <a:latin typeface="Times New Roman" panose="02020603050405020304" pitchFamily="18" charset="0"/>
                <a:cs typeface="Times New Roman" panose="02020603050405020304" pitchFamily="18" charset="0"/>
              </a:rPr>
              <a:t>Chief of State</a:t>
            </a:r>
          </a:p>
          <a:p>
            <a:r>
              <a:rPr lang="en-US" sz="2400" dirty="0">
                <a:latin typeface="Times New Roman" panose="02020603050405020304" pitchFamily="18" charset="0"/>
                <a:cs typeface="Times New Roman" panose="02020603050405020304" pitchFamily="18" charset="0"/>
              </a:rPr>
              <a:t>This title alludes to the President’s duties as the head of government</a:t>
            </a:r>
          </a:p>
          <a:p>
            <a:r>
              <a:rPr lang="en-US" sz="2400" dirty="0">
                <a:latin typeface="Times New Roman" panose="02020603050405020304" pitchFamily="18" charset="0"/>
                <a:cs typeface="Times New Roman" panose="02020603050405020304" pitchFamily="18" charset="0"/>
              </a:rPr>
              <a:t>Refers to all ceremonial responsibilities e.g., </a:t>
            </a:r>
            <a:r>
              <a:rPr lang="en-US" sz="2400" dirty="0" smtClean="0">
                <a:latin typeface="Times New Roman" panose="02020603050405020304" pitchFamily="18" charset="0"/>
                <a:cs typeface="Times New Roman" panose="02020603050405020304" pitchFamily="18" charset="0"/>
              </a:rPr>
              <a:t>nationalist</a:t>
            </a:r>
            <a:r>
              <a:rPr lang="en-US" sz="2400" dirty="0" smtClean="0">
                <a:latin typeface="Times New Roman" panose="02020603050405020304" pitchFamily="18" charset="0"/>
                <a:cs typeface="Times New Roman" panose="02020603050405020304" pitchFamily="18" charset="0"/>
              </a:rPr>
              <a:t> speeches on 4</a:t>
            </a:r>
            <a:r>
              <a:rPr lang="en-US" sz="2400" baseline="30000" dirty="0" smtClean="0">
                <a:latin typeface="Times New Roman" panose="02020603050405020304" pitchFamily="18" charset="0"/>
                <a:cs typeface="Times New Roman" panose="02020603050405020304" pitchFamily="18" charset="0"/>
              </a:rPr>
              <a:t>th</a:t>
            </a:r>
            <a:r>
              <a:rPr lang="en-US" sz="2400" dirty="0" smtClean="0">
                <a:latin typeface="Times New Roman" panose="02020603050405020304" pitchFamily="18" charset="0"/>
                <a:cs typeface="Times New Roman" panose="02020603050405020304" pitchFamily="18" charset="0"/>
              </a:rPr>
              <a:t> July, meeting </a:t>
            </a:r>
            <a:r>
              <a:rPr lang="en-US" sz="2400" dirty="0">
                <a:latin typeface="Times New Roman" panose="02020603050405020304" pitchFamily="18" charset="0"/>
                <a:cs typeface="Times New Roman" panose="02020603050405020304" pitchFamily="18" charset="0"/>
              </a:rPr>
              <a:t>visitors in the White House, awarding </a:t>
            </a:r>
            <a:r>
              <a:rPr lang="en-US" sz="2400" dirty="0" smtClean="0">
                <a:latin typeface="Times New Roman" panose="02020603050405020304" pitchFamily="18" charset="0"/>
                <a:cs typeface="Times New Roman" panose="02020603050405020304" pitchFamily="18" charset="0"/>
              </a:rPr>
              <a:t>laurels to military and war </a:t>
            </a:r>
            <a:r>
              <a:rPr lang="en-US" sz="2400" dirty="0">
                <a:latin typeface="Times New Roman" panose="02020603050405020304" pitchFamily="18" charset="0"/>
                <a:cs typeface="Times New Roman" panose="02020603050405020304" pitchFamily="18" charset="0"/>
              </a:rPr>
              <a:t>heroes and honoring astronauts </a:t>
            </a:r>
            <a:r>
              <a:rPr lang="en-US" sz="2400" dirty="0" smtClean="0">
                <a:latin typeface="Times New Roman" panose="02020603050405020304" pitchFamily="18" charset="0"/>
                <a:cs typeface="Times New Roman" panose="02020603050405020304" pitchFamily="18" charset="0"/>
              </a:rPr>
              <a:t>who are back from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space missions</a:t>
            </a:r>
          </a:p>
          <a:p>
            <a:r>
              <a:rPr lang="en-US" sz="2400" dirty="0">
                <a:latin typeface="Times New Roman" panose="02020603050405020304" pitchFamily="18" charset="0"/>
                <a:cs typeface="Times New Roman" panose="02020603050405020304" pitchFamily="18" charset="0"/>
              </a:rPr>
              <a:t>These roles are not fully related to the dynamics of the government but signify the honor associated with the President</a:t>
            </a:r>
          </a:p>
        </p:txBody>
      </p:sp>
      <p:sp>
        <p:nvSpPr>
          <p:cNvPr id="6" name="Content Placeholder 5"/>
          <p:cNvSpPr>
            <a:spLocks noGrp="1"/>
          </p:cNvSpPr>
          <p:nvPr>
            <p:ph sz="half" idx="2"/>
          </p:nvPr>
        </p:nvSpPr>
        <p:spPr>
          <a:xfrm>
            <a:off x="6172200" y="215153"/>
            <a:ext cx="5181600" cy="5961810"/>
          </a:xfrm>
        </p:spPr>
        <p:txBody>
          <a:bodyPr>
            <a:normAutofit/>
          </a:bodyPr>
          <a:lstStyle/>
          <a:p>
            <a:pPr marL="0" indent="0" algn="ctr">
              <a:buNone/>
            </a:pPr>
            <a:r>
              <a:rPr lang="en-US" u="sng" dirty="0">
                <a:latin typeface="Times New Roman" panose="02020603050405020304" pitchFamily="18" charset="0"/>
                <a:cs typeface="Times New Roman" panose="02020603050405020304" pitchFamily="18" charset="0"/>
              </a:rPr>
              <a:t>Chief executive </a:t>
            </a:r>
          </a:p>
          <a:p>
            <a:r>
              <a:rPr lang="en-US" sz="2400" dirty="0">
                <a:latin typeface="Times New Roman" panose="02020603050405020304" pitchFamily="18" charset="0"/>
                <a:cs typeface="Times New Roman" panose="02020603050405020304" pitchFamily="18" charset="0"/>
              </a:rPr>
              <a:t>Refers to the President’s capacity as an executive for millions of people in various government departments and agencies </a:t>
            </a:r>
          </a:p>
          <a:p>
            <a:r>
              <a:rPr lang="en-US" sz="2400" dirty="0">
                <a:latin typeface="Times New Roman" panose="02020603050405020304" pitchFamily="18" charset="0"/>
                <a:cs typeface="Times New Roman" panose="02020603050405020304" pitchFamily="18" charset="0"/>
              </a:rPr>
              <a:t>As a chief executive, the President </a:t>
            </a:r>
            <a:r>
              <a:rPr lang="en-US" sz="2400" dirty="0" smtClean="0">
                <a:latin typeface="Times New Roman" panose="02020603050405020304" pitchFamily="18" charset="0"/>
                <a:cs typeface="Times New Roman" panose="02020603050405020304" pitchFamily="18" charset="0"/>
              </a:rPr>
              <a:t>has to oversee </a:t>
            </a:r>
            <a:r>
              <a:rPr lang="en-US" sz="2400" dirty="0">
                <a:latin typeface="Times New Roman" panose="02020603050405020304" pitchFamily="18" charset="0"/>
                <a:cs typeface="Times New Roman" panose="02020603050405020304" pitchFamily="18" charset="0"/>
              </a:rPr>
              <a:t>the enforcement and administration of the state </a:t>
            </a:r>
            <a:r>
              <a:rPr lang="en-US" sz="2400" dirty="0" smtClean="0">
                <a:latin typeface="Times New Roman" panose="02020603050405020304" pitchFamily="18" charset="0"/>
                <a:cs typeface="Times New Roman" panose="02020603050405020304" pitchFamily="18" charset="0"/>
              </a:rPr>
              <a:t>legislations </a:t>
            </a:r>
            <a:r>
              <a:rPr lang="en-US" sz="2400" dirty="0">
                <a:latin typeface="Times New Roman" panose="02020603050405020304" pitchFamily="18" charset="0"/>
                <a:cs typeface="Times New Roman" panose="02020603050405020304" pitchFamily="18" charset="0"/>
              </a:rPr>
              <a:t>as passed by the Congress (Thrower)</a:t>
            </a:r>
          </a:p>
          <a:p>
            <a:r>
              <a:rPr lang="en-US" sz="2400" dirty="0">
                <a:latin typeface="Times New Roman" panose="02020603050405020304" pitchFamily="18" charset="0"/>
                <a:cs typeface="Times New Roman" panose="02020603050405020304" pitchFamily="18" charset="0"/>
              </a:rPr>
              <a:t>This is a power implied by the Constitution </a:t>
            </a:r>
            <a:r>
              <a:rPr lang="en-US" sz="2400" dirty="0" smtClean="0">
                <a:latin typeface="Times New Roman" panose="02020603050405020304" pitchFamily="18" charset="0"/>
                <a:cs typeface="Times New Roman" panose="02020603050405020304" pitchFamily="18" charset="0"/>
              </a:rPr>
              <a:t> and as </a:t>
            </a:r>
            <a:r>
              <a:rPr lang="en-US" sz="2400" dirty="0">
                <a:latin typeface="Times New Roman" panose="02020603050405020304" pitchFamily="18" charset="0"/>
                <a:cs typeface="Times New Roman" panose="02020603050405020304" pitchFamily="18" charset="0"/>
              </a:rPr>
              <a:t>an executive, </a:t>
            </a:r>
            <a:r>
              <a:rPr lang="en-US" sz="2400" dirty="0" smtClean="0">
                <a:latin typeface="Times New Roman" panose="02020603050405020304" pitchFamily="18" charset="0"/>
                <a:cs typeface="Times New Roman" panose="02020603050405020304" pitchFamily="18" charset="0"/>
              </a:rPr>
              <a:t>President </a:t>
            </a:r>
            <a:r>
              <a:rPr lang="en-US" sz="2400" dirty="0">
                <a:latin typeface="Times New Roman" panose="02020603050405020304" pitchFamily="18" charset="0"/>
                <a:cs typeface="Times New Roman" panose="02020603050405020304" pitchFamily="18" charset="0"/>
              </a:rPr>
              <a:t>also has some tools of influence which he can use e.g., amnesty, reprieve and pardon from federal crimes (judicial powers)</a:t>
            </a:r>
          </a:p>
        </p:txBody>
      </p:sp>
    </p:spTree>
    <p:extLst>
      <p:ext uri="{BB962C8B-B14F-4D97-AF65-F5344CB8AC3E}">
        <p14:creationId xmlns:p14="http://schemas.microsoft.com/office/powerpoint/2010/main" val="3609087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68941"/>
            <a:ext cx="5181600" cy="5908022"/>
          </a:xfrm>
        </p:spPr>
        <p:txBody>
          <a:bodyPr>
            <a:normAutofit/>
          </a:bodyPr>
          <a:lstStyle/>
          <a:p>
            <a:pPr marL="0" indent="0" algn="ctr">
              <a:buNone/>
            </a:pPr>
            <a:r>
              <a:rPr lang="en-US" u="sng" dirty="0">
                <a:latin typeface="Times New Roman" panose="02020603050405020304" pitchFamily="18" charset="0"/>
                <a:cs typeface="Times New Roman" panose="02020603050405020304" pitchFamily="18" charset="0"/>
              </a:rPr>
              <a:t>Chief diplomat </a:t>
            </a:r>
          </a:p>
          <a:p>
            <a:r>
              <a:rPr lang="en-US" sz="2400" dirty="0">
                <a:latin typeface="Times New Roman" panose="02020603050405020304" pitchFamily="18" charset="0"/>
                <a:cs typeface="Times New Roman" panose="02020603050405020304" pitchFamily="18" charset="0"/>
              </a:rPr>
              <a:t>Representation of U.S. to other countries</a:t>
            </a:r>
          </a:p>
          <a:p>
            <a:r>
              <a:rPr lang="en-US" sz="2400" dirty="0">
                <a:latin typeface="Times New Roman" panose="02020603050405020304" pitchFamily="18" charset="0"/>
                <a:cs typeface="Times New Roman" panose="02020603050405020304" pitchFamily="18" charset="0"/>
              </a:rPr>
              <a:t>Meetings with diplomats</a:t>
            </a:r>
          </a:p>
          <a:p>
            <a:r>
              <a:rPr lang="en-US" sz="2400" dirty="0">
                <a:latin typeface="Times New Roman" panose="02020603050405020304" pitchFamily="18" charset="0"/>
                <a:cs typeface="Times New Roman" panose="02020603050405020304" pitchFamily="18" charset="0"/>
              </a:rPr>
              <a:t>Resolution of foreign conflicts</a:t>
            </a:r>
          </a:p>
          <a:p>
            <a:r>
              <a:rPr lang="en-US" sz="2400" dirty="0">
                <a:latin typeface="Times New Roman" panose="02020603050405020304" pitchFamily="18" charset="0"/>
                <a:cs typeface="Times New Roman" panose="02020603050405020304" pitchFamily="18" charset="0"/>
              </a:rPr>
              <a:t>Determination of the level of U.S involvement in foreign events (Carter)</a:t>
            </a:r>
          </a:p>
          <a:p>
            <a:r>
              <a:rPr lang="en-US" sz="2400" dirty="0">
                <a:latin typeface="Times New Roman" panose="02020603050405020304" pitchFamily="18" charset="0"/>
                <a:cs typeface="Times New Roman" panose="02020603050405020304" pitchFamily="18" charset="0"/>
              </a:rPr>
              <a:t>Negotiations and signatures on treaties and formal agreements between the governments of two or more countries.</a:t>
            </a:r>
            <a:r>
              <a:rPr lang="en-US"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approval of senate is key for this)</a:t>
            </a:r>
          </a:p>
        </p:txBody>
      </p:sp>
      <p:sp>
        <p:nvSpPr>
          <p:cNvPr id="4" name="Content Placeholder 3"/>
          <p:cNvSpPr>
            <a:spLocks noGrp="1"/>
          </p:cNvSpPr>
          <p:nvPr>
            <p:ph sz="half" idx="2"/>
          </p:nvPr>
        </p:nvSpPr>
        <p:spPr>
          <a:xfrm>
            <a:off x="6172200" y="268941"/>
            <a:ext cx="5181600" cy="5908022"/>
          </a:xfrm>
        </p:spPr>
        <p:txBody>
          <a:bodyPr>
            <a:normAutofit/>
          </a:bodyPr>
          <a:lstStyle/>
          <a:p>
            <a:pPr marL="0" indent="0" algn="ctr">
              <a:buNone/>
            </a:pPr>
            <a:r>
              <a:rPr lang="en-US" u="sng" dirty="0">
                <a:latin typeface="Times New Roman" panose="02020603050405020304" pitchFamily="18" charset="0"/>
                <a:cs typeface="Times New Roman" panose="02020603050405020304" pitchFamily="18" charset="0"/>
              </a:rPr>
              <a:t>Chief legislator </a:t>
            </a:r>
          </a:p>
          <a:p>
            <a:pPr>
              <a:lnSpc>
                <a:spcPct val="100000"/>
              </a:lnSpc>
            </a:pPr>
            <a:r>
              <a:rPr lang="en-US" sz="2400" dirty="0">
                <a:latin typeface="Times New Roman" panose="02020603050405020304" pitchFamily="18" charset="0"/>
                <a:cs typeface="Times New Roman" panose="02020603050405020304" pitchFamily="18" charset="0"/>
              </a:rPr>
              <a:t>Recommendation, approval, and disapproval of legislations</a:t>
            </a:r>
          </a:p>
          <a:p>
            <a:pPr>
              <a:lnSpc>
                <a:spcPct val="100000"/>
              </a:lnSpc>
            </a:pPr>
            <a:r>
              <a:rPr lang="en-US" sz="2400" dirty="0">
                <a:latin typeface="Times New Roman" panose="02020603050405020304" pitchFamily="18" charset="0"/>
                <a:cs typeface="Times New Roman" panose="02020603050405020304" pitchFamily="18" charset="0"/>
              </a:rPr>
              <a:t>Proposal for legislations the President wants to see implemented</a:t>
            </a:r>
          </a:p>
          <a:p>
            <a:pPr>
              <a:lnSpc>
                <a:spcPct val="100000"/>
              </a:lnSpc>
            </a:pPr>
            <a:r>
              <a:rPr lang="en-US" sz="2400" dirty="0">
                <a:latin typeface="Times New Roman" panose="02020603050405020304" pitchFamily="18" charset="0"/>
                <a:cs typeface="Times New Roman" panose="02020603050405020304" pitchFamily="18" charset="0"/>
              </a:rPr>
              <a:t>After the description of the legislative program by the President in </a:t>
            </a:r>
            <a:r>
              <a:rPr lang="en-US" sz="2400" dirty="0" smtClean="0">
                <a:latin typeface="Times New Roman" panose="02020603050405020304" pitchFamily="18" charset="0"/>
                <a:cs typeface="Times New Roman" panose="02020603050405020304" pitchFamily="18" charset="0"/>
              </a:rPr>
              <a:t>the Union </a:t>
            </a:r>
            <a:r>
              <a:rPr lang="en-US" sz="2400" dirty="0">
                <a:latin typeface="Times New Roman" panose="02020603050405020304" pitchFamily="18" charset="0"/>
                <a:cs typeface="Times New Roman" panose="02020603050405020304" pitchFamily="18" charset="0"/>
              </a:rPr>
              <a:t>Address, the President’s staff writes legislation and sends it to Congress for further progress</a:t>
            </a:r>
          </a:p>
          <a:p>
            <a:r>
              <a:rPr lang="en-US" sz="2400" dirty="0">
                <a:latin typeface="Times New Roman" panose="02020603050405020304" pitchFamily="18" charset="0"/>
                <a:cs typeface="Times New Roman" panose="02020603050405020304" pitchFamily="18" charset="0"/>
              </a:rPr>
              <a:t>The President as a chief legislator can also urge the passage of top priority bills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39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5927" y="182880"/>
            <a:ext cx="5181600" cy="6217920"/>
          </a:xfrm>
        </p:spPr>
        <p:txBody>
          <a:bodyPr>
            <a:normAutofit/>
          </a:bodyPr>
          <a:lstStyle/>
          <a:p>
            <a:pPr marL="0" indent="0" algn="ctr">
              <a:buNone/>
            </a:pPr>
            <a:r>
              <a:rPr lang="en-US" sz="2400" u="sng" dirty="0">
                <a:latin typeface="Times New Roman" panose="02020603050405020304" pitchFamily="18" charset="0"/>
                <a:cs typeface="Times New Roman" panose="02020603050405020304" pitchFamily="18" charset="0"/>
              </a:rPr>
              <a:t>Commander-in-chief</a:t>
            </a:r>
          </a:p>
          <a:p>
            <a:pPr algn="ct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Constitution (Article II, section 2) specifies that “The President shall be Commander in Chief of the Army and Navy of the </a:t>
            </a:r>
            <a:r>
              <a:rPr lang="en-US" sz="2400" dirty="0">
                <a:latin typeface="Times New Roman" panose="02020603050405020304" pitchFamily="18" charset="0"/>
                <a:cs typeface="Times New Roman" panose="02020603050405020304" pitchFamily="18" charset="0"/>
                <a:hlinkClick r:id="rId2"/>
              </a:rPr>
              <a:t>United States</a:t>
            </a:r>
            <a:r>
              <a:rPr lang="en-US" sz="2400" dirty="0">
                <a:latin typeface="Times New Roman" panose="02020603050405020304" pitchFamily="18" charset="0"/>
                <a:cs typeface="Times New Roman" panose="02020603050405020304" pitchFamily="18" charset="0"/>
              </a:rPr>
              <a:t>, and of the Militia of the several states when called into the actual Service of the </a:t>
            </a:r>
            <a:r>
              <a:rPr lang="en-US" sz="2400" dirty="0">
                <a:latin typeface="Times New Roman" panose="02020603050405020304" pitchFamily="18" charset="0"/>
                <a:cs typeface="Times New Roman" panose="02020603050405020304" pitchFamily="18" charset="0"/>
                <a:hlinkClick r:id="rId2"/>
              </a:rPr>
              <a:t>United </a:t>
            </a:r>
            <a:r>
              <a:rPr lang="en-US" sz="2400" dirty="0" smtClean="0">
                <a:latin typeface="Times New Roman" panose="02020603050405020304" pitchFamily="18" charset="0"/>
                <a:cs typeface="Times New Roman" panose="02020603050405020304" pitchFamily="18" charset="0"/>
                <a:hlinkClick r:id="rId2"/>
              </a:rPr>
              <a:t>States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Yoo</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Delahunty</a:t>
            </a:r>
            <a:r>
              <a:rPr lang="en-US"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President heads the military of the United States and has the power to declare war against any country</a:t>
            </a:r>
          </a:p>
          <a:p>
            <a:r>
              <a:rPr lang="en-US" sz="2400" dirty="0">
                <a:latin typeface="Times New Roman" panose="02020603050405020304" pitchFamily="18" charset="0"/>
                <a:cs typeface="Times New Roman" panose="02020603050405020304" pitchFamily="18" charset="0"/>
              </a:rPr>
              <a:t>Responsibilities: making all the military strategies, defense of the territories, boundaries, and possessions of the United States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6172200" y="182880"/>
            <a:ext cx="5181600" cy="6217920"/>
          </a:xfrm>
        </p:spPr>
        <p:txBody>
          <a:bodyPr>
            <a:normAutofit/>
          </a:bodyPr>
          <a:lstStyle/>
          <a:p>
            <a:pPr marL="0" indent="0" algn="ctr">
              <a:buNone/>
            </a:pPr>
            <a:r>
              <a:rPr lang="en-US" u="sng" dirty="0">
                <a:latin typeface="Times New Roman" panose="02020603050405020304" pitchFamily="18" charset="0"/>
                <a:cs typeface="Times New Roman" panose="02020603050405020304" pitchFamily="18" charset="0"/>
              </a:rPr>
              <a:t>Party chief </a:t>
            </a:r>
          </a:p>
          <a:p>
            <a:r>
              <a:rPr lang="en-US" sz="2400" dirty="0">
                <a:latin typeface="Times New Roman" panose="02020603050405020304" pitchFamily="18" charset="0"/>
                <a:cs typeface="Times New Roman" panose="02020603050405020304" pitchFamily="18" charset="0"/>
              </a:rPr>
              <a:t>The President of the United States is largely in charge of laying down the legislative manifesto of his political party.</a:t>
            </a:r>
          </a:p>
          <a:p>
            <a:r>
              <a:rPr lang="en-US" sz="2400" dirty="0">
                <a:latin typeface="Times New Roman" panose="02020603050405020304" pitchFamily="18" charset="0"/>
                <a:cs typeface="Times New Roman" panose="02020603050405020304" pitchFamily="18" charset="0"/>
              </a:rPr>
              <a:t>“Titular head” of his political party (</a:t>
            </a:r>
            <a:r>
              <a:rPr lang="en-US" sz="2400" dirty="0" err="1">
                <a:latin typeface="Times New Roman" panose="02020603050405020304" pitchFamily="18" charset="0"/>
                <a:cs typeface="Times New Roman" panose="02020603050405020304" pitchFamily="18" charset="0"/>
              </a:rPr>
              <a:t>Mooijman</a:t>
            </a:r>
            <a:r>
              <a:rPr lang="en-US" sz="2400" dirty="0">
                <a:latin typeface="Times New Roman" panose="02020603050405020304" pitchFamily="18" charset="0"/>
                <a:cs typeface="Times New Roman" panose="02020603050405020304" pitchFamily="18" charset="0"/>
              </a:rPr>
              <a:t> et al.) </a:t>
            </a:r>
          </a:p>
          <a:p>
            <a:r>
              <a:rPr lang="en-US" sz="2400" dirty="0">
                <a:latin typeface="Times New Roman" panose="02020603050405020304" pitchFamily="18" charset="0"/>
                <a:cs typeface="Times New Roman" panose="02020603050405020304" pitchFamily="18" charset="0"/>
              </a:rPr>
              <a:t>Expectations from the President as party chief: support of the party’s platform, raising funds for party campaigns, taking stands on issues of controversial nature, e.g., abortion, welfare spending, etc. </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04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Chief citizen </a:t>
            </a:r>
          </a:p>
        </p:txBody>
      </p:sp>
      <p:sp>
        <p:nvSpPr>
          <p:cNvPr id="6" name="Content Placeholder 5"/>
          <p:cNvSpPr>
            <a:spLocks noGrp="1"/>
          </p:cNvSpPr>
          <p:nvPr>
            <p:ph idx="1"/>
          </p:nvPr>
        </p:nvSpPr>
        <p:spPr/>
        <p:txBody>
          <a:bodyPr>
            <a:normAutofit/>
          </a:bodyPr>
          <a:lstStyle/>
          <a:p>
            <a:pPr>
              <a:lnSpc>
                <a:spcPct val="100000"/>
              </a:lnSpc>
            </a:pP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U.S. </a:t>
            </a:r>
            <a:r>
              <a:rPr lang="en-US" sz="2400" dirty="0" smtClean="0">
                <a:latin typeface="Times New Roman" panose="02020603050405020304" pitchFamily="18" charset="0"/>
                <a:cs typeface="Times New Roman" panose="02020603050405020304" pitchFamily="18" charset="0"/>
              </a:rPr>
              <a:t>President </a:t>
            </a:r>
            <a:r>
              <a:rPr lang="en-US" sz="2400" dirty="0">
                <a:latin typeface="Times New Roman" panose="02020603050405020304" pitchFamily="18" charset="0"/>
                <a:cs typeface="Times New Roman" panose="02020603050405020304" pitchFamily="18" charset="0"/>
              </a:rPr>
              <a:t>is expected to be a guiding light for the nation and a moral leader, smoothing the grounds for religious piety, integrity, and exemplary honesty. </a:t>
            </a:r>
          </a:p>
          <a:p>
            <a:pPr>
              <a:lnSpc>
                <a:spcPct val="100000"/>
              </a:lnSpc>
            </a:pPr>
            <a:r>
              <a:rPr lang="en-US" sz="2400" dirty="0">
                <a:latin typeface="Times New Roman" panose="02020603050405020304" pitchFamily="18" charset="0"/>
                <a:cs typeface="Times New Roman" panose="02020603050405020304" pitchFamily="18" charset="0"/>
              </a:rPr>
              <a:t>The President must be an epitome of the American ideals which are laid down in the Declaration of Independence and is supposed to be the true representation of the American nation.</a:t>
            </a:r>
          </a:p>
          <a:p>
            <a:pPr>
              <a:lnSpc>
                <a:spcPct val="100000"/>
              </a:lnSpc>
            </a:pPr>
            <a:r>
              <a:rPr lang="en-US" sz="2400" dirty="0">
                <a:latin typeface="Times New Roman" panose="02020603050405020304" pitchFamily="18" charset="0"/>
                <a:cs typeface="Times New Roman" panose="02020603050405020304" pitchFamily="18" charset="0"/>
              </a:rPr>
              <a:t>Even though this hat has no constitutional basis, the idea is taught in civics, and the President is expected to put the nation’s interest above his own.</a:t>
            </a:r>
          </a:p>
        </p:txBody>
      </p:sp>
    </p:spTree>
    <p:extLst>
      <p:ext uri="{BB962C8B-B14F-4D97-AF65-F5344CB8AC3E}">
        <p14:creationId xmlns:p14="http://schemas.microsoft.com/office/powerpoint/2010/main" val="145130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pPr algn="ctr"/>
            <a:r>
              <a:rPr lang="en-US" b="1" dirty="0">
                <a:latin typeface="Times New Roman" panose="02020603050405020304" pitchFamily="18" charset="0"/>
                <a:cs typeface="Times New Roman" panose="02020603050405020304" pitchFamily="18" charset="0"/>
              </a:rPr>
              <a:t>The Presidential Establishment</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Comprised of multiple advisors and federal agencies immediately serving the executive office, the Presidential establishment helps make public policies: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cabinet is not mandated and consists of heads of all federal agencies and bureaucratic departments</a:t>
            </a:r>
          </a:p>
          <a:p>
            <a:r>
              <a:rPr lang="en-US" sz="2400" dirty="0" err="1">
                <a:latin typeface="Times New Roman" panose="02020603050405020304" pitchFamily="18" charset="0"/>
                <a:cs typeface="Times New Roman" panose="02020603050405020304" pitchFamily="18" charset="0"/>
              </a:rPr>
              <a:t>EoP</a:t>
            </a:r>
            <a:r>
              <a:rPr lang="en-US" sz="2400" dirty="0">
                <a:latin typeface="Times New Roman" panose="02020603050405020304" pitchFamily="18" charset="0"/>
                <a:cs typeface="Times New Roman" panose="02020603050405020304" pitchFamily="18" charset="0"/>
              </a:rPr>
              <a:t> includes the </a:t>
            </a:r>
            <a:r>
              <a:rPr lang="en-US" sz="2400" dirty="0" smtClean="0">
                <a:latin typeface="Times New Roman" panose="02020603050405020304" pitchFamily="18" charset="0"/>
                <a:cs typeface="Times New Roman" panose="02020603050405020304" pitchFamily="18" charset="0"/>
              </a:rPr>
              <a:t>Security Council, Economic Advisory Council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the Vice President Office</a:t>
            </a:r>
          </a:p>
          <a:p>
            <a:r>
              <a:rPr lang="en-US" sz="2400" dirty="0" smtClean="0">
                <a:latin typeface="Times New Roman" panose="02020603050405020304" pitchFamily="18" charset="0"/>
                <a:cs typeface="Times New Roman" panose="02020603050405020304" pitchFamily="18" charset="0"/>
              </a:rPr>
              <a:t>Staff in the White House comprises </a:t>
            </a:r>
            <a:r>
              <a:rPr lang="en-US" sz="2400" dirty="0">
                <a:latin typeface="Times New Roman" panose="02020603050405020304" pitchFamily="18" charset="0"/>
                <a:cs typeface="Times New Roman" panose="02020603050405020304" pitchFamily="18" charset="0"/>
              </a:rPr>
              <a:t>of personal assistants, security and senior aides</a:t>
            </a:r>
          </a:p>
          <a:p>
            <a:r>
              <a:rPr lang="en-US" sz="2400" dirty="0">
                <a:latin typeface="Times New Roman" panose="02020603050405020304" pitchFamily="18" charset="0"/>
                <a:cs typeface="Times New Roman" panose="02020603050405020304" pitchFamily="18" charset="0"/>
              </a:rPr>
              <a:t>The First Lady acts as an informal advisor to the President and organizes and attends many events of multi-faceted nature during the President’s term</a:t>
            </a:r>
          </a:p>
          <a:p>
            <a:endParaRPr lang="en-US" sz="2400" dirty="0">
              <a:latin typeface="Times New Roman" panose="02020603050405020304" pitchFamily="18" charset="0"/>
              <a:cs typeface="Times New Roman" panose="02020603050405020304" pitchFamily="18" charset="0"/>
            </a:endParaRPr>
          </a:p>
        </p:txBody>
      </p:sp>
      <p:graphicFrame>
        <p:nvGraphicFramePr>
          <p:cNvPr id="6" name="Diagram 5"/>
          <p:cNvGraphicFramePr/>
          <p:nvPr>
            <p:extLst>
              <p:ext uri="{D42A27DB-BD31-4B8C-83A1-F6EECF244321}">
                <p14:modId xmlns:p14="http://schemas.microsoft.com/office/powerpoint/2010/main" val="952338936"/>
              </p:ext>
            </p:extLst>
          </p:nvPr>
        </p:nvGraphicFramePr>
        <p:xfrm>
          <a:off x="731520" y="2592593"/>
          <a:ext cx="10187492" cy="1000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637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U.S Department of Defense </a:t>
            </a:r>
          </a:p>
        </p:txBody>
      </p:sp>
      <p:pic>
        <p:nvPicPr>
          <p:cNvPr id="2056" name="Picture 8" descr="Image result for us department of defense"/>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710380" y="1409701"/>
            <a:ext cx="4771239" cy="4732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533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U.S Department of Defense </a:t>
            </a:r>
            <a:endParaRPr lang="en-US" b="1" dirty="0"/>
          </a:p>
        </p:txBody>
      </p:sp>
      <p:sp>
        <p:nvSpPr>
          <p:cNvPr id="3" name="Content Placeholder 2"/>
          <p:cNvSpPr>
            <a:spLocks noGrp="1"/>
          </p:cNvSpPr>
          <p:nvPr>
            <p:ph idx="1"/>
          </p:nvPr>
        </p:nvSpPr>
        <p:spPr/>
        <p:txBody>
          <a:bodyPr>
            <a:normAutofit fontScale="70000" lnSpcReduction="20000"/>
          </a:bodyPr>
          <a:lstStyle/>
          <a:p>
            <a:r>
              <a:rPr lang="en-US"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federal Defense Department is </a:t>
            </a:r>
            <a:r>
              <a:rPr lang="en-US" sz="2400" dirty="0" smtClean="0">
                <a:latin typeface="Times New Roman" panose="02020603050405020304" pitchFamily="18" charset="0"/>
                <a:cs typeface="Times New Roman" panose="02020603050405020304" pitchFamily="18" charset="0"/>
              </a:rPr>
              <a:t>America's earliest and the largest agency</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evolves </a:t>
            </a:r>
            <a:r>
              <a:rPr lang="en-US" sz="2400" dirty="0">
                <a:latin typeface="Times New Roman" panose="02020603050405020304" pitchFamily="18" charset="0"/>
                <a:cs typeface="Times New Roman" panose="02020603050405020304" pitchFamily="18" charset="0"/>
              </a:rPr>
              <a:t>with changing times and ideals of the American nation</a:t>
            </a:r>
          </a:p>
          <a:p>
            <a:r>
              <a:rPr lang="en-US" sz="2400" dirty="0">
                <a:latin typeface="Times New Roman" panose="02020603050405020304" pitchFamily="18" charset="0"/>
                <a:cs typeface="Times New Roman" panose="02020603050405020304" pitchFamily="18" charset="0"/>
              </a:rPr>
              <a:t>It oversees the following:</a:t>
            </a:r>
          </a:p>
          <a:p>
            <a:pPr marL="514350" indent="-514350">
              <a:buFont typeface="+mj-lt"/>
              <a:buAutoNum type="romanUcPeriod"/>
            </a:pPr>
            <a:r>
              <a:rPr lang="en-US" sz="2400" dirty="0" smtClean="0">
                <a:latin typeface="Times New Roman" panose="02020603050405020304" pitchFamily="18" charset="0"/>
                <a:cs typeface="Times New Roman" panose="02020603050405020304" pitchFamily="18" charset="0"/>
              </a:rPr>
              <a:t>Army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Nickelsburg</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Norpoth</a:t>
            </a:r>
            <a:r>
              <a:rPr lang="en-US" sz="2400" dirty="0">
                <a:latin typeface="Times New Roman" panose="02020603050405020304" pitchFamily="18" charset="0"/>
                <a:cs typeface="Times New Roman" panose="02020603050405020304" pitchFamily="18" charset="0"/>
              </a:rPr>
              <a:t>)</a:t>
            </a:r>
          </a:p>
          <a:p>
            <a:pPr marL="514350" indent="-514350">
              <a:buFont typeface="+mj-lt"/>
              <a:buAutoNum type="romanUcPeriod"/>
            </a:pPr>
            <a:r>
              <a:rPr lang="en-US" sz="2400" dirty="0">
                <a:latin typeface="Times New Roman" panose="02020603050405020304" pitchFamily="18" charset="0"/>
                <a:cs typeface="Times New Roman" panose="02020603050405020304" pitchFamily="18" charset="0"/>
              </a:rPr>
              <a:t>Marine Corps</a:t>
            </a:r>
          </a:p>
          <a:p>
            <a:pPr marL="514350" indent="-514350">
              <a:buFont typeface="+mj-lt"/>
              <a:buAutoNum type="romanUcPeriod"/>
            </a:pPr>
            <a:r>
              <a:rPr lang="en-US" sz="2400" dirty="0" smtClean="0">
                <a:latin typeface="Times New Roman" panose="02020603050405020304" pitchFamily="18" charset="0"/>
                <a:cs typeface="Times New Roman" panose="02020603050405020304" pitchFamily="18" charset="0"/>
              </a:rPr>
              <a:t>Air Force</a:t>
            </a:r>
          </a:p>
          <a:p>
            <a:pPr marL="514350" indent="-514350">
              <a:buFont typeface="+mj-lt"/>
              <a:buAutoNum type="romanUcPeriod"/>
            </a:pPr>
            <a:r>
              <a:rPr lang="en-US" sz="2400" dirty="0" smtClean="0">
                <a:latin typeface="Times New Roman" panose="02020603050405020304" pitchFamily="18" charset="0"/>
                <a:cs typeface="Times New Roman" panose="02020603050405020304" pitchFamily="18" charset="0"/>
              </a:rPr>
              <a:t>Navy </a:t>
            </a:r>
            <a:endParaRPr lang="en-US" sz="2400" dirty="0">
              <a:latin typeface="Times New Roman" panose="02020603050405020304" pitchFamily="18" charset="0"/>
              <a:cs typeface="Times New Roman" panose="02020603050405020304" pitchFamily="18" charset="0"/>
            </a:endParaRPr>
          </a:p>
          <a:p>
            <a:pPr marL="514350" indent="-514350">
              <a:buFont typeface="+mj-lt"/>
              <a:buAutoNum type="romanUcPeriod"/>
            </a:pPr>
            <a:r>
              <a:rPr lang="en-US" sz="2400" dirty="0">
                <a:latin typeface="Times New Roman" panose="02020603050405020304" pitchFamily="18" charset="0"/>
                <a:cs typeface="Times New Roman" panose="02020603050405020304" pitchFamily="18" charset="0"/>
              </a:rPr>
              <a:t>Coast Guard</a:t>
            </a:r>
          </a:p>
          <a:p>
            <a:r>
              <a:rPr lang="en-US" sz="2400" dirty="0">
                <a:latin typeface="Times New Roman" panose="02020603050405020304" pitchFamily="18" charset="0"/>
                <a:cs typeface="Times New Roman" panose="02020603050405020304" pitchFamily="18" charset="0"/>
              </a:rPr>
              <a:t>President of the United States, </a:t>
            </a:r>
            <a:r>
              <a:rPr lang="en-US" sz="2400" dirty="0" smtClean="0">
                <a:latin typeface="Times New Roman" panose="02020603050405020304" pitchFamily="18" charset="0"/>
                <a:cs typeface="Times New Roman" panose="02020603050405020304" pitchFamily="18" charset="0"/>
              </a:rPr>
              <a:t>under the hat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a commander-in-chief shape military strategies and policies with </a:t>
            </a:r>
            <a:r>
              <a:rPr lang="en-US" sz="2400" dirty="0" smtClean="0">
                <a:latin typeface="Times New Roman" panose="02020603050405020304" pitchFamily="18" charset="0"/>
                <a:cs typeface="Times New Roman" panose="02020603050405020304" pitchFamily="18" charset="0"/>
              </a:rPr>
              <a:t>the defense department, </a:t>
            </a:r>
            <a:r>
              <a:rPr lang="en-US" sz="2400" dirty="0">
                <a:latin typeface="Times New Roman" panose="02020603050405020304" pitchFamily="18" charset="0"/>
                <a:cs typeface="Times New Roman" panose="02020603050405020304" pitchFamily="18" charset="0"/>
              </a:rPr>
              <a:t>and his command over the U.S armed forces are established in the Constitution of the United States of America. </a:t>
            </a:r>
          </a:p>
          <a:p>
            <a:r>
              <a:rPr lang="en-US" sz="2400" dirty="0">
                <a:latin typeface="Times New Roman" panose="02020603050405020304" pitchFamily="18" charset="0"/>
                <a:cs typeface="Times New Roman" panose="02020603050405020304" pitchFamily="18" charset="0"/>
              </a:rPr>
              <a:t>Pentagon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headquarters of the department, </a:t>
            </a:r>
            <a:r>
              <a:rPr lang="en-US" sz="2400" dirty="0" smtClean="0">
                <a:latin typeface="Times New Roman" panose="02020603050405020304" pitchFamily="18" charset="0"/>
                <a:cs typeface="Times New Roman" panose="02020603050405020304" pitchFamily="18" charset="0"/>
              </a:rPr>
              <a:t>is among the </a:t>
            </a:r>
            <a:r>
              <a:rPr lang="en-US" sz="2400" dirty="0">
                <a:latin typeface="Times New Roman" panose="02020603050405020304" pitchFamily="18" charset="0"/>
                <a:cs typeface="Times New Roman" panose="02020603050405020304" pitchFamily="18" charset="0"/>
              </a:rPr>
              <a:t>largest office buildings in the world, and statistically, it is also the largest employer of America with over </a:t>
            </a:r>
            <a:r>
              <a:rPr lang="en-US" sz="2400" dirty="0" smtClean="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million </a:t>
            </a:r>
            <a:r>
              <a:rPr lang="en-US" sz="2400" dirty="0" smtClean="0">
                <a:latin typeface="Times New Roman" panose="02020603050405020304" pitchFamily="18" charset="0"/>
                <a:cs typeface="Times New Roman" panose="02020603050405020304" pitchFamily="18" charset="0"/>
              </a:rPr>
              <a:t>personnel on </a:t>
            </a:r>
            <a:r>
              <a:rPr lang="en-US" sz="2400" dirty="0">
                <a:latin typeface="Times New Roman" panose="02020603050405020304" pitchFamily="18" charset="0"/>
                <a:cs typeface="Times New Roman" panose="02020603050405020304" pitchFamily="18" charset="0"/>
              </a:rPr>
              <a:t>active duty, as of 2016. </a:t>
            </a:r>
          </a:p>
          <a:p>
            <a:r>
              <a:rPr lang="en-US" sz="2400" dirty="0">
                <a:latin typeface="Times New Roman" panose="02020603050405020304" pitchFamily="18" charset="0"/>
                <a:cs typeface="Times New Roman" panose="02020603050405020304" pitchFamily="18" charset="0"/>
              </a:rPr>
              <a:t>Mission of this federal department is to secure American land and provide troops in the wake of a war declaration, along with launching and testing missile systems and nuclear arms, maintaining America’s </a:t>
            </a:r>
            <a:r>
              <a:rPr lang="en-US" sz="2400" dirty="0" smtClean="0">
                <a:latin typeface="Times New Roman" panose="02020603050405020304" pitchFamily="18" charset="0"/>
                <a:cs typeface="Times New Roman" panose="02020603050405020304" pitchFamily="18" charset="0"/>
              </a:rPr>
              <a:t>position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as the </a:t>
            </a:r>
            <a:r>
              <a:rPr lang="en-US" sz="2400" dirty="0" smtClean="0">
                <a:latin typeface="Times New Roman" panose="02020603050405020304" pitchFamily="18" charset="0"/>
                <a:cs typeface="Times New Roman" panose="02020603050405020304" pitchFamily="18" charset="0"/>
              </a:rPr>
              <a:t>world’s biggest </a:t>
            </a:r>
            <a:r>
              <a:rPr lang="en-US" sz="2400" dirty="0">
                <a:latin typeface="Times New Roman" panose="02020603050405020304" pitchFamily="18" charset="0"/>
                <a:cs typeface="Times New Roman" panose="02020603050405020304" pitchFamily="18" charset="0"/>
              </a:rPr>
              <a:t>economy with military technology </a:t>
            </a:r>
          </a:p>
          <a:p>
            <a:endParaRPr lang="en-US" dirty="0"/>
          </a:p>
        </p:txBody>
      </p:sp>
    </p:spTree>
    <p:extLst>
      <p:ext uri="{BB962C8B-B14F-4D97-AF65-F5344CB8AC3E}">
        <p14:creationId xmlns:p14="http://schemas.microsoft.com/office/powerpoint/2010/main" val="2839920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840</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Unit 4: The Executive Branch Project </vt:lpstr>
      <vt:lpstr>The President (Executive branch)</vt:lpstr>
      <vt:lpstr>PowerPoint Presentation</vt:lpstr>
      <vt:lpstr>PowerPoint Presentation</vt:lpstr>
      <vt:lpstr>PowerPoint Presentation</vt:lpstr>
      <vt:lpstr>Chief citizen </vt:lpstr>
      <vt:lpstr>The Presidential Establishment</vt:lpstr>
      <vt:lpstr>U.S Department of Defense </vt:lpstr>
      <vt:lpstr>U.S Department of Defense </vt:lpstr>
      <vt:lpstr>Works Cited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Morning</dc:creator>
  <cp:lastModifiedBy>Morning</cp:lastModifiedBy>
  <cp:revision>24</cp:revision>
  <dcterms:created xsi:type="dcterms:W3CDTF">2019-10-29T04:24:28Z</dcterms:created>
  <dcterms:modified xsi:type="dcterms:W3CDTF">2019-10-30T04:43:29Z</dcterms:modified>
</cp:coreProperties>
</file>