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7" r:id="rId5"/>
    <p:sldId id="259" r:id="rId6"/>
    <p:sldId id="260" r:id="rId7"/>
    <p:sldId id="261" r:id="rId8"/>
    <p:sldId id="268" r:id="rId9"/>
    <p:sldId id="262" r:id="rId10"/>
    <p:sldId id="263" r:id="rId11"/>
    <p:sldId id="264" r:id="rId12"/>
    <p:sldId id="265" r:id="rId13"/>
    <p:sldId id="266"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38" d="100"/>
          <a:sy n="38" d="100"/>
        </p:scale>
        <p:origin x="121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21.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21.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6507032A-F954-4249-A100-8BDFAE54A22F}"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59655B6-A57C-4F06-94BC-DA45A86C3217}">
      <dgm:prSet/>
      <dgm:spPr/>
      <dgm:t>
        <a:bodyPr/>
        <a:lstStyle/>
        <a:p>
          <a:r>
            <a:rPr lang="en-US"/>
            <a:t>United States economy is the highly developed and mixed economy</a:t>
          </a:r>
        </a:p>
      </dgm:t>
    </dgm:pt>
    <dgm:pt modelId="{9BAC2D2F-68DA-4BC6-BA47-30C6F80CCE1B}" type="parTrans" cxnId="{6E400434-EC6B-4A02-8503-6672C5F93A6F}">
      <dgm:prSet/>
      <dgm:spPr/>
      <dgm:t>
        <a:bodyPr/>
        <a:lstStyle/>
        <a:p>
          <a:endParaRPr lang="en-US"/>
        </a:p>
      </dgm:t>
    </dgm:pt>
    <dgm:pt modelId="{9526EA13-EAE8-4729-84E3-567C256E8563}" type="sibTrans" cxnId="{6E400434-EC6B-4A02-8503-6672C5F93A6F}">
      <dgm:prSet/>
      <dgm:spPr/>
      <dgm:t>
        <a:bodyPr/>
        <a:lstStyle/>
        <a:p>
          <a:endParaRPr lang="en-US"/>
        </a:p>
      </dgm:t>
    </dgm:pt>
    <dgm:pt modelId="{890CEA64-770D-4A57-BA13-89DE02397DB1}">
      <dgm:prSet/>
      <dgm:spPr/>
      <dgm:t>
        <a:bodyPr/>
        <a:lstStyle/>
        <a:p>
          <a:r>
            <a:rPr lang="en-US"/>
            <a:t>In terms of the nominal GDP, it is the largest economy in the world</a:t>
          </a:r>
        </a:p>
      </dgm:t>
    </dgm:pt>
    <dgm:pt modelId="{CBC92636-6642-46A7-90C8-689F71C7AA98}" type="parTrans" cxnId="{DCC911B7-02DE-4F1C-BF29-075C548277DC}">
      <dgm:prSet/>
      <dgm:spPr/>
      <dgm:t>
        <a:bodyPr/>
        <a:lstStyle/>
        <a:p>
          <a:endParaRPr lang="en-US"/>
        </a:p>
      </dgm:t>
    </dgm:pt>
    <dgm:pt modelId="{76C68DB3-A07D-408D-AB1F-5164598D15D5}" type="sibTrans" cxnId="{DCC911B7-02DE-4F1C-BF29-075C548277DC}">
      <dgm:prSet/>
      <dgm:spPr/>
      <dgm:t>
        <a:bodyPr/>
        <a:lstStyle/>
        <a:p>
          <a:endParaRPr lang="en-US"/>
        </a:p>
      </dgm:t>
    </dgm:pt>
    <dgm:pt modelId="{D2B1D81B-78C2-49C2-A57E-D6A976FE3192}">
      <dgm:prSet/>
      <dgm:spPr/>
      <dgm:t>
        <a:bodyPr/>
        <a:lstStyle/>
        <a:p>
          <a:r>
            <a:rPr lang="en-US"/>
            <a:t>United States dollars are being used as a major currency around the world in terms of the trading</a:t>
          </a:r>
        </a:p>
      </dgm:t>
    </dgm:pt>
    <dgm:pt modelId="{B5DA05F4-D243-441F-898A-D6D7EB2172A7}" type="parTrans" cxnId="{3D6B3D42-A18D-42F2-8639-E984E6C64E06}">
      <dgm:prSet/>
      <dgm:spPr/>
      <dgm:t>
        <a:bodyPr/>
        <a:lstStyle/>
        <a:p>
          <a:endParaRPr lang="en-US"/>
        </a:p>
      </dgm:t>
    </dgm:pt>
    <dgm:pt modelId="{2995DE58-4108-4B62-9008-C5663952E738}" type="sibTrans" cxnId="{3D6B3D42-A18D-42F2-8639-E984E6C64E06}">
      <dgm:prSet/>
      <dgm:spPr/>
      <dgm:t>
        <a:bodyPr/>
        <a:lstStyle/>
        <a:p>
          <a:endParaRPr lang="en-US"/>
        </a:p>
      </dgm:t>
    </dgm:pt>
    <dgm:pt modelId="{7A1758DF-476B-4AAD-A8DE-3343459DAEFB}">
      <dgm:prSet/>
      <dgm:spPr/>
      <dgm:t>
        <a:bodyPr/>
        <a:lstStyle/>
        <a:p>
          <a:r>
            <a:rPr lang="en-US"/>
            <a:t>Throughout during the course of the last 50 years, United States economy has become more and more open. </a:t>
          </a:r>
        </a:p>
      </dgm:t>
    </dgm:pt>
    <dgm:pt modelId="{91122F01-CD83-4E62-8B24-B772A19FF01F}" type="parTrans" cxnId="{04AC1744-1CA4-4F3E-80D8-DD95DA2B14CF}">
      <dgm:prSet/>
      <dgm:spPr/>
      <dgm:t>
        <a:bodyPr/>
        <a:lstStyle/>
        <a:p>
          <a:endParaRPr lang="en-US"/>
        </a:p>
      </dgm:t>
    </dgm:pt>
    <dgm:pt modelId="{8B018832-5983-48A3-9F0C-EB1ACBA5FE19}" type="sibTrans" cxnId="{04AC1744-1CA4-4F3E-80D8-DD95DA2B14CF}">
      <dgm:prSet/>
      <dgm:spPr/>
      <dgm:t>
        <a:bodyPr/>
        <a:lstStyle/>
        <a:p>
          <a:endParaRPr lang="en-US"/>
        </a:p>
      </dgm:t>
    </dgm:pt>
    <dgm:pt modelId="{EF1B8331-8DCA-4876-907F-914E6C7C89B4}" type="pres">
      <dgm:prSet presAssocID="{6507032A-F954-4249-A100-8BDFAE54A22F}" presName="root" presStyleCnt="0">
        <dgm:presLayoutVars>
          <dgm:dir/>
          <dgm:resizeHandles val="exact"/>
        </dgm:presLayoutVars>
      </dgm:prSet>
      <dgm:spPr/>
    </dgm:pt>
    <dgm:pt modelId="{DEEB296D-EE93-43B5-895F-6A871241A8DF}" type="pres">
      <dgm:prSet presAssocID="{C59655B6-A57C-4F06-94BC-DA45A86C3217}" presName="compNode" presStyleCnt="0"/>
      <dgm:spPr/>
    </dgm:pt>
    <dgm:pt modelId="{D07B4219-7E81-41AE-B0AF-2047CC2C81EE}" type="pres">
      <dgm:prSet presAssocID="{C59655B6-A57C-4F06-94BC-DA45A86C3217}" presName="bgRect" presStyleLbl="bgShp" presStyleIdx="0" presStyleCnt="4"/>
      <dgm:spPr/>
    </dgm:pt>
    <dgm:pt modelId="{0A1F2C1A-08E5-473B-8CBE-171F487D6CBC}" type="pres">
      <dgm:prSet presAssocID="{C59655B6-A57C-4F06-94BC-DA45A86C321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pward trend"/>
        </a:ext>
      </dgm:extLst>
    </dgm:pt>
    <dgm:pt modelId="{D44AE807-97E2-43EF-9CF0-299814AD7116}" type="pres">
      <dgm:prSet presAssocID="{C59655B6-A57C-4F06-94BC-DA45A86C3217}" presName="spaceRect" presStyleCnt="0"/>
      <dgm:spPr/>
    </dgm:pt>
    <dgm:pt modelId="{5650955A-9608-4878-87C9-CD45B258E802}" type="pres">
      <dgm:prSet presAssocID="{C59655B6-A57C-4F06-94BC-DA45A86C3217}" presName="parTx" presStyleLbl="revTx" presStyleIdx="0" presStyleCnt="4">
        <dgm:presLayoutVars>
          <dgm:chMax val="0"/>
          <dgm:chPref val="0"/>
        </dgm:presLayoutVars>
      </dgm:prSet>
      <dgm:spPr/>
    </dgm:pt>
    <dgm:pt modelId="{7BE33EF9-D676-4406-B078-ABD3AAA88190}" type="pres">
      <dgm:prSet presAssocID="{9526EA13-EAE8-4729-84E3-567C256E8563}" presName="sibTrans" presStyleCnt="0"/>
      <dgm:spPr/>
    </dgm:pt>
    <dgm:pt modelId="{9C2146C6-0A10-4B7B-95E5-DAA751A3101D}" type="pres">
      <dgm:prSet presAssocID="{890CEA64-770D-4A57-BA13-89DE02397DB1}" presName="compNode" presStyleCnt="0"/>
      <dgm:spPr/>
    </dgm:pt>
    <dgm:pt modelId="{95160C2E-62B2-438B-BEC0-5ADA9E2D60DF}" type="pres">
      <dgm:prSet presAssocID="{890CEA64-770D-4A57-BA13-89DE02397DB1}" presName="bgRect" presStyleLbl="bgShp" presStyleIdx="1" presStyleCnt="4"/>
      <dgm:spPr/>
    </dgm:pt>
    <dgm:pt modelId="{C36B5C92-BC3E-4084-BB8F-A0977D3012EC}" type="pres">
      <dgm:prSet presAssocID="{890CEA64-770D-4A57-BA13-89DE02397DB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ney"/>
        </a:ext>
      </dgm:extLst>
    </dgm:pt>
    <dgm:pt modelId="{8306862A-0A1C-42F9-8D9F-B3DE633BBDA4}" type="pres">
      <dgm:prSet presAssocID="{890CEA64-770D-4A57-BA13-89DE02397DB1}" presName="spaceRect" presStyleCnt="0"/>
      <dgm:spPr/>
    </dgm:pt>
    <dgm:pt modelId="{5B5C5BF6-42A2-4539-A399-A3041DCF8E9E}" type="pres">
      <dgm:prSet presAssocID="{890CEA64-770D-4A57-BA13-89DE02397DB1}" presName="parTx" presStyleLbl="revTx" presStyleIdx="1" presStyleCnt="4">
        <dgm:presLayoutVars>
          <dgm:chMax val="0"/>
          <dgm:chPref val="0"/>
        </dgm:presLayoutVars>
      </dgm:prSet>
      <dgm:spPr/>
    </dgm:pt>
    <dgm:pt modelId="{E5CB3BBB-BAA0-45C0-91E8-CC84255530B8}" type="pres">
      <dgm:prSet presAssocID="{76C68DB3-A07D-408D-AB1F-5164598D15D5}" presName="sibTrans" presStyleCnt="0"/>
      <dgm:spPr/>
    </dgm:pt>
    <dgm:pt modelId="{3F17149B-0576-4EA9-9F2F-06FE9F909F87}" type="pres">
      <dgm:prSet presAssocID="{D2B1D81B-78C2-49C2-A57E-D6A976FE3192}" presName="compNode" presStyleCnt="0"/>
      <dgm:spPr/>
    </dgm:pt>
    <dgm:pt modelId="{E6BF7580-A243-495D-B3B6-07C25EFCA1FC}" type="pres">
      <dgm:prSet presAssocID="{D2B1D81B-78C2-49C2-A57E-D6A976FE3192}" presName="bgRect" presStyleLbl="bgShp" presStyleIdx="2" presStyleCnt="4"/>
      <dgm:spPr/>
    </dgm:pt>
    <dgm:pt modelId="{85DAB55E-88A8-4E3F-8A9A-DD5F744AB74B}" type="pres">
      <dgm:prSet presAssocID="{D2B1D81B-78C2-49C2-A57E-D6A976FE3192}"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arth Globe Americas"/>
        </a:ext>
      </dgm:extLst>
    </dgm:pt>
    <dgm:pt modelId="{D476182B-AFB6-4EF3-96E7-24EEF04A512C}" type="pres">
      <dgm:prSet presAssocID="{D2B1D81B-78C2-49C2-A57E-D6A976FE3192}" presName="spaceRect" presStyleCnt="0"/>
      <dgm:spPr/>
    </dgm:pt>
    <dgm:pt modelId="{5D9F0445-6339-4547-ABD5-9B1BB8493AFD}" type="pres">
      <dgm:prSet presAssocID="{D2B1D81B-78C2-49C2-A57E-D6A976FE3192}" presName="parTx" presStyleLbl="revTx" presStyleIdx="2" presStyleCnt="4">
        <dgm:presLayoutVars>
          <dgm:chMax val="0"/>
          <dgm:chPref val="0"/>
        </dgm:presLayoutVars>
      </dgm:prSet>
      <dgm:spPr/>
    </dgm:pt>
    <dgm:pt modelId="{BD10896B-8794-4C98-80B6-3CD71D697B63}" type="pres">
      <dgm:prSet presAssocID="{2995DE58-4108-4B62-9008-C5663952E738}" presName="sibTrans" presStyleCnt="0"/>
      <dgm:spPr/>
    </dgm:pt>
    <dgm:pt modelId="{5D65E021-D2C7-40D3-80D6-9E137FCA6190}" type="pres">
      <dgm:prSet presAssocID="{7A1758DF-476B-4AAD-A8DE-3343459DAEFB}" presName="compNode" presStyleCnt="0"/>
      <dgm:spPr/>
    </dgm:pt>
    <dgm:pt modelId="{7E8905BE-06C9-4535-81E6-5A12FB1DE560}" type="pres">
      <dgm:prSet presAssocID="{7A1758DF-476B-4AAD-A8DE-3343459DAEFB}" presName="bgRect" presStyleLbl="bgShp" presStyleIdx="3" presStyleCnt="4"/>
      <dgm:spPr/>
    </dgm:pt>
    <dgm:pt modelId="{B45CB419-C632-4007-8D55-513AB4712EE8}" type="pres">
      <dgm:prSet presAssocID="{7A1758DF-476B-4AAD-A8DE-3343459DAEF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ar Graph with Upward Trend"/>
        </a:ext>
      </dgm:extLst>
    </dgm:pt>
    <dgm:pt modelId="{99F4C24A-8CFA-4C28-B925-3767AC50356D}" type="pres">
      <dgm:prSet presAssocID="{7A1758DF-476B-4AAD-A8DE-3343459DAEFB}" presName="spaceRect" presStyleCnt="0"/>
      <dgm:spPr/>
    </dgm:pt>
    <dgm:pt modelId="{814E4CB5-994A-4DC8-86D1-3FB4E5206807}" type="pres">
      <dgm:prSet presAssocID="{7A1758DF-476B-4AAD-A8DE-3343459DAEFB}" presName="parTx" presStyleLbl="revTx" presStyleIdx="3" presStyleCnt="4">
        <dgm:presLayoutVars>
          <dgm:chMax val="0"/>
          <dgm:chPref val="0"/>
        </dgm:presLayoutVars>
      </dgm:prSet>
      <dgm:spPr/>
    </dgm:pt>
  </dgm:ptLst>
  <dgm:cxnLst>
    <dgm:cxn modelId="{DC116915-278C-41C7-B452-639572171D36}" type="presOf" srcId="{890CEA64-770D-4A57-BA13-89DE02397DB1}" destId="{5B5C5BF6-42A2-4539-A399-A3041DCF8E9E}" srcOrd="0" destOrd="0" presId="urn:microsoft.com/office/officeart/2018/2/layout/IconVerticalSolidList"/>
    <dgm:cxn modelId="{82D1EA17-29CD-4EAC-8951-F875290C0F22}" type="presOf" srcId="{D2B1D81B-78C2-49C2-A57E-D6A976FE3192}" destId="{5D9F0445-6339-4547-ABD5-9B1BB8493AFD}" srcOrd="0" destOrd="0" presId="urn:microsoft.com/office/officeart/2018/2/layout/IconVerticalSolidList"/>
    <dgm:cxn modelId="{6E400434-EC6B-4A02-8503-6672C5F93A6F}" srcId="{6507032A-F954-4249-A100-8BDFAE54A22F}" destId="{C59655B6-A57C-4F06-94BC-DA45A86C3217}" srcOrd="0" destOrd="0" parTransId="{9BAC2D2F-68DA-4BC6-BA47-30C6F80CCE1B}" sibTransId="{9526EA13-EAE8-4729-84E3-567C256E8563}"/>
    <dgm:cxn modelId="{3D6B3D42-A18D-42F2-8639-E984E6C64E06}" srcId="{6507032A-F954-4249-A100-8BDFAE54A22F}" destId="{D2B1D81B-78C2-49C2-A57E-D6A976FE3192}" srcOrd="2" destOrd="0" parTransId="{B5DA05F4-D243-441F-898A-D6D7EB2172A7}" sibTransId="{2995DE58-4108-4B62-9008-C5663952E738}"/>
    <dgm:cxn modelId="{04AC1744-1CA4-4F3E-80D8-DD95DA2B14CF}" srcId="{6507032A-F954-4249-A100-8BDFAE54A22F}" destId="{7A1758DF-476B-4AAD-A8DE-3343459DAEFB}" srcOrd="3" destOrd="0" parTransId="{91122F01-CD83-4E62-8B24-B772A19FF01F}" sibTransId="{8B018832-5983-48A3-9F0C-EB1ACBA5FE19}"/>
    <dgm:cxn modelId="{7A1BFF7C-8B2F-4A9E-BD4E-5446551C209A}" type="presOf" srcId="{C59655B6-A57C-4F06-94BC-DA45A86C3217}" destId="{5650955A-9608-4878-87C9-CD45B258E802}" srcOrd="0" destOrd="0" presId="urn:microsoft.com/office/officeart/2018/2/layout/IconVerticalSolidList"/>
    <dgm:cxn modelId="{6DDA1383-8ACE-4A4D-8391-98F70A59C1F2}" type="presOf" srcId="{7A1758DF-476B-4AAD-A8DE-3343459DAEFB}" destId="{814E4CB5-994A-4DC8-86D1-3FB4E5206807}" srcOrd="0" destOrd="0" presId="urn:microsoft.com/office/officeart/2018/2/layout/IconVerticalSolidList"/>
    <dgm:cxn modelId="{DCC911B7-02DE-4F1C-BF29-075C548277DC}" srcId="{6507032A-F954-4249-A100-8BDFAE54A22F}" destId="{890CEA64-770D-4A57-BA13-89DE02397DB1}" srcOrd="1" destOrd="0" parTransId="{CBC92636-6642-46A7-90C8-689F71C7AA98}" sibTransId="{76C68DB3-A07D-408D-AB1F-5164598D15D5}"/>
    <dgm:cxn modelId="{B34752B7-F556-4B0F-AFED-D10758244929}" type="presOf" srcId="{6507032A-F954-4249-A100-8BDFAE54A22F}" destId="{EF1B8331-8DCA-4876-907F-914E6C7C89B4}" srcOrd="0" destOrd="0" presId="urn:microsoft.com/office/officeart/2018/2/layout/IconVerticalSolidList"/>
    <dgm:cxn modelId="{7884F7AE-C69C-4837-A28C-5E5CEDCA04C7}" type="presParOf" srcId="{EF1B8331-8DCA-4876-907F-914E6C7C89B4}" destId="{DEEB296D-EE93-43B5-895F-6A871241A8DF}" srcOrd="0" destOrd="0" presId="urn:microsoft.com/office/officeart/2018/2/layout/IconVerticalSolidList"/>
    <dgm:cxn modelId="{82C397AC-43D8-42A2-9CD8-F596D9787094}" type="presParOf" srcId="{DEEB296D-EE93-43B5-895F-6A871241A8DF}" destId="{D07B4219-7E81-41AE-B0AF-2047CC2C81EE}" srcOrd="0" destOrd="0" presId="urn:microsoft.com/office/officeart/2018/2/layout/IconVerticalSolidList"/>
    <dgm:cxn modelId="{906F5E34-7135-4952-AEB1-B806FA5346DB}" type="presParOf" srcId="{DEEB296D-EE93-43B5-895F-6A871241A8DF}" destId="{0A1F2C1A-08E5-473B-8CBE-171F487D6CBC}" srcOrd="1" destOrd="0" presId="urn:microsoft.com/office/officeart/2018/2/layout/IconVerticalSolidList"/>
    <dgm:cxn modelId="{D0BC23FC-DD01-4588-9FCD-97816B9D14DF}" type="presParOf" srcId="{DEEB296D-EE93-43B5-895F-6A871241A8DF}" destId="{D44AE807-97E2-43EF-9CF0-299814AD7116}" srcOrd="2" destOrd="0" presId="urn:microsoft.com/office/officeart/2018/2/layout/IconVerticalSolidList"/>
    <dgm:cxn modelId="{B7121445-59B1-439A-B313-B8BB21C7C1EA}" type="presParOf" srcId="{DEEB296D-EE93-43B5-895F-6A871241A8DF}" destId="{5650955A-9608-4878-87C9-CD45B258E802}" srcOrd="3" destOrd="0" presId="urn:microsoft.com/office/officeart/2018/2/layout/IconVerticalSolidList"/>
    <dgm:cxn modelId="{511F4C59-BE0A-47B7-8EAA-2AB6A4D0D0D2}" type="presParOf" srcId="{EF1B8331-8DCA-4876-907F-914E6C7C89B4}" destId="{7BE33EF9-D676-4406-B078-ABD3AAA88190}" srcOrd="1" destOrd="0" presId="urn:microsoft.com/office/officeart/2018/2/layout/IconVerticalSolidList"/>
    <dgm:cxn modelId="{3C7A5B8B-60D8-4B65-95E1-BCDEAFBD8D9B}" type="presParOf" srcId="{EF1B8331-8DCA-4876-907F-914E6C7C89B4}" destId="{9C2146C6-0A10-4B7B-95E5-DAA751A3101D}" srcOrd="2" destOrd="0" presId="urn:microsoft.com/office/officeart/2018/2/layout/IconVerticalSolidList"/>
    <dgm:cxn modelId="{042AEEC3-1DB9-4DCC-8B6B-DBD10A0A2EC0}" type="presParOf" srcId="{9C2146C6-0A10-4B7B-95E5-DAA751A3101D}" destId="{95160C2E-62B2-438B-BEC0-5ADA9E2D60DF}" srcOrd="0" destOrd="0" presId="urn:microsoft.com/office/officeart/2018/2/layout/IconVerticalSolidList"/>
    <dgm:cxn modelId="{DDC7F4FF-DFEB-483C-9CEE-97E300432220}" type="presParOf" srcId="{9C2146C6-0A10-4B7B-95E5-DAA751A3101D}" destId="{C36B5C92-BC3E-4084-BB8F-A0977D3012EC}" srcOrd="1" destOrd="0" presId="urn:microsoft.com/office/officeart/2018/2/layout/IconVerticalSolidList"/>
    <dgm:cxn modelId="{DC1B8830-E3A6-4236-92F7-121F4B9B9180}" type="presParOf" srcId="{9C2146C6-0A10-4B7B-95E5-DAA751A3101D}" destId="{8306862A-0A1C-42F9-8D9F-B3DE633BBDA4}" srcOrd="2" destOrd="0" presId="urn:microsoft.com/office/officeart/2018/2/layout/IconVerticalSolidList"/>
    <dgm:cxn modelId="{74D74C4E-6472-460F-AC29-17945259F726}" type="presParOf" srcId="{9C2146C6-0A10-4B7B-95E5-DAA751A3101D}" destId="{5B5C5BF6-42A2-4539-A399-A3041DCF8E9E}" srcOrd="3" destOrd="0" presId="urn:microsoft.com/office/officeart/2018/2/layout/IconVerticalSolidList"/>
    <dgm:cxn modelId="{3F5C19DD-2169-45F2-8DFC-6FBDB3B70D9E}" type="presParOf" srcId="{EF1B8331-8DCA-4876-907F-914E6C7C89B4}" destId="{E5CB3BBB-BAA0-45C0-91E8-CC84255530B8}" srcOrd="3" destOrd="0" presId="urn:microsoft.com/office/officeart/2018/2/layout/IconVerticalSolidList"/>
    <dgm:cxn modelId="{DC6B786B-F8C7-4747-86DD-E212F032B19F}" type="presParOf" srcId="{EF1B8331-8DCA-4876-907F-914E6C7C89B4}" destId="{3F17149B-0576-4EA9-9F2F-06FE9F909F87}" srcOrd="4" destOrd="0" presId="urn:microsoft.com/office/officeart/2018/2/layout/IconVerticalSolidList"/>
    <dgm:cxn modelId="{8BC24F58-D083-452B-964B-B1B21994754B}" type="presParOf" srcId="{3F17149B-0576-4EA9-9F2F-06FE9F909F87}" destId="{E6BF7580-A243-495D-B3B6-07C25EFCA1FC}" srcOrd="0" destOrd="0" presId="urn:microsoft.com/office/officeart/2018/2/layout/IconVerticalSolidList"/>
    <dgm:cxn modelId="{57A4D61C-2179-4EF0-82C2-C35F04C815D2}" type="presParOf" srcId="{3F17149B-0576-4EA9-9F2F-06FE9F909F87}" destId="{85DAB55E-88A8-4E3F-8A9A-DD5F744AB74B}" srcOrd="1" destOrd="0" presId="urn:microsoft.com/office/officeart/2018/2/layout/IconVerticalSolidList"/>
    <dgm:cxn modelId="{1A6E1383-18DB-443D-AF1A-6F924C639DFE}" type="presParOf" srcId="{3F17149B-0576-4EA9-9F2F-06FE9F909F87}" destId="{D476182B-AFB6-4EF3-96E7-24EEF04A512C}" srcOrd="2" destOrd="0" presId="urn:microsoft.com/office/officeart/2018/2/layout/IconVerticalSolidList"/>
    <dgm:cxn modelId="{C0A01C22-FC93-4FBF-A8D5-F568D523652D}" type="presParOf" srcId="{3F17149B-0576-4EA9-9F2F-06FE9F909F87}" destId="{5D9F0445-6339-4547-ABD5-9B1BB8493AFD}" srcOrd="3" destOrd="0" presId="urn:microsoft.com/office/officeart/2018/2/layout/IconVerticalSolidList"/>
    <dgm:cxn modelId="{9A5EAB1E-5981-4340-81C5-A30EEE8D5750}" type="presParOf" srcId="{EF1B8331-8DCA-4876-907F-914E6C7C89B4}" destId="{BD10896B-8794-4C98-80B6-3CD71D697B63}" srcOrd="5" destOrd="0" presId="urn:microsoft.com/office/officeart/2018/2/layout/IconVerticalSolidList"/>
    <dgm:cxn modelId="{393207C3-7E7C-4313-B1D9-07E5F536BEFF}" type="presParOf" srcId="{EF1B8331-8DCA-4876-907F-914E6C7C89B4}" destId="{5D65E021-D2C7-40D3-80D6-9E137FCA6190}" srcOrd="6" destOrd="0" presId="urn:microsoft.com/office/officeart/2018/2/layout/IconVerticalSolidList"/>
    <dgm:cxn modelId="{1BA1EF5F-6516-478F-ABE1-0EFB7EF4EA66}" type="presParOf" srcId="{5D65E021-D2C7-40D3-80D6-9E137FCA6190}" destId="{7E8905BE-06C9-4535-81E6-5A12FB1DE560}" srcOrd="0" destOrd="0" presId="urn:microsoft.com/office/officeart/2018/2/layout/IconVerticalSolidList"/>
    <dgm:cxn modelId="{3EFCCEC8-EC31-47E9-ABAB-E011258B0CB9}" type="presParOf" srcId="{5D65E021-D2C7-40D3-80D6-9E137FCA6190}" destId="{B45CB419-C632-4007-8D55-513AB4712EE8}" srcOrd="1" destOrd="0" presId="urn:microsoft.com/office/officeart/2018/2/layout/IconVerticalSolidList"/>
    <dgm:cxn modelId="{7CBD7B7D-6B44-44EF-8741-F0C70D907261}" type="presParOf" srcId="{5D65E021-D2C7-40D3-80D6-9E137FCA6190}" destId="{99F4C24A-8CFA-4C28-B925-3767AC50356D}" srcOrd="2" destOrd="0" presId="urn:microsoft.com/office/officeart/2018/2/layout/IconVerticalSolidList"/>
    <dgm:cxn modelId="{9D068D4E-B8B8-4988-822A-A5A7A65EDFCB}" type="presParOf" srcId="{5D65E021-D2C7-40D3-80D6-9E137FCA6190}" destId="{814E4CB5-994A-4DC8-86D1-3FB4E520680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B9D2B4-749F-4D2C-9188-5EF7BFA9DA3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7376138-F060-44E6-95B1-7B68979132B4}">
      <dgm:prSet/>
      <dgm:spPr/>
      <dgm:t>
        <a:bodyPr/>
        <a:lstStyle/>
        <a:p>
          <a:r>
            <a:rPr lang="en-US"/>
            <a:t>United States is one of the largest economies in the world</a:t>
          </a:r>
        </a:p>
      </dgm:t>
    </dgm:pt>
    <dgm:pt modelId="{D943B01C-8F44-4E28-9406-E045DAD85271}" type="parTrans" cxnId="{A0FB0922-200C-4FCB-8F29-D601AC75AC62}">
      <dgm:prSet/>
      <dgm:spPr/>
      <dgm:t>
        <a:bodyPr/>
        <a:lstStyle/>
        <a:p>
          <a:endParaRPr lang="en-US"/>
        </a:p>
      </dgm:t>
    </dgm:pt>
    <dgm:pt modelId="{C0D2A418-4751-49E1-9E58-233C3429FA20}" type="sibTrans" cxnId="{A0FB0922-200C-4FCB-8F29-D601AC75AC62}">
      <dgm:prSet/>
      <dgm:spPr/>
      <dgm:t>
        <a:bodyPr/>
        <a:lstStyle/>
        <a:p>
          <a:endParaRPr lang="en-US"/>
        </a:p>
      </dgm:t>
    </dgm:pt>
    <dgm:pt modelId="{2CA2CB1B-AD2C-42E8-897F-4874195086E3}">
      <dgm:prSet/>
      <dgm:spPr/>
      <dgm:t>
        <a:bodyPr/>
        <a:lstStyle/>
        <a:p>
          <a:r>
            <a:rPr lang="en-US"/>
            <a:t>One of the reasons that they have been able to operate at such a level is due to the fact that they have kept the necessary controls in place</a:t>
          </a:r>
        </a:p>
      </dgm:t>
    </dgm:pt>
    <dgm:pt modelId="{2F644480-FDCE-471B-B63E-D828E7E3233D}" type="parTrans" cxnId="{36A5F3E7-6431-44BB-B302-1B243C96E5D3}">
      <dgm:prSet/>
      <dgm:spPr/>
      <dgm:t>
        <a:bodyPr/>
        <a:lstStyle/>
        <a:p>
          <a:endParaRPr lang="en-US"/>
        </a:p>
      </dgm:t>
    </dgm:pt>
    <dgm:pt modelId="{6FFCEBD8-64D1-40B9-864D-932929580D20}" type="sibTrans" cxnId="{36A5F3E7-6431-44BB-B302-1B243C96E5D3}">
      <dgm:prSet/>
      <dgm:spPr/>
      <dgm:t>
        <a:bodyPr/>
        <a:lstStyle/>
        <a:p>
          <a:endParaRPr lang="en-US"/>
        </a:p>
      </dgm:t>
    </dgm:pt>
    <dgm:pt modelId="{2B77D247-2FBC-432A-8CDE-516ECE8336AB}">
      <dgm:prSet/>
      <dgm:spPr/>
      <dgm:t>
        <a:bodyPr/>
        <a:lstStyle/>
        <a:p>
          <a:r>
            <a:rPr lang="en-US"/>
            <a:t>The strength of the United States currency, the regulatory environment and the strong tax system is also one of the key feature of the United States economy</a:t>
          </a:r>
        </a:p>
      </dgm:t>
    </dgm:pt>
    <dgm:pt modelId="{D128E97E-2958-445D-A237-386130253D3F}" type="parTrans" cxnId="{F583D4F3-0B21-4EE5-8D19-F7AA8C6B8DAB}">
      <dgm:prSet/>
      <dgm:spPr/>
      <dgm:t>
        <a:bodyPr/>
        <a:lstStyle/>
        <a:p>
          <a:endParaRPr lang="en-US"/>
        </a:p>
      </dgm:t>
    </dgm:pt>
    <dgm:pt modelId="{0A362170-964F-4299-874D-5F90CC412A48}" type="sibTrans" cxnId="{F583D4F3-0B21-4EE5-8D19-F7AA8C6B8DAB}">
      <dgm:prSet/>
      <dgm:spPr/>
      <dgm:t>
        <a:bodyPr/>
        <a:lstStyle/>
        <a:p>
          <a:endParaRPr lang="en-US"/>
        </a:p>
      </dgm:t>
    </dgm:pt>
    <dgm:pt modelId="{3E8FC530-37FF-4C6A-A287-842355620B0A}" type="pres">
      <dgm:prSet presAssocID="{14B9D2B4-749F-4D2C-9188-5EF7BFA9DA34}" presName="root" presStyleCnt="0">
        <dgm:presLayoutVars>
          <dgm:dir/>
          <dgm:resizeHandles val="exact"/>
        </dgm:presLayoutVars>
      </dgm:prSet>
      <dgm:spPr/>
    </dgm:pt>
    <dgm:pt modelId="{A103983C-6726-4A42-8FCD-7BD42191D916}" type="pres">
      <dgm:prSet presAssocID="{57376138-F060-44E6-95B1-7B68979132B4}" presName="compNode" presStyleCnt="0"/>
      <dgm:spPr/>
    </dgm:pt>
    <dgm:pt modelId="{9E8211BB-A298-4E8B-BDD2-DD29ADBA8B81}" type="pres">
      <dgm:prSet presAssocID="{57376138-F060-44E6-95B1-7B68979132B4}" presName="bgRect" presStyleLbl="bgShp" presStyleIdx="0" presStyleCnt="3"/>
      <dgm:spPr/>
    </dgm:pt>
    <dgm:pt modelId="{C194309E-7AB1-425E-9D62-EE9D5D1D95B7}" type="pres">
      <dgm:prSet presAssocID="{57376138-F060-44E6-95B1-7B68979132B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arth Globe Americas"/>
        </a:ext>
      </dgm:extLst>
    </dgm:pt>
    <dgm:pt modelId="{ADD72B4A-5FE3-4271-A765-EEFC6F3F0D2E}" type="pres">
      <dgm:prSet presAssocID="{57376138-F060-44E6-95B1-7B68979132B4}" presName="spaceRect" presStyleCnt="0"/>
      <dgm:spPr/>
    </dgm:pt>
    <dgm:pt modelId="{B75EAEAB-D602-4034-A48B-9105CFA28888}" type="pres">
      <dgm:prSet presAssocID="{57376138-F060-44E6-95B1-7B68979132B4}" presName="parTx" presStyleLbl="revTx" presStyleIdx="0" presStyleCnt="3">
        <dgm:presLayoutVars>
          <dgm:chMax val="0"/>
          <dgm:chPref val="0"/>
        </dgm:presLayoutVars>
      </dgm:prSet>
      <dgm:spPr/>
    </dgm:pt>
    <dgm:pt modelId="{41B0AE1B-69F2-47A5-BA3B-241E1817DB0F}" type="pres">
      <dgm:prSet presAssocID="{C0D2A418-4751-49E1-9E58-233C3429FA20}" presName="sibTrans" presStyleCnt="0"/>
      <dgm:spPr/>
    </dgm:pt>
    <dgm:pt modelId="{9F5176F2-945B-4CB6-8ED8-F88044E2DF32}" type="pres">
      <dgm:prSet presAssocID="{2CA2CB1B-AD2C-42E8-897F-4874195086E3}" presName="compNode" presStyleCnt="0"/>
      <dgm:spPr/>
    </dgm:pt>
    <dgm:pt modelId="{E8D7A947-4D7C-4BFC-BD7F-290E0C8F1359}" type="pres">
      <dgm:prSet presAssocID="{2CA2CB1B-AD2C-42E8-897F-4874195086E3}" presName="bgRect" presStyleLbl="bgShp" presStyleIdx="1" presStyleCnt="3"/>
      <dgm:spPr/>
    </dgm:pt>
    <dgm:pt modelId="{10F4BCF0-609B-42BB-9A71-2BF9A7636659}" type="pres">
      <dgm:prSet presAssocID="{2CA2CB1B-AD2C-42E8-897F-4874195086E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8E78551B-BCEB-49D5-90D8-4AD39D1D8150}" type="pres">
      <dgm:prSet presAssocID="{2CA2CB1B-AD2C-42E8-897F-4874195086E3}" presName="spaceRect" presStyleCnt="0"/>
      <dgm:spPr/>
    </dgm:pt>
    <dgm:pt modelId="{4C5337BD-4E1E-4757-8B70-07E4096BE86A}" type="pres">
      <dgm:prSet presAssocID="{2CA2CB1B-AD2C-42E8-897F-4874195086E3}" presName="parTx" presStyleLbl="revTx" presStyleIdx="1" presStyleCnt="3">
        <dgm:presLayoutVars>
          <dgm:chMax val="0"/>
          <dgm:chPref val="0"/>
        </dgm:presLayoutVars>
      </dgm:prSet>
      <dgm:spPr/>
    </dgm:pt>
    <dgm:pt modelId="{56D99406-068F-4142-9CCB-2DC35C162573}" type="pres">
      <dgm:prSet presAssocID="{6FFCEBD8-64D1-40B9-864D-932929580D20}" presName="sibTrans" presStyleCnt="0"/>
      <dgm:spPr/>
    </dgm:pt>
    <dgm:pt modelId="{F5BD090E-F643-4D11-9F95-19B322C5A0FB}" type="pres">
      <dgm:prSet presAssocID="{2B77D247-2FBC-432A-8CDE-516ECE8336AB}" presName="compNode" presStyleCnt="0"/>
      <dgm:spPr/>
    </dgm:pt>
    <dgm:pt modelId="{68B4C6D4-B63B-457F-98A2-234F9A660C7C}" type="pres">
      <dgm:prSet presAssocID="{2B77D247-2FBC-432A-8CDE-516ECE8336AB}" presName="bgRect" presStyleLbl="bgShp" presStyleIdx="2" presStyleCnt="3"/>
      <dgm:spPr/>
    </dgm:pt>
    <dgm:pt modelId="{74B786DA-E8AB-4875-BA5F-77A0A1A62FFC}" type="pres">
      <dgm:prSet presAssocID="{2B77D247-2FBC-432A-8CDE-516ECE8336A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oney"/>
        </a:ext>
      </dgm:extLst>
    </dgm:pt>
    <dgm:pt modelId="{1A0D405C-7960-4121-9BE3-63949E98677C}" type="pres">
      <dgm:prSet presAssocID="{2B77D247-2FBC-432A-8CDE-516ECE8336AB}" presName="spaceRect" presStyleCnt="0"/>
      <dgm:spPr/>
    </dgm:pt>
    <dgm:pt modelId="{B0854335-ADAA-48CF-B2B9-37C49E868C72}" type="pres">
      <dgm:prSet presAssocID="{2B77D247-2FBC-432A-8CDE-516ECE8336AB}" presName="parTx" presStyleLbl="revTx" presStyleIdx="2" presStyleCnt="3">
        <dgm:presLayoutVars>
          <dgm:chMax val="0"/>
          <dgm:chPref val="0"/>
        </dgm:presLayoutVars>
      </dgm:prSet>
      <dgm:spPr/>
    </dgm:pt>
  </dgm:ptLst>
  <dgm:cxnLst>
    <dgm:cxn modelId="{A0FB0922-200C-4FCB-8F29-D601AC75AC62}" srcId="{14B9D2B4-749F-4D2C-9188-5EF7BFA9DA34}" destId="{57376138-F060-44E6-95B1-7B68979132B4}" srcOrd="0" destOrd="0" parTransId="{D943B01C-8F44-4E28-9406-E045DAD85271}" sibTransId="{C0D2A418-4751-49E1-9E58-233C3429FA20}"/>
    <dgm:cxn modelId="{1A848775-8636-4943-8B46-EDBD8F05F125}" type="presOf" srcId="{2CA2CB1B-AD2C-42E8-897F-4874195086E3}" destId="{4C5337BD-4E1E-4757-8B70-07E4096BE86A}" srcOrd="0" destOrd="0" presId="urn:microsoft.com/office/officeart/2018/2/layout/IconVerticalSolidList"/>
    <dgm:cxn modelId="{8310D079-9737-4A7A-AE03-BC6B63694440}" type="presOf" srcId="{2B77D247-2FBC-432A-8CDE-516ECE8336AB}" destId="{B0854335-ADAA-48CF-B2B9-37C49E868C72}" srcOrd="0" destOrd="0" presId="urn:microsoft.com/office/officeart/2018/2/layout/IconVerticalSolidList"/>
    <dgm:cxn modelId="{36A5F3E7-6431-44BB-B302-1B243C96E5D3}" srcId="{14B9D2B4-749F-4D2C-9188-5EF7BFA9DA34}" destId="{2CA2CB1B-AD2C-42E8-897F-4874195086E3}" srcOrd="1" destOrd="0" parTransId="{2F644480-FDCE-471B-B63E-D828E7E3233D}" sibTransId="{6FFCEBD8-64D1-40B9-864D-932929580D20}"/>
    <dgm:cxn modelId="{F583D4F3-0B21-4EE5-8D19-F7AA8C6B8DAB}" srcId="{14B9D2B4-749F-4D2C-9188-5EF7BFA9DA34}" destId="{2B77D247-2FBC-432A-8CDE-516ECE8336AB}" srcOrd="2" destOrd="0" parTransId="{D128E97E-2958-445D-A237-386130253D3F}" sibTransId="{0A362170-964F-4299-874D-5F90CC412A48}"/>
    <dgm:cxn modelId="{A89DC9F6-EF92-40F2-8660-731BCF048CB8}" type="presOf" srcId="{57376138-F060-44E6-95B1-7B68979132B4}" destId="{B75EAEAB-D602-4034-A48B-9105CFA28888}" srcOrd="0" destOrd="0" presId="urn:microsoft.com/office/officeart/2018/2/layout/IconVerticalSolidList"/>
    <dgm:cxn modelId="{46900CFC-56E5-481F-82A2-728045F421C2}" type="presOf" srcId="{14B9D2B4-749F-4D2C-9188-5EF7BFA9DA34}" destId="{3E8FC530-37FF-4C6A-A287-842355620B0A}" srcOrd="0" destOrd="0" presId="urn:microsoft.com/office/officeart/2018/2/layout/IconVerticalSolidList"/>
    <dgm:cxn modelId="{35AA9EBE-1B97-41E1-97FA-5EBD5457AF24}" type="presParOf" srcId="{3E8FC530-37FF-4C6A-A287-842355620B0A}" destId="{A103983C-6726-4A42-8FCD-7BD42191D916}" srcOrd="0" destOrd="0" presId="urn:microsoft.com/office/officeart/2018/2/layout/IconVerticalSolidList"/>
    <dgm:cxn modelId="{261AE95F-5004-4B94-B0FD-E1FBA8B59D92}" type="presParOf" srcId="{A103983C-6726-4A42-8FCD-7BD42191D916}" destId="{9E8211BB-A298-4E8B-BDD2-DD29ADBA8B81}" srcOrd="0" destOrd="0" presId="urn:microsoft.com/office/officeart/2018/2/layout/IconVerticalSolidList"/>
    <dgm:cxn modelId="{307DFFCD-8657-4D12-846F-23791609177D}" type="presParOf" srcId="{A103983C-6726-4A42-8FCD-7BD42191D916}" destId="{C194309E-7AB1-425E-9D62-EE9D5D1D95B7}" srcOrd="1" destOrd="0" presId="urn:microsoft.com/office/officeart/2018/2/layout/IconVerticalSolidList"/>
    <dgm:cxn modelId="{06BDA92A-4270-4FF1-8942-AF424DFE045D}" type="presParOf" srcId="{A103983C-6726-4A42-8FCD-7BD42191D916}" destId="{ADD72B4A-5FE3-4271-A765-EEFC6F3F0D2E}" srcOrd="2" destOrd="0" presId="urn:microsoft.com/office/officeart/2018/2/layout/IconVerticalSolidList"/>
    <dgm:cxn modelId="{7DA4F213-00A7-4EFC-90E8-3EC57B072D71}" type="presParOf" srcId="{A103983C-6726-4A42-8FCD-7BD42191D916}" destId="{B75EAEAB-D602-4034-A48B-9105CFA28888}" srcOrd="3" destOrd="0" presId="urn:microsoft.com/office/officeart/2018/2/layout/IconVerticalSolidList"/>
    <dgm:cxn modelId="{F6EC6360-048E-40EE-BCAF-D867EADB8358}" type="presParOf" srcId="{3E8FC530-37FF-4C6A-A287-842355620B0A}" destId="{41B0AE1B-69F2-47A5-BA3B-241E1817DB0F}" srcOrd="1" destOrd="0" presId="urn:microsoft.com/office/officeart/2018/2/layout/IconVerticalSolidList"/>
    <dgm:cxn modelId="{907119F4-01DF-4F8E-9078-47723FCD1537}" type="presParOf" srcId="{3E8FC530-37FF-4C6A-A287-842355620B0A}" destId="{9F5176F2-945B-4CB6-8ED8-F88044E2DF32}" srcOrd="2" destOrd="0" presId="urn:microsoft.com/office/officeart/2018/2/layout/IconVerticalSolidList"/>
    <dgm:cxn modelId="{F2A5AA71-7BD1-4F77-8EB8-34828B456ED2}" type="presParOf" srcId="{9F5176F2-945B-4CB6-8ED8-F88044E2DF32}" destId="{E8D7A947-4D7C-4BFC-BD7F-290E0C8F1359}" srcOrd="0" destOrd="0" presId="urn:microsoft.com/office/officeart/2018/2/layout/IconVerticalSolidList"/>
    <dgm:cxn modelId="{4338F915-FBF5-4D4D-9EE2-DAD718809995}" type="presParOf" srcId="{9F5176F2-945B-4CB6-8ED8-F88044E2DF32}" destId="{10F4BCF0-609B-42BB-9A71-2BF9A7636659}" srcOrd="1" destOrd="0" presId="urn:microsoft.com/office/officeart/2018/2/layout/IconVerticalSolidList"/>
    <dgm:cxn modelId="{615023B6-20E4-494A-9F51-53F87B114643}" type="presParOf" srcId="{9F5176F2-945B-4CB6-8ED8-F88044E2DF32}" destId="{8E78551B-BCEB-49D5-90D8-4AD39D1D8150}" srcOrd="2" destOrd="0" presId="urn:microsoft.com/office/officeart/2018/2/layout/IconVerticalSolidList"/>
    <dgm:cxn modelId="{80FC58C7-AE34-4D0B-8870-DD1B28DE2B16}" type="presParOf" srcId="{9F5176F2-945B-4CB6-8ED8-F88044E2DF32}" destId="{4C5337BD-4E1E-4757-8B70-07E4096BE86A}" srcOrd="3" destOrd="0" presId="urn:microsoft.com/office/officeart/2018/2/layout/IconVerticalSolidList"/>
    <dgm:cxn modelId="{52FC6350-875E-41FD-BC25-635DB5D990AA}" type="presParOf" srcId="{3E8FC530-37FF-4C6A-A287-842355620B0A}" destId="{56D99406-068F-4142-9CCB-2DC35C162573}" srcOrd="3" destOrd="0" presId="urn:microsoft.com/office/officeart/2018/2/layout/IconVerticalSolidList"/>
    <dgm:cxn modelId="{384FD4BD-243F-4915-888F-50ECFDD64920}" type="presParOf" srcId="{3E8FC530-37FF-4C6A-A287-842355620B0A}" destId="{F5BD090E-F643-4D11-9F95-19B322C5A0FB}" srcOrd="4" destOrd="0" presId="urn:microsoft.com/office/officeart/2018/2/layout/IconVerticalSolidList"/>
    <dgm:cxn modelId="{0C40D213-0E9D-4C01-B125-EB38986CF659}" type="presParOf" srcId="{F5BD090E-F643-4D11-9F95-19B322C5A0FB}" destId="{68B4C6D4-B63B-457F-98A2-234F9A660C7C}" srcOrd="0" destOrd="0" presId="urn:microsoft.com/office/officeart/2018/2/layout/IconVerticalSolidList"/>
    <dgm:cxn modelId="{6F7E7BAA-3DD7-4E40-A02F-73A678F3DEDE}" type="presParOf" srcId="{F5BD090E-F643-4D11-9F95-19B322C5A0FB}" destId="{74B786DA-E8AB-4875-BA5F-77A0A1A62FFC}" srcOrd="1" destOrd="0" presId="urn:microsoft.com/office/officeart/2018/2/layout/IconVerticalSolidList"/>
    <dgm:cxn modelId="{39F22644-FFD3-4DB7-99BE-281DAE0104B9}" type="presParOf" srcId="{F5BD090E-F643-4D11-9F95-19B322C5A0FB}" destId="{1A0D405C-7960-4121-9BE3-63949E98677C}" srcOrd="2" destOrd="0" presId="urn:microsoft.com/office/officeart/2018/2/layout/IconVerticalSolidList"/>
    <dgm:cxn modelId="{2EC77150-0CB2-4134-A3A9-EAB6EEB48507}" type="presParOf" srcId="{F5BD090E-F643-4D11-9F95-19B322C5A0FB}" destId="{B0854335-ADAA-48CF-B2B9-37C49E868C7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7B4219-7E81-41AE-B0AF-2047CC2C81EE}">
      <dsp:nvSpPr>
        <dsp:cNvPr id="0" name=""/>
        <dsp:cNvSpPr/>
      </dsp:nvSpPr>
      <dsp:spPr>
        <a:xfrm>
          <a:off x="0" y="2442"/>
          <a:ext cx="6513603" cy="123800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A1F2C1A-08E5-473B-8CBE-171F487D6CBC}">
      <dsp:nvSpPr>
        <dsp:cNvPr id="0" name=""/>
        <dsp:cNvSpPr/>
      </dsp:nvSpPr>
      <dsp:spPr>
        <a:xfrm>
          <a:off x="374497" y="280994"/>
          <a:ext cx="680904" cy="6809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650955A-9608-4878-87C9-CD45B258E802}">
      <dsp:nvSpPr>
        <dsp:cNvPr id="0" name=""/>
        <dsp:cNvSpPr/>
      </dsp:nvSpPr>
      <dsp:spPr>
        <a:xfrm>
          <a:off x="1429899" y="2442"/>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90000"/>
            </a:lnSpc>
            <a:spcBef>
              <a:spcPct val="0"/>
            </a:spcBef>
            <a:spcAft>
              <a:spcPct val="35000"/>
            </a:spcAft>
            <a:buNone/>
          </a:pPr>
          <a:r>
            <a:rPr lang="en-US" sz="2200" kern="1200"/>
            <a:t>United States economy is the highly developed and mixed economy</a:t>
          </a:r>
        </a:p>
      </dsp:txBody>
      <dsp:txXfrm>
        <a:off x="1429899" y="2442"/>
        <a:ext cx="5083704" cy="1238008"/>
      </dsp:txXfrm>
    </dsp:sp>
    <dsp:sp modelId="{95160C2E-62B2-438B-BEC0-5ADA9E2D60DF}">
      <dsp:nvSpPr>
        <dsp:cNvPr id="0" name=""/>
        <dsp:cNvSpPr/>
      </dsp:nvSpPr>
      <dsp:spPr>
        <a:xfrm>
          <a:off x="0" y="1549953"/>
          <a:ext cx="6513603" cy="123800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6B5C92-BC3E-4084-BB8F-A0977D3012EC}">
      <dsp:nvSpPr>
        <dsp:cNvPr id="0" name=""/>
        <dsp:cNvSpPr/>
      </dsp:nvSpPr>
      <dsp:spPr>
        <a:xfrm>
          <a:off x="374497" y="1828505"/>
          <a:ext cx="680904" cy="6809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B5C5BF6-42A2-4539-A399-A3041DCF8E9E}">
      <dsp:nvSpPr>
        <dsp:cNvPr id="0" name=""/>
        <dsp:cNvSpPr/>
      </dsp:nvSpPr>
      <dsp:spPr>
        <a:xfrm>
          <a:off x="1429899" y="1549953"/>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90000"/>
            </a:lnSpc>
            <a:spcBef>
              <a:spcPct val="0"/>
            </a:spcBef>
            <a:spcAft>
              <a:spcPct val="35000"/>
            </a:spcAft>
            <a:buNone/>
          </a:pPr>
          <a:r>
            <a:rPr lang="en-US" sz="2200" kern="1200"/>
            <a:t>In terms of the nominal GDP, it is the largest economy in the world</a:t>
          </a:r>
        </a:p>
      </dsp:txBody>
      <dsp:txXfrm>
        <a:off x="1429899" y="1549953"/>
        <a:ext cx="5083704" cy="1238008"/>
      </dsp:txXfrm>
    </dsp:sp>
    <dsp:sp modelId="{E6BF7580-A243-495D-B3B6-07C25EFCA1FC}">
      <dsp:nvSpPr>
        <dsp:cNvPr id="0" name=""/>
        <dsp:cNvSpPr/>
      </dsp:nvSpPr>
      <dsp:spPr>
        <a:xfrm>
          <a:off x="0" y="3097464"/>
          <a:ext cx="6513603" cy="123800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DAB55E-88A8-4E3F-8A9A-DD5F744AB74B}">
      <dsp:nvSpPr>
        <dsp:cNvPr id="0" name=""/>
        <dsp:cNvSpPr/>
      </dsp:nvSpPr>
      <dsp:spPr>
        <a:xfrm>
          <a:off x="374497" y="3376015"/>
          <a:ext cx="680904" cy="6809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D9F0445-6339-4547-ABD5-9B1BB8493AFD}">
      <dsp:nvSpPr>
        <dsp:cNvPr id="0" name=""/>
        <dsp:cNvSpPr/>
      </dsp:nvSpPr>
      <dsp:spPr>
        <a:xfrm>
          <a:off x="1429899" y="309746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90000"/>
            </a:lnSpc>
            <a:spcBef>
              <a:spcPct val="0"/>
            </a:spcBef>
            <a:spcAft>
              <a:spcPct val="35000"/>
            </a:spcAft>
            <a:buNone/>
          </a:pPr>
          <a:r>
            <a:rPr lang="en-US" sz="2200" kern="1200"/>
            <a:t>United States dollars are being used as a major currency around the world in terms of the trading</a:t>
          </a:r>
        </a:p>
      </dsp:txBody>
      <dsp:txXfrm>
        <a:off x="1429899" y="3097464"/>
        <a:ext cx="5083704" cy="1238008"/>
      </dsp:txXfrm>
    </dsp:sp>
    <dsp:sp modelId="{7E8905BE-06C9-4535-81E6-5A12FB1DE560}">
      <dsp:nvSpPr>
        <dsp:cNvPr id="0" name=""/>
        <dsp:cNvSpPr/>
      </dsp:nvSpPr>
      <dsp:spPr>
        <a:xfrm>
          <a:off x="0" y="4644974"/>
          <a:ext cx="6513603" cy="1238008"/>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45CB419-C632-4007-8D55-513AB4712EE8}">
      <dsp:nvSpPr>
        <dsp:cNvPr id="0" name=""/>
        <dsp:cNvSpPr/>
      </dsp:nvSpPr>
      <dsp:spPr>
        <a:xfrm>
          <a:off x="374497" y="4923526"/>
          <a:ext cx="680904" cy="6809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14E4CB5-994A-4DC8-86D1-3FB4E5206807}">
      <dsp:nvSpPr>
        <dsp:cNvPr id="0" name=""/>
        <dsp:cNvSpPr/>
      </dsp:nvSpPr>
      <dsp:spPr>
        <a:xfrm>
          <a:off x="1429899" y="464497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90000"/>
            </a:lnSpc>
            <a:spcBef>
              <a:spcPct val="0"/>
            </a:spcBef>
            <a:spcAft>
              <a:spcPct val="35000"/>
            </a:spcAft>
            <a:buNone/>
          </a:pPr>
          <a:r>
            <a:rPr lang="en-US" sz="2200" kern="1200"/>
            <a:t>Throughout during the course of the last 50 years, United States economy has become more and more open. </a:t>
          </a:r>
        </a:p>
      </dsp:txBody>
      <dsp:txXfrm>
        <a:off x="1429899" y="4644974"/>
        <a:ext cx="5083704" cy="12380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8211BB-A298-4E8B-BDD2-DD29ADBA8B81}">
      <dsp:nvSpPr>
        <dsp:cNvPr id="0" name=""/>
        <dsp:cNvSpPr/>
      </dsp:nvSpPr>
      <dsp:spPr>
        <a:xfrm>
          <a:off x="0" y="718"/>
          <a:ext cx="6513603" cy="168113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94309E-7AB1-425E-9D62-EE9D5D1D95B7}">
      <dsp:nvSpPr>
        <dsp:cNvPr id="0" name=""/>
        <dsp:cNvSpPr/>
      </dsp:nvSpPr>
      <dsp:spPr>
        <a:xfrm>
          <a:off x="508544" y="378974"/>
          <a:ext cx="924626" cy="9246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75EAEAB-D602-4034-A48B-9105CFA28888}">
      <dsp:nvSpPr>
        <dsp:cNvPr id="0" name=""/>
        <dsp:cNvSpPr/>
      </dsp:nvSpPr>
      <dsp:spPr>
        <a:xfrm>
          <a:off x="1941716" y="718"/>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844550">
            <a:lnSpc>
              <a:spcPct val="90000"/>
            </a:lnSpc>
            <a:spcBef>
              <a:spcPct val="0"/>
            </a:spcBef>
            <a:spcAft>
              <a:spcPct val="35000"/>
            </a:spcAft>
            <a:buNone/>
          </a:pPr>
          <a:r>
            <a:rPr lang="en-US" sz="1900" kern="1200"/>
            <a:t>United States is one of the largest economies in the world</a:t>
          </a:r>
        </a:p>
      </dsp:txBody>
      <dsp:txXfrm>
        <a:off x="1941716" y="718"/>
        <a:ext cx="4571887" cy="1681139"/>
      </dsp:txXfrm>
    </dsp:sp>
    <dsp:sp modelId="{E8D7A947-4D7C-4BFC-BD7F-290E0C8F1359}">
      <dsp:nvSpPr>
        <dsp:cNvPr id="0" name=""/>
        <dsp:cNvSpPr/>
      </dsp:nvSpPr>
      <dsp:spPr>
        <a:xfrm>
          <a:off x="0" y="2102143"/>
          <a:ext cx="6513603" cy="168113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F4BCF0-609B-42BB-9A71-2BF9A7636659}">
      <dsp:nvSpPr>
        <dsp:cNvPr id="0" name=""/>
        <dsp:cNvSpPr/>
      </dsp:nvSpPr>
      <dsp:spPr>
        <a:xfrm>
          <a:off x="508544" y="2480399"/>
          <a:ext cx="924626" cy="9246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C5337BD-4E1E-4757-8B70-07E4096BE86A}">
      <dsp:nvSpPr>
        <dsp:cNvPr id="0" name=""/>
        <dsp:cNvSpPr/>
      </dsp:nvSpPr>
      <dsp:spPr>
        <a:xfrm>
          <a:off x="1941716" y="2102143"/>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844550">
            <a:lnSpc>
              <a:spcPct val="90000"/>
            </a:lnSpc>
            <a:spcBef>
              <a:spcPct val="0"/>
            </a:spcBef>
            <a:spcAft>
              <a:spcPct val="35000"/>
            </a:spcAft>
            <a:buNone/>
          </a:pPr>
          <a:r>
            <a:rPr lang="en-US" sz="1900" kern="1200"/>
            <a:t>One of the reasons that they have been able to operate at such a level is due to the fact that they have kept the necessary controls in place</a:t>
          </a:r>
        </a:p>
      </dsp:txBody>
      <dsp:txXfrm>
        <a:off x="1941716" y="2102143"/>
        <a:ext cx="4571887" cy="1681139"/>
      </dsp:txXfrm>
    </dsp:sp>
    <dsp:sp modelId="{68B4C6D4-B63B-457F-98A2-234F9A660C7C}">
      <dsp:nvSpPr>
        <dsp:cNvPr id="0" name=""/>
        <dsp:cNvSpPr/>
      </dsp:nvSpPr>
      <dsp:spPr>
        <a:xfrm>
          <a:off x="0" y="4203567"/>
          <a:ext cx="6513603" cy="168113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B786DA-E8AB-4875-BA5F-77A0A1A62FFC}">
      <dsp:nvSpPr>
        <dsp:cNvPr id="0" name=""/>
        <dsp:cNvSpPr/>
      </dsp:nvSpPr>
      <dsp:spPr>
        <a:xfrm>
          <a:off x="508544" y="4581824"/>
          <a:ext cx="924626" cy="9246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0854335-ADAA-48CF-B2B9-37C49E868C72}">
      <dsp:nvSpPr>
        <dsp:cNvPr id="0" name=""/>
        <dsp:cNvSpPr/>
      </dsp:nvSpPr>
      <dsp:spPr>
        <a:xfrm>
          <a:off x="1941716" y="4203567"/>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844550">
            <a:lnSpc>
              <a:spcPct val="90000"/>
            </a:lnSpc>
            <a:spcBef>
              <a:spcPct val="0"/>
            </a:spcBef>
            <a:spcAft>
              <a:spcPct val="35000"/>
            </a:spcAft>
            <a:buNone/>
          </a:pPr>
          <a:r>
            <a:rPr lang="en-US" sz="1900" kern="1200"/>
            <a:t>The strength of the United States currency, the regulatory environment and the strong tax system is also one of the key feature of the United States economy</a:t>
          </a:r>
        </a:p>
      </dsp:txBody>
      <dsp:txXfrm>
        <a:off x="1941716" y="4203567"/>
        <a:ext cx="4571887" cy="168113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1931D49-D3EA-4C46-B640-75BC3DE76AC1}" type="datetimeFigureOut">
              <a:rPr lang="en-US" smtClean="0"/>
              <a:t>3/27/2019</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906420E0-B331-463E-AD47-63834ECD934F}"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92588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931D49-D3EA-4C46-B640-75BC3DE76AC1}"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420E0-B331-463E-AD47-63834ECD934F}"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77944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931D49-D3EA-4C46-B640-75BC3DE76AC1}"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420E0-B331-463E-AD47-63834ECD934F}"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19875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931D49-D3EA-4C46-B640-75BC3DE76AC1}"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420E0-B331-463E-AD47-63834ECD934F}"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91346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931D49-D3EA-4C46-B640-75BC3DE76AC1}"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420E0-B331-463E-AD47-63834ECD934F}"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20857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931D49-D3EA-4C46-B640-75BC3DE76AC1}" type="datetimeFigureOut">
              <a:rPr lang="en-US" smtClean="0"/>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6420E0-B331-463E-AD47-63834ECD934F}"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02436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931D49-D3EA-4C46-B640-75BC3DE76AC1}" type="datetimeFigureOut">
              <a:rPr lang="en-US" smtClean="0"/>
              <a:t>3/27/2019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6420E0-B331-463E-AD47-63834ECD934F}"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28098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931D49-D3EA-4C46-B640-75BC3DE76AC1}" type="datetimeFigureOut">
              <a:rPr lang="en-US" smtClean="0"/>
              <a:t>3/27/2019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6420E0-B331-463E-AD47-63834ECD934F}"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72406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931D49-D3EA-4C46-B640-75BC3DE76AC1}" type="datetimeFigureOut">
              <a:rPr lang="en-US" smtClean="0"/>
              <a:t>3/27/2019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6420E0-B331-463E-AD47-63834ECD934F}" type="slidenum">
              <a:rPr lang="en-US" smtClean="0"/>
              <a:t>‹#›</a:t>
            </a:fld>
            <a:endParaRPr lang="en-US"/>
          </a:p>
        </p:txBody>
      </p:sp>
    </p:spTree>
    <p:extLst>
      <p:ext uri="{BB962C8B-B14F-4D97-AF65-F5344CB8AC3E}">
        <p14:creationId xmlns:p14="http://schemas.microsoft.com/office/powerpoint/2010/main" val="12326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931D49-D3EA-4C46-B640-75BC3DE76AC1}" type="datetimeFigureOut">
              <a:rPr lang="en-US" smtClean="0"/>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6420E0-B331-463E-AD47-63834ECD934F}"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47555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1931D49-D3EA-4C46-B640-75BC3DE76AC1}" type="datetimeFigureOut">
              <a:rPr lang="en-US" smtClean="0"/>
              <a:t>3/27/2019</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906420E0-B331-463E-AD47-63834ECD934F}"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06456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1931D49-D3EA-4C46-B640-75BC3DE76AC1}" type="datetimeFigureOut">
              <a:rPr lang="en-US" smtClean="0"/>
              <a:t>3/27/2019</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906420E0-B331-463E-AD47-63834ECD934F}"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162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3EA3F-F2BB-4F0A-8545-BF8C8BA30799}"/>
              </a:ext>
            </a:extLst>
          </p:cNvPr>
          <p:cNvSpPr>
            <a:spLocks noGrp="1"/>
          </p:cNvSpPr>
          <p:nvPr>
            <p:ph type="ctrTitle"/>
          </p:nvPr>
        </p:nvSpPr>
        <p:spPr/>
        <p:txBody>
          <a:bodyPr/>
          <a:lstStyle/>
          <a:p>
            <a:r>
              <a:rPr lang="en-US" dirty="0"/>
              <a:t>United States Economy</a:t>
            </a:r>
          </a:p>
        </p:txBody>
      </p:sp>
      <p:sp>
        <p:nvSpPr>
          <p:cNvPr id="3" name="Subtitle 2">
            <a:extLst>
              <a:ext uri="{FF2B5EF4-FFF2-40B4-BE49-F238E27FC236}">
                <a16:creationId xmlns:a16="http://schemas.microsoft.com/office/drawing/2014/main" id="{CAB1AE71-F805-402F-8108-95A13FD316BC}"/>
              </a:ext>
            </a:extLst>
          </p:cNvPr>
          <p:cNvSpPr>
            <a:spLocks noGrp="1"/>
          </p:cNvSpPr>
          <p:nvPr>
            <p:ph type="subTitle" idx="1"/>
          </p:nvPr>
        </p:nvSpPr>
        <p:spPr/>
        <p:txBody>
          <a:bodyPr/>
          <a:lstStyle/>
          <a:p>
            <a:r>
              <a:rPr lang="en-US" dirty="0"/>
              <a:t>Name of the Student</a:t>
            </a:r>
          </a:p>
          <a:p>
            <a:r>
              <a:rPr lang="en-US" dirty="0"/>
              <a:t>Name of the University</a:t>
            </a:r>
          </a:p>
        </p:txBody>
      </p:sp>
    </p:spTree>
    <p:extLst>
      <p:ext uri="{BB962C8B-B14F-4D97-AF65-F5344CB8AC3E}">
        <p14:creationId xmlns:p14="http://schemas.microsoft.com/office/powerpoint/2010/main" val="3175073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EAA99-5DCC-4165-A2E9-D90101E26FE0}"/>
              </a:ext>
            </a:extLst>
          </p:cNvPr>
          <p:cNvSpPr>
            <a:spLocks noGrp="1"/>
          </p:cNvSpPr>
          <p:nvPr>
            <p:ph type="title"/>
          </p:nvPr>
        </p:nvSpPr>
        <p:spPr>
          <a:xfrm>
            <a:off x="643467" y="643467"/>
            <a:ext cx="3363974" cy="1597315"/>
          </a:xfrm>
          <a:noFill/>
          <a:ln w="19050">
            <a:solidFill>
              <a:schemeClr val="bg1"/>
            </a:solidFill>
          </a:ln>
        </p:spPr>
        <p:txBody>
          <a:bodyPr wrap="square">
            <a:normAutofit/>
          </a:bodyPr>
          <a:lstStyle/>
          <a:p>
            <a:pPr algn="ctr"/>
            <a:r>
              <a:rPr lang="en-US" sz="2800">
                <a:solidFill>
                  <a:schemeClr val="bg1"/>
                </a:solidFill>
              </a:rPr>
              <a:t>Fiscal Policy Impact</a:t>
            </a:r>
          </a:p>
        </p:txBody>
      </p:sp>
      <p:sp>
        <p:nvSpPr>
          <p:cNvPr id="3" name="Content Placeholder 2">
            <a:extLst>
              <a:ext uri="{FF2B5EF4-FFF2-40B4-BE49-F238E27FC236}">
                <a16:creationId xmlns:a16="http://schemas.microsoft.com/office/drawing/2014/main" id="{E7499A4B-BA17-4381-990E-9F315B00D758}"/>
              </a:ext>
            </a:extLst>
          </p:cNvPr>
          <p:cNvSpPr>
            <a:spLocks noGrp="1"/>
          </p:cNvSpPr>
          <p:nvPr>
            <p:ph idx="1"/>
          </p:nvPr>
        </p:nvSpPr>
        <p:spPr>
          <a:xfrm>
            <a:off x="643468" y="2638044"/>
            <a:ext cx="3363974" cy="3415622"/>
          </a:xfrm>
        </p:spPr>
        <p:txBody>
          <a:bodyPr>
            <a:normAutofit fontScale="92500" lnSpcReduction="20000"/>
          </a:bodyPr>
          <a:lstStyle/>
          <a:p>
            <a:r>
              <a:rPr lang="en-US" sz="1900">
                <a:solidFill>
                  <a:schemeClr val="bg1"/>
                </a:solidFill>
              </a:rPr>
              <a:t>The taxation system in the United States is quite progressive in its nature.</a:t>
            </a:r>
          </a:p>
          <a:p>
            <a:r>
              <a:rPr lang="en-US" sz="1900">
                <a:solidFill>
                  <a:schemeClr val="bg1"/>
                </a:solidFill>
              </a:rPr>
              <a:t>Efforts are being made to make sure that the whether the tax system should be more progressive or not. </a:t>
            </a:r>
          </a:p>
          <a:p>
            <a:r>
              <a:rPr lang="en-US" sz="1900">
                <a:solidFill>
                  <a:schemeClr val="bg1"/>
                </a:solidFill>
              </a:rPr>
              <a:t>The share of the black market economy in the United States is about 0.25 % of the total GDP is which is quite minimal</a:t>
            </a:r>
          </a:p>
        </p:txBody>
      </p:sp>
      <p:pic>
        <p:nvPicPr>
          <p:cNvPr id="6146" name="Picture 2" descr="Image result for total taxation percentage united states">
            <a:extLst>
              <a:ext uri="{FF2B5EF4-FFF2-40B4-BE49-F238E27FC236}">
                <a16:creationId xmlns:a16="http://schemas.microsoft.com/office/drawing/2014/main" id="{82486792-2C25-496F-8C16-AA06064467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7763" y="1621792"/>
            <a:ext cx="6250769" cy="3453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7026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15151-6E4F-4BE6-B64F-569F2E9BFC72}"/>
              </a:ext>
            </a:extLst>
          </p:cNvPr>
          <p:cNvSpPr>
            <a:spLocks noGrp="1"/>
          </p:cNvSpPr>
          <p:nvPr>
            <p:ph type="title"/>
          </p:nvPr>
        </p:nvSpPr>
        <p:spPr>
          <a:xfrm>
            <a:off x="643467" y="643467"/>
            <a:ext cx="3363974" cy="1597315"/>
          </a:xfrm>
          <a:noFill/>
          <a:ln w="19050">
            <a:solidFill>
              <a:schemeClr val="bg1"/>
            </a:solidFill>
          </a:ln>
        </p:spPr>
        <p:txBody>
          <a:bodyPr wrap="square">
            <a:normAutofit/>
          </a:bodyPr>
          <a:lstStyle/>
          <a:p>
            <a:pPr algn="ctr"/>
            <a:r>
              <a:rPr lang="en-US" sz="2800">
                <a:solidFill>
                  <a:schemeClr val="bg1"/>
                </a:solidFill>
              </a:rPr>
              <a:t>Monetary Policy of the United States</a:t>
            </a:r>
          </a:p>
        </p:txBody>
      </p:sp>
      <p:sp>
        <p:nvSpPr>
          <p:cNvPr id="3" name="Content Placeholder 2">
            <a:extLst>
              <a:ext uri="{FF2B5EF4-FFF2-40B4-BE49-F238E27FC236}">
                <a16:creationId xmlns:a16="http://schemas.microsoft.com/office/drawing/2014/main" id="{2B28CACF-F938-49F1-9121-63C142615FEF}"/>
              </a:ext>
            </a:extLst>
          </p:cNvPr>
          <p:cNvSpPr>
            <a:spLocks noGrp="1"/>
          </p:cNvSpPr>
          <p:nvPr>
            <p:ph idx="1"/>
          </p:nvPr>
        </p:nvSpPr>
        <p:spPr>
          <a:xfrm>
            <a:off x="643468" y="2638044"/>
            <a:ext cx="3363974" cy="3415622"/>
          </a:xfrm>
        </p:spPr>
        <p:txBody>
          <a:bodyPr>
            <a:normAutofit fontScale="92500" lnSpcReduction="20000"/>
          </a:bodyPr>
          <a:lstStyle/>
          <a:p>
            <a:r>
              <a:rPr lang="en-US" sz="2000">
                <a:solidFill>
                  <a:schemeClr val="bg1"/>
                </a:solidFill>
              </a:rPr>
              <a:t>The monetary policy is controlled and governed by the FED</a:t>
            </a:r>
          </a:p>
          <a:p>
            <a:r>
              <a:rPr lang="en-US" sz="2000">
                <a:solidFill>
                  <a:schemeClr val="bg1"/>
                </a:solidFill>
              </a:rPr>
              <a:t> Almost 75 % of the currency reserves are being held in the form of the United States dollar</a:t>
            </a:r>
          </a:p>
          <a:p>
            <a:r>
              <a:rPr lang="en-US" sz="2000">
                <a:solidFill>
                  <a:schemeClr val="bg1"/>
                </a:solidFill>
              </a:rPr>
              <a:t>Banking industry is regulated at both the state and the Federal level</a:t>
            </a:r>
          </a:p>
          <a:p>
            <a:endParaRPr lang="en-US" sz="2000">
              <a:solidFill>
                <a:schemeClr val="bg1"/>
              </a:solidFill>
            </a:endParaRPr>
          </a:p>
        </p:txBody>
      </p:sp>
      <p:pic>
        <p:nvPicPr>
          <p:cNvPr id="7170" name="Picture 2" descr="Image result for monetary policy united states">
            <a:extLst>
              <a:ext uri="{FF2B5EF4-FFF2-40B4-BE49-F238E27FC236}">
                <a16:creationId xmlns:a16="http://schemas.microsoft.com/office/drawing/2014/main" id="{EA6CAC37-B6EF-4014-94AA-D1265989FD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7763" y="949834"/>
            <a:ext cx="6250769" cy="47974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3364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D9354-C035-469B-B9B8-FB982F880339}"/>
              </a:ext>
            </a:extLst>
          </p:cNvPr>
          <p:cNvSpPr>
            <a:spLocks noGrp="1"/>
          </p:cNvSpPr>
          <p:nvPr>
            <p:ph type="title"/>
          </p:nvPr>
        </p:nvSpPr>
        <p:spPr>
          <a:xfrm>
            <a:off x="321733" y="981091"/>
            <a:ext cx="4092951" cy="1624457"/>
          </a:xfrm>
        </p:spPr>
        <p:txBody>
          <a:bodyPr>
            <a:normAutofit/>
          </a:bodyPr>
          <a:lstStyle/>
          <a:p>
            <a:r>
              <a:rPr lang="en-US" sz="3600">
                <a:solidFill>
                  <a:schemeClr val="bg1"/>
                </a:solidFill>
              </a:rPr>
              <a:t>Monetary Policy Impact</a:t>
            </a:r>
          </a:p>
        </p:txBody>
      </p:sp>
      <p:sp>
        <p:nvSpPr>
          <p:cNvPr id="3" name="Content Placeholder 2">
            <a:extLst>
              <a:ext uri="{FF2B5EF4-FFF2-40B4-BE49-F238E27FC236}">
                <a16:creationId xmlns:a16="http://schemas.microsoft.com/office/drawing/2014/main" id="{FE24AD67-AD5D-46D0-AB13-46D0979C75DA}"/>
              </a:ext>
            </a:extLst>
          </p:cNvPr>
          <p:cNvSpPr>
            <a:spLocks noGrp="1"/>
          </p:cNvSpPr>
          <p:nvPr>
            <p:ph idx="1"/>
          </p:nvPr>
        </p:nvSpPr>
        <p:spPr>
          <a:xfrm>
            <a:off x="321733" y="2834809"/>
            <a:ext cx="4092951" cy="3042099"/>
          </a:xfrm>
        </p:spPr>
        <p:txBody>
          <a:bodyPr anchor="t">
            <a:normAutofit fontScale="92500" lnSpcReduction="20000"/>
          </a:bodyPr>
          <a:lstStyle/>
          <a:p>
            <a:r>
              <a:rPr lang="en-US" sz="1600">
                <a:solidFill>
                  <a:schemeClr val="bg1"/>
                </a:solidFill>
              </a:rPr>
              <a:t>One of the reasons that the monetary policy has been successful is due to the fact that how there is diversity in terms of the financial instruments in the United States</a:t>
            </a:r>
          </a:p>
          <a:p>
            <a:r>
              <a:rPr lang="en-US" sz="1600">
                <a:solidFill>
                  <a:schemeClr val="bg1"/>
                </a:solidFill>
              </a:rPr>
              <a:t>As United States dollar is the premier currency in the world, they have been able to control their money supply and demand quite effectively</a:t>
            </a:r>
          </a:p>
          <a:p>
            <a:r>
              <a:rPr lang="en-US" sz="1600">
                <a:solidFill>
                  <a:schemeClr val="bg1"/>
                </a:solidFill>
              </a:rPr>
              <a:t>The presence of the SECP and other regulatory bodies makes sure that the money market is kept in check </a:t>
            </a:r>
          </a:p>
        </p:txBody>
      </p:sp>
      <p:pic>
        <p:nvPicPr>
          <p:cNvPr id="8194" name="Picture 2" descr="Image result for money supply and demand in united states">
            <a:extLst>
              <a:ext uri="{FF2B5EF4-FFF2-40B4-BE49-F238E27FC236}">
                <a16:creationId xmlns:a16="http://schemas.microsoft.com/office/drawing/2014/main" id="{C3A3FD68-0BE8-4305-81B5-163AA852E6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03767" y="2033875"/>
            <a:ext cx="6542117" cy="2633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9046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E439B-64EB-4C1B-B2FC-CA519DD89265}"/>
              </a:ext>
            </a:extLst>
          </p:cNvPr>
          <p:cNvSpPr>
            <a:spLocks noGrp="1"/>
          </p:cNvSpPr>
          <p:nvPr>
            <p:ph type="title"/>
          </p:nvPr>
        </p:nvSpPr>
        <p:spPr>
          <a:xfrm>
            <a:off x="863029" y="1012004"/>
            <a:ext cx="3416158" cy="4795408"/>
          </a:xfrm>
        </p:spPr>
        <p:txBody>
          <a:bodyPr>
            <a:normAutofit/>
          </a:bodyPr>
          <a:lstStyle/>
          <a:p>
            <a:r>
              <a:rPr lang="en-US">
                <a:solidFill>
                  <a:srgbClr val="FFFFFF"/>
                </a:solidFill>
              </a:rPr>
              <a:t>Conclusion</a:t>
            </a:r>
          </a:p>
        </p:txBody>
      </p:sp>
      <p:graphicFrame>
        <p:nvGraphicFramePr>
          <p:cNvPr id="5" name="Content Placeholder 2">
            <a:extLst>
              <a:ext uri="{FF2B5EF4-FFF2-40B4-BE49-F238E27FC236}">
                <a16:creationId xmlns:a16="http://schemas.microsoft.com/office/drawing/2014/main" id="{50EC896B-6C7B-4A6A-B10F-7E0167B43B99}"/>
              </a:ext>
            </a:extLst>
          </p:cNvPr>
          <p:cNvGraphicFramePr>
            <a:graphicFrameLocks noGrp="1"/>
          </p:cNvGraphicFramePr>
          <p:nvPr>
            <p:ph idx="1"/>
            <p:extLst>
              <p:ext uri="{D42A27DB-BD31-4B8C-83A1-F6EECF244321}">
                <p14:modId xmlns:p14="http://schemas.microsoft.com/office/powerpoint/2010/main" val="3014386801"/>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6815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5C5E2-5F88-44DE-8175-BBC6B8969DE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95DC3BDD-A0D8-4B52-BBF3-DB0CE9C5E0D7}"/>
              </a:ext>
            </a:extLst>
          </p:cNvPr>
          <p:cNvSpPr>
            <a:spLocks noGrp="1"/>
          </p:cNvSpPr>
          <p:nvPr>
            <p:ph idx="1"/>
          </p:nvPr>
        </p:nvSpPr>
        <p:spPr/>
        <p:txBody>
          <a:bodyPr>
            <a:normAutofit fontScale="92500" lnSpcReduction="20000"/>
          </a:bodyPr>
          <a:lstStyle/>
          <a:p>
            <a:r>
              <a:rPr lang="en-US" dirty="0"/>
              <a:t>Greene, D. L., &amp; </a:t>
            </a:r>
            <a:r>
              <a:rPr lang="en-US" dirty="0" err="1"/>
              <a:t>DeCicco</a:t>
            </a:r>
            <a:r>
              <a:rPr lang="en-US" dirty="0"/>
              <a:t>, J. (2000). Engineering-economic analyses of automotive fuel economy potential in the United States. </a:t>
            </a:r>
            <a:r>
              <a:rPr lang="en-US" i="1" dirty="0"/>
              <a:t>Annual Review of Energy and the Environment</a:t>
            </a:r>
            <a:r>
              <a:rPr lang="en-US" dirty="0"/>
              <a:t>, </a:t>
            </a:r>
            <a:r>
              <a:rPr lang="en-US" i="1" dirty="0"/>
              <a:t>25</a:t>
            </a:r>
            <a:r>
              <a:rPr lang="en-US" dirty="0"/>
              <a:t>(1), 477-535.</a:t>
            </a:r>
          </a:p>
          <a:p>
            <a:r>
              <a:rPr lang="en-US" dirty="0" err="1"/>
              <a:t>Chaloupka</a:t>
            </a:r>
            <a:r>
              <a:rPr lang="en-US" dirty="0"/>
              <a:t>, F. J., </a:t>
            </a:r>
            <a:r>
              <a:rPr lang="en-US" dirty="0" err="1"/>
              <a:t>Tauras</a:t>
            </a:r>
            <a:r>
              <a:rPr lang="en-US" dirty="0"/>
              <a:t>, J. A., &amp; Grossman, M. (2000). The economics of addiction. </a:t>
            </a:r>
            <a:r>
              <a:rPr lang="en-US" i="1" dirty="0"/>
              <a:t>Tobacco control in developing countries</a:t>
            </a:r>
            <a:r>
              <a:rPr lang="en-US" dirty="0"/>
              <a:t>, 107-129.</a:t>
            </a:r>
          </a:p>
          <a:p>
            <a:r>
              <a:rPr lang="en-US" dirty="0"/>
              <a:t>Tobin, P. C., Bai, B. B., Eggen, D. A., &amp; Leonard, D. S. (2012). The ecology, geopolitics, and economics of managing Lymantria </a:t>
            </a:r>
            <a:r>
              <a:rPr lang="en-US" dirty="0" err="1"/>
              <a:t>dispar</a:t>
            </a:r>
            <a:r>
              <a:rPr lang="en-US" dirty="0"/>
              <a:t> in the United States. </a:t>
            </a:r>
            <a:r>
              <a:rPr lang="en-US" i="1" dirty="0"/>
              <a:t>International Journal of Pest Management</a:t>
            </a:r>
            <a:r>
              <a:rPr lang="en-US" dirty="0"/>
              <a:t>, </a:t>
            </a:r>
            <a:r>
              <a:rPr lang="en-US" i="1" dirty="0"/>
              <a:t>58</a:t>
            </a:r>
            <a:r>
              <a:rPr lang="en-US" dirty="0"/>
              <a:t>(3), 195-210.</a:t>
            </a:r>
          </a:p>
          <a:p>
            <a:r>
              <a:rPr lang="en-US" dirty="0" err="1"/>
              <a:t>Carnoy</a:t>
            </a:r>
            <a:r>
              <a:rPr lang="en-US" dirty="0"/>
              <a:t>, M., </a:t>
            </a:r>
            <a:r>
              <a:rPr lang="en-US" dirty="0" err="1"/>
              <a:t>Loyalka</a:t>
            </a:r>
            <a:r>
              <a:rPr lang="en-US" dirty="0"/>
              <a:t>, P., </a:t>
            </a:r>
            <a:r>
              <a:rPr lang="en-US" dirty="0" err="1"/>
              <a:t>Dobryakova</a:t>
            </a:r>
            <a:r>
              <a:rPr lang="en-US" dirty="0"/>
              <a:t>, M., </a:t>
            </a:r>
            <a:r>
              <a:rPr lang="en-US" dirty="0" err="1"/>
              <a:t>Dossani</a:t>
            </a:r>
            <a:r>
              <a:rPr lang="en-US" dirty="0"/>
              <a:t>, R., Kuhns, K., &amp; Wang, R. (2013). </a:t>
            </a:r>
            <a:r>
              <a:rPr lang="en-US" i="1" dirty="0"/>
              <a:t>University expansion in a changing global economy: Triumph of the BRICs?</a:t>
            </a:r>
            <a:r>
              <a:rPr lang="en-US" dirty="0"/>
              <a:t>. Stanford University Press.</a:t>
            </a:r>
          </a:p>
        </p:txBody>
      </p:sp>
    </p:spTree>
    <p:extLst>
      <p:ext uri="{BB962C8B-B14F-4D97-AF65-F5344CB8AC3E}">
        <p14:creationId xmlns:p14="http://schemas.microsoft.com/office/powerpoint/2010/main" val="4129953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0B59F-8E4D-45CC-B6A0-7C6A94993DB4}"/>
              </a:ext>
            </a:extLst>
          </p:cNvPr>
          <p:cNvSpPr>
            <a:spLocks noGrp="1"/>
          </p:cNvSpPr>
          <p:nvPr>
            <p:ph type="title"/>
          </p:nvPr>
        </p:nvSpPr>
        <p:spPr>
          <a:xfrm>
            <a:off x="863029" y="1012004"/>
            <a:ext cx="3416158" cy="4795408"/>
          </a:xfrm>
        </p:spPr>
        <p:txBody>
          <a:bodyPr>
            <a:normAutofit/>
          </a:bodyPr>
          <a:lstStyle/>
          <a:p>
            <a:r>
              <a:rPr lang="en-US">
                <a:solidFill>
                  <a:srgbClr val="FFFFFF"/>
                </a:solidFill>
              </a:rPr>
              <a:t>United States Economy Overview</a:t>
            </a:r>
          </a:p>
        </p:txBody>
      </p:sp>
      <p:graphicFrame>
        <p:nvGraphicFramePr>
          <p:cNvPr id="5" name="Content Placeholder 2">
            <a:extLst>
              <a:ext uri="{FF2B5EF4-FFF2-40B4-BE49-F238E27FC236}">
                <a16:creationId xmlns:a16="http://schemas.microsoft.com/office/drawing/2014/main" id="{8D114360-A2CC-4ACA-8431-1323EE17DE7B}"/>
              </a:ext>
            </a:extLst>
          </p:cNvPr>
          <p:cNvGraphicFramePr>
            <a:graphicFrameLocks noGrp="1"/>
          </p:cNvGraphicFramePr>
          <p:nvPr>
            <p:ph idx="1"/>
            <p:extLst>
              <p:ext uri="{D42A27DB-BD31-4B8C-83A1-F6EECF244321}">
                <p14:modId xmlns:p14="http://schemas.microsoft.com/office/powerpoint/2010/main" val="3874340904"/>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6610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235C3-E0D0-4580-8DED-DB4D030D86A2}"/>
              </a:ext>
            </a:extLst>
          </p:cNvPr>
          <p:cNvSpPr>
            <a:spLocks noGrp="1"/>
          </p:cNvSpPr>
          <p:nvPr>
            <p:ph type="title"/>
          </p:nvPr>
        </p:nvSpPr>
        <p:spPr>
          <a:xfrm>
            <a:off x="524256" y="4767072"/>
            <a:ext cx="6594189" cy="1625210"/>
          </a:xfrm>
        </p:spPr>
        <p:txBody>
          <a:bodyPr>
            <a:normAutofit/>
          </a:bodyPr>
          <a:lstStyle/>
          <a:p>
            <a:pPr algn="r"/>
            <a:r>
              <a:rPr lang="en-US">
                <a:solidFill>
                  <a:srgbClr val="FFFFFF"/>
                </a:solidFill>
              </a:rPr>
              <a:t>Gross Domestic Product Trend</a:t>
            </a:r>
          </a:p>
        </p:txBody>
      </p:sp>
      <p:sp>
        <p:nvSpPr>
          <p:cNvPr id="3" name="Content Placeholder 2">
            <a:extLst>
              <a:ext uri="{FF2B5EF4-FFF2-40B4-BE49-F238E27FC236}">
                <a16:creationId xmlns:a16="http://schemas.microsoft.com/office/drawing/2014/main" id="{8D0DB8E9-0001-4763-A3F4-A7F3B6940DC0}"/>
              </a:ext>
            </a:extLst>
          </p:cNvPr>
          <p:cNvSpPr>
            <a:spLocks noGrp="1"/>
          </p:cNvSpPr>
          <p:nvPr>
            <p:ph idx="1"/>
          </p:nvPr>
        </p:nvSpPr>
        <p:spPr>
          <a:xfrm>
            <a:off x="8029319" y="917725"/>
            <a:ext cx="3424739" cy="4852362"/>
          </a:xfrm>
        </p:spPr>
        <p:txBody>
          <a:bodyPr anchor="ctr">
            <a:normAutofit/>
          </a:bodyPr>
          <a:lstStyle/>
          <a:p>
            <a:r>
              <a:rPr lang="en-US" sz="2000">
                <a:solidFill>
                  <a:srgbClr val="FFFFFF"/>
                </a:solidFill>
              </a:rPr>
              <a:t> Trade has always been a major force behind the Gross Domestic Period of the United States. </a:t>
            </a:r>
          </a:p>
          <a:p>
            <a:r>
              <a:rPr lang="en-US" sz="2000">
                <a:solidFill>
                  <a:srgbClr val="FFFFFF"/>
                </a:solidFill>
              </a:rPr>
              <a:t> Services sector almost contributes towards 80 % of the Gross Domestic Product</a:t>
            </a:r>
          </a:p>
          <a:p>
            <a:r>
              <a:rPr lang="en-US" sz="2000">
                <a:solidFill>
                  <a:srgbClr val="FFFFFF"/>
                </a:solidFill>
              </a:rPr>
              <a:t>GDP growth has been sluggish by 3.5 % that has increased in the last few years. </a:t>
            </a:r>
          </a:p>
        </p:txBody>
      </p:sp>
      <p:pic>
        <p:nvPicPr>
          <p:cNvPr id="1026" name="Picture 2" descr="Image result for gdp growth trend united states">
            <a:extLst>
              <a:ext uri="{FF2B5EF4-FFF2-40B4-BE49-F238E27FC236}">
                <a16:creationId xmlns:a16="http://schemas.microsoft.com/office/drawing/2014/main" id="{9E5205C8-F68E-4CCE-AD1A-A3E717925E3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7671" r="2294" b="4"/>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2436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1C905-14C8-46CD-8538-B6AAB57C416C}"/>
              </a:ext>
            </a:extLst>
          </p:cNvPr>
          <p:cNvSpPr>
            <a:spLocks noGrp="1"/>
          </p:cNvSpPr>
          <p:nvPr>
            <p:ph type="title"/>
          </p:nvPr>
        </p:nvSpPr>
        <p:spPr>
          <a:xfrm>
            <a:off x="526073" y="466578"/>
            <a:ext cx="11139854" cy="930447"/>
          </a:xfrm>
        </p:spPr>
        <p:txBody>
          <a:bodyPr vert="horz" lIns="91440" tIns="45720" rIns="91440" bIns="45720" rtlCol="0" anchor="b">
            <a:normAutofit fontScale="90000"/>
          </a:bodyPr>
          <a:lstStyle/>
          <a:p>
            <a:pPr algn="ctr"/>
            <a:r>
              <a:rPr lang="en-US" sz="5400" kern="1200">
                <a:solidFill>
                  <a:srgbClr val="FFFFFF"/>
                </a:solidFill>
                <a:latin typeface="+mj-lt"/>
                <a:ea typeface="+mj-ea"/>
                <a:cs typeface="+mj-cs"/>
              </a:rPr>
              <a:t>United States GDP Growth Rate</a:t>
            </a:r>
          </a:p>
        </p:txBody>
      </p:sp>
      <p:pic>
        <p:nvPicPr>
          <p:cNvPr id="9221" name="Picture 2" descr="Image result for gdp united states 2018">
            <a:extLst>
              <a:ext uri="{FF2B5EF4-FFF2-40B4-BE49-F238E27FC236}">
                <a16:creationId xmlns:a16="http://schemas.microsoft.com/office/drawing/2014/main" id="{2F92E4DF-52D6-4792-A034-2EBE0F31C02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76870" y="2509911"/>
            <a:ext cx="8583161" cy="3997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3317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093D4-A25E-4087-926D-14E86E553D35}"/>
              </a:ext>
            </a:extLst>
          </p:cNvPr>
          <p:cNvSpPr>
            <a:spLocks noGrp="1"/>
          </p:cNvSpPr>
          <p:nvPr>
            <p:ph type="title"/>
          </p:nvPr>
        </p:nvSpPr>
        <p:spPr>
          <a:xfrm>
            <a:off x="643467" y="643467"/>
            <a:ext cx="3363974" cy="1597315"/>
          </a:xfrm>
          <a:noFill/>
          <a:ln w="19050">
            <a:solidFill>
              <a:schemeClr val="bg1"/>
            </a:solidFill>
          </a:ln>
        </p:spPr>
        <p:txBody>
          <a:bodyPr wrap="square">
            <a:normAutofit/>
          </a:bodyPr>
          <a:lstStyle/>
          <a:p>
            <a:pPr algn="ctr"/>
            <a:r>
              <a:rPr lang="en-US" sz="2800">
                <a:solidFill>
                  <a:schemeClr val="bg1"/>
                </a:solidFill>
              </a:rPr>
              <a:t>Unemployment and Inflation Statistics</a:t>
            </a:r>
          </a:p>
        </p:txBody>
      </p:sp>
      <p:sp>
        <p:nvSpPr>
          <p:cNvPr id="3" name="Content Placeholder 2">
            <a:extLst>
              <a:ext uri="{FF2B5EF4-FFF2-40B4-BE49-F238E27FC236}">
                <a16:creationId xmlns:a16="http://schemas.microsoft.com/office/drawing/2014/main" id="{49D4B547-432C-4282-AE24-CAA6775EC0C6}"/>
              </a:ext>
            </a:extLst>
          </p:cNvPr>
          <p:cNvSpPr>
            <a:spLocks noGrp="1"/>
          </p:cNvSpPr>
          <p:nvPr>
            <p:ph idx="1"/>
          </p:nvPr>
        </p:nvSpPr>
        <p:spPr>
          <a:xfrm>
            <a:off x="643468" y="2638044"/>
            <a:ext cx="3363974" cy="3415622"/>
          </a:xfrm>
        </p:spPr>
        <p:txBody>
          <a:bodyPr>
            <a:normAutofit lnSpcReduction="10000"/>
          </a:bodyPr>
          <a:lstStyle/>
          <a:p>
            <a:r>
              <a:rPr lang="en-US" sz="2000">
                <a:solidFill>
                  <a:schemeClr val="bg1"/>
                </a:solidFill>
              </a:rPr>
              <a:t>Inflation in the United States has been increase by 2.5 %</a:t>
            </a:r>
          </a:p>
          <a:p>
            <a:r>
              <a:rPr lang="en-US" sz="2000">
                <a:solidFill>
                  <a:schemeClr val="bg1"/>
                </a:solidFill>
              </a:rPr>
              <a:t>At the moment, the labor force constitutes of 162 million people and the labor force occupancy is highest in farming, foresting and fishery</a:t>
            </a:r>
          </a:p>
          <a:p>
            <a:r>
              <a:rPr lang="en-US" sz="2000">
                <a:solidFill>
                  <a:schemeClr val="bg1"/>
                </a:solidFill>
              </a:rPr>
              <a:t>Unemployment rate is estimated to be around 4 %</a:t>
            </a:r>
          </a:p>
          <a:p>
            <a:endParaRPr lang="en-US" sz="2000">
              <a:solidFill>
                <a:schemeClr val="bg1"/>
              </a:solidFill>
            </a:endParaRPr>
          </a:p>
        </p:txBody>
      </p:sp>
      <p:pic>
        <p:nvPicPr>
          <p:cNvPr id="2050" name="Picture 2" descr="Image result for unemployment rate united states">
            <a:extLst>
              <a:ext uri="{FF2B5EF4-FFF2-40B4-BE49-F238E27FC236}">
                <a16:creationId xmlns:a16="http://schemas.microsoft.com/office/drawing/2014/main" id="{0F5EC4F4-D52E-48AC-B657-B026802843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7763" y="1892908"/>
            <a:ext cx="6250769" cy="2911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654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BEE52-D650-43F5-A558-35004CA079F2}"/>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en-US" sz="2600">
                <a:solidFill>
                  <a:srgbClr val="FFFFFF"/>
                </a:solidFill>
              </a:rPr>
              <a:t>Interest Rate Trend in United States</a:t>
            </a:r>
          </a:p>
        </p:txBody>
      </p:sp>
      <p:sp>
        <p:nvSpPr>
          <p:cNvPr id="3" name="Content Placeholder 2">
            <a:extLst>
              <a:ext uri="{FF2B5EF4-FFF2-40B4-BE49-F238E27FC236}">
                <a16:creationId xmlns:a16="http://schemas.microsoft.com/office/drawing/2014/main" id="{7BDC5434-76A0-4076-85BE-36DE9C0FD40D}"/>
              </a:ext>
            </a:extLst>
          </p:cNvPr>
          <p:cNvSpPr>
            <a:spLocks noGrp="1"/>
          </p:cNvSpPr>
          <p:nvPr>
            <p:ph idx="1"/>
          </p:nvPr>
        </p:nvSpPr>
        <p:spPr>
          <a:xfrm>
            <a:off x="4038600" y="4884873"/>
            <a:ext cx="7188199" cy="1292090"/>
          </a:xfrm>
        </p:spPr>
        <p:txBody>
          <a:bodyPr>
            <a:normAutofit/>
          </a:bodyPr>
          <a:lstStyle/>
          <a:p>
            <a:r>
              <a:rPr lang="en-US" sz="1300"/>
              <a:t>United States has been constantly increasing its interest rate during the course of the last few years</a:t>
            </a:r>
          </a:p>
          <a:p>
            <a:r>
              <a:rPr lang="en-US" sz="1300"/>
              <a:t>From 0.25 % in the last Five years, it has gone to 2.5 %</a:t>
            </a:r>
          </a:p>
          <a:p>
            <a:r>
              <a:rPr lang="en-US" sz="1300"/>
              <a:t>Recession and effort on the part of the FED to control inflation is oen of the most important rationales behind it. </a:t>
            </a:r>
          </a:p>
        </p:txBody>
      </p:sp>
      <p:pic>
        <p:nvPicPr>
          <p:cNvPr id="3074" name="Picture 2" descr="Image result for interest rates in the UNited states">
            <a:extLst>
              <a:ext uri="{FF2B5EF4-FFF2-40B4-BE49-F238E27FC236}">
                <a16:creationId xmlns:a16="http://schemas.microsoft.com/office/drawing/2014/main" id="{1A4D462B-0B62-4637-8B8B-CE3842AA8A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863601"/>
            <a:ext cx="7188199" cy="378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4380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3C795-F3B8-437B-A44A-A9D0F3F3D61F}"/>
              </a:ext>
            </a:extLst>
          </p:cNvPr>
          <p:cNvSpPr>
            <a:spLocks noGrp="1"/>
          </p:cNvSpPr>
          <p:nvPr>
            <p:ph type="title"/>
          </p:nvPr>
        </p:nvSpPr>
        <p:spPr>
          <a:xfrm>
            <a:off x="524256" y="4767072"/>
            <a:ext cx="6594189" cy="1625210"/>
          </a:xfrm>
        </p:spPr>
        <p:txBody>
          <a:bodyPr>
            <a:normAutofit/>
          </a:bodyPr>
          <a:lstStyle/>
          <a:p>
            <a:pPr algn="r"/>
            <a:r>
              <a:rPr lang="en-US">
                <a:solidFill>
                  <a:srgbClr val="FFFFFF"/>
                </a:solidFill>
              </a:rPr>
              <a:t>Trading Trend of the United States</a:t>
            </a:r>
          </a:p>
        </p:txBody>
      </p:sp>
      <p:sp>
        <p:nvSpPr>
          <p:cNvPr id="3" name="Content Placeholder 2">
            <a:extLst>
              <a:ext uri="{FF2B5EF4-FFF2-40B4-BE49-F238E27FC236}">
                <a16:creationId xmlns:a16="http://schemas.microsoft.com/office/drawing/2014/main" id="{32110819-F43B-4A1A-9DAD-A25E6620360A}"/>
              </a:ext>
            </a:extLst>
          </p:cNvPr>
          <p:cNvSpPr>
            <a:spLocks noGrp="1"/>
          </p:cNvSpPr>
          <p:nvPr>
            <p:ph idx="1"/>
          </p:nvPr>
        </p:nvSpPr>
        <p:spPr>
          <a:xfrm>
            <a:off x="8029319" y="917725"/>
            <a:ext cx="3424739" cy="4852362"/>
          </a:xfrm>
        </p:spPr>
        <p:txBody>
          <a:bodyPr anchor="ctr">
            <a:normAutofit/>
          </a:bodyPr>
          <a:lstStyle/>
          <a:p>
            <a:r>
              <a:rPr lang="en-US" sz="2000">
                <a:solidFill>
                  <a:srgbClr val="FFFFFF"/>
                </a:solidFill>
              </a:rPr>
              <a:t>Exports of the United States stand at about % 1.60 trillion whereas the imports stand at 2.35 trillion</a:t>
            </a:r>
          </a:p>
          <a:p>
            <a:r>
              <a:rPr lang="en-US" sz="2000">
                <a:solidFill>
                  <a:srgbClr val="FFFFFF"/>
                </a:solidFill>
              </a:rPr>
              <a:t>European Union, China, Canada and Mexico are some of the broader trading partners of the United States</a:t>
            </a:r>
          </a:p>
          <a:p>
            <a:r>
              <a:rPr lang="en-US" sz="2000">
                <a:solidFill>
                  <a:srgbClr val="FFFFFF"/>
                </a:solidFill>
              </a:rPr>
              <a:t>Manufacturing, fuel and agricultural products are key trading goods for the United States</a:t>
            </a:r>
          </a:p>
        </p:txBody>
      </p:sp>
      <p:pic>
        <p:nvPicPr>
          <p:cNvPr id="4098" name="Picture 2" descr="Image result for trade UNited states">
            <a:extLst>
              <a:ext uri="{FF2B5EF4-FFF2-40B4-BE49-F238E27FC236}">
                <a16:creationId xmlns:a16="http://schemas.microsoft.com/office/drawing/2014/main" id="{0F78A856-B84F-4F1D-BC91-AB1C24B576C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18328"/>
          <a:stretch/>
        </p:blipFill>
        <p:spPr bwMode="auto">
          <a:xfrm>
            <a:off x="327547" y="321733"/>
            <a:ext cx="7058306" cy="38692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9790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70CA9-396F-4969-84E2-D616633697D0}"/>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r>
              <a:rPr lang="en-US" sz="4800" kern="1200">
                <a:solidFill>
                  <a:srgbClr val="FFFFFF"/>
                </a:solidFill>
                <a:latin typeface="+mj-lt"/>
                <a:ea typeface="+mj-ea"/>
                <a:cs typeface="+mj-cs"/>
              </a:rPr>
              <a:t>Trade and Balance of Payment</a:t>
            </a:r>
          </a:p>
        </p:txBody>
      </p:sp>
      <p:pic>
        <p:nvPicPr>
          <p:cNvPr id="10245" name="Picture 2" descr="Image result for trade united states 2018">
            <a:extLst>
              <a:ext uri="{FF2B5EF4-FFF2-40B4-BE49-F238E27FC236}">
                <a16:creationId xmlns:a16="http://schemas.microsoft.com/office/drawing/2014/main" id="{B0C6E23D-6216-4428-B782-007B6615437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153822" y="999967"/>
            <a:ext cx="6553545" cy="48660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8473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AF8D9-A767-467B-ABE7-4BD1DBC30E42}"/>
              </a:ext>
            </a:extLst>
          </p:cNvPr>
          <p:cNvSpPr>
            <a:spLocks noGrp="1"/>
          </p:cNvSpPr>
          <p:nvPr>
            <p:ph type="title"/>
          </p:nvPr>
        </p:nvSpPr>
        <p:spPr>
          <a:xfrm>
            <a:off x="643467" y="643467"/>
            <a:ext cx="3363974" cy="1597315"/>
          </a:xfrm>
          <a:noFill/>
          <a:ln w="19050">
            <a:solidFill>
              <a:schemeClr val="bg1"/>
            </a:solidFill>
          </a:ln>
        </p:spPr>
        <p:txBody>
          <a:bodyPr wrap="square">
            <a:normAutofit/>
          </a:bodyPr>
          <a:lstStyle/>
          <a:p>
            <a:pPr algn="ctr"/>
            <a:r>
              <a:rPr lang="en-US" sz="2800">
                <a:solidFill>
                  <a:schemeClr val="bg1"/>
                </a:solidFill>
              </a:rPr>
              <a:t>Fiscal Policy of the United States</a:t>
            </a:r>
          </a:p>
        </p:txBody>
      </p:sp>
      <p:sp>
        <p:nvSpPr>
          <p:cNvPr id="3" name="Content Placeholder 2">
            <a:extLst>
              <a:ext uri="{FF2B5EF4-FFF2-40B4-BE49-F238E27FC236}">
                <a16:creationId xmlns:a16="http://schemas.microsoft.com/office/drawing/2014/main" id="{FCE9DC26-41E1-4BA0-819F-5CC3CD1BB574}"/>
              </a:ext>
            </a:extLst>
          </p:cNvPr>
          <p:cNvSpPr>
            <a:spLocks noGrp="1"/>
          </p:cNvSpPr>
          <p:nvPr>
            <p:ph idx="1"/>
          </p:nvPr>
        </p:nvSpPr>
        <p:spPr>
          <a:xfrm>
            <a:off x="643468" y="2638044"/>
            <a:ext cx="3363974" cy="3415622"/>
          </a:xfrm>
        </p:spPr>
        <p:txBody>
          <a:bodyPr>
            <a:normAutofit fontScale="92500" lnSpcReduction="20000"/>
          </a:bodyPr>
          <a:lstStyle/>
          <a:p>
            <a:r>
              <a:rPr lang="en-US" sz="1600">
                <a:solidFill>
                  <a:schemeClr val="bg1"/>
                </a:solidFill>
              </a:rPr>
              <a:t>Taxation in the United States comprise of a complicated system where about four governments are going to be levying tax on an individual</a:t>
            </a:r>
          </a:p>
          <a:p>
            <a:r>
              <a:rPr lang="en-US" sz="1600">
                <a:solidFill>
                  <a:schemeClr val="bg1"/>
                </a:solidFill>
              </a:rPr>
              <a:t>Income tax, property tax and sales tax are some of the more common tax denominations</a:t>
            </a:r>
          </a:p>
          <a:p>
            <a:r>
              <a:rPr lang="en-US" sz="1600">
                <a:solidFill>
                  <a:schemeClr val="bg1"/>
                </a:solidFill>
              </a:rPr>
              <a:t>Estates and Gifts are some of the other example of Tax</a:t>
            </a:r>
          </a:p>
          <a:p>
            <a:r>
              <a:rPr lang="en-US" sz="1600">
                <a:solidFill>
                  <a:schemeClr val="bg1"/>
                </a:solidFill>
              </a:rPr>
              <a:t>Total tax percentage is estimated to be about 25 % of the total GDP</a:t>
            </a:r>
          </a:p>
        </p:txBody>
      </p:sp>
      <p:pic>
        <p:nvPicPr>
          <p:cNvPr id="5122" name="Picture 2" descr="Image result for total taxation percentage united states">
            <a:extLst>
              <a:ext uri="{FF2B5EF4-FFF2-40B4-BE49-F238E27FC236}">
                <a16:creationId xmlns:a16="http://schemas.microsoft.com/office/drawing/2014/main" id="{F9FC409E-8AD4-4F5B-BCEA-C86A035AD8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7763" y="1223305"/>
            <a:ext cx="6250769" cy="4250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557275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15</TotalTime>
  <Words>658</Words>
  <Application>Microsoft Office PowerPoint</Application>
  <PresentationFormat>Widescreen</PresentationFormat>
  <Paragraphs>52</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Gill Sans MT</vt:lpstr>
      <vt:lpstr>Gallery</vt:lpstr>
      <vt:lpstr>United States Economy</vt:lpstr>
      <vt:lpstr>United States Economy Overview</vt:lpstr>
      <vt:lpstr>Gross Domestic Product Trend</vt:lpstr>
      <vt:lpstr>United States GDP Growth Rate</vt:lpstr>
      <vt:lpstr>Unemployment and Inflation Statistics</vt:lpstr>
      <vt:lpstr>Interest Rate Trend in United States</vt:lpstr>
      <vt:lpstr>Trading Trend of the United States</vt:lpstr>
      <vt:lpstr>Trade and Balance of Payment</vt:lpstr>
      <vt:lpstr>Fiscal Policy of the United States</vt:lpstr>
      <vt:lpstr>Fiscal Policy Impact</vt:lpstr>
      <vt:lpstr>Monetary Policy of the United States</vt:lpstr>
      <vt:lpstr>Monetary Policy Impact</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States Economy Overview</dc:title>
  <dc:creator>Faiz Hassan/Int'L Ops/KHI</dc:creator>
  <cp:lastModifiedBy>Faiz Hassan/Int'L Ops/KHI</cp:lastModifiedBy>
  <cp:revision>3</cp:revision>
  <dcterms:created xsi:type="dcterms:W3CDTF">2019-03-27T17:53:53Z</dcterms:created>
  <dcterms:modified xsi:type="dcterms:W3CDTF">2019-03-27T18:09:44Z</dcterms:modified>
</cp:coreProperties>
</file>