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517" autoAdjust="0"/>
  </p:normalViewPr>
  <p:slideViewPr>
    <p:cSldViewPr snapToGrid="0">
      <p:cViewPr varScale="1">
        <p:scale>
          <a:sx n="44" d="100"/>
          <a:sy n="44" d="100"/>
        </p:scale>
        <p:origin x="768"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E985F4-3596-48E1-B7C6-C492586812F8}" type="datetimeFigureOut">
              <a:rPr lang="en-US" smtClean="0"/>
              <a:t>10/7/2019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1BF3BD-4BDA-422F-ACCB-021898BAE6D2}" type="slidenum">
              <a:rPr lang="en-US" smtClean="0"/>
              <a:t>‹#›</a:t>
            </a:fld>
            <a:endParaRPr lang="en-US"/>
          </a:p>
        </p:txBody>
      </p:sp>
    </p:spTree>
    <p:extLst>
      <p:ext uri="{BB962C8B-B14F-4D97-AF65-F5344CB8AC3E}">
        <p14:creationId xmlns:p14="http://schemas.microsoft.com/office/powerpoint/2010/main" val="2239297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Nominal basically refers to categorically discrete data such as name of your school, type of car you drive or name of a book. This one is easy to remember because nominal sounds like name (they have the same Latin root). </a:t>
            </a:r>
          </a:p>
          <a:p>
            <a:endParaRPr lang="en-US" dirty="0" smtClean="0"/>
          </a:p>
          <a:p>
            <a:r>
              <a:rPr lang="en-US" dirty="0" smtClean="0"/>
              <a:t>Ordinal refers to quantities that have a natural ordering. The ranking of favorite sports, the order of people's place in a line, the order of runners finishing a race or more often the choice on a rating scale from 1 to 5. With ordinal data you cannot state with certainty whether the intervals between each value are equal. For example, we often using rating scales (Likert questions). On a 10 point scale, the difference between a 9 and a 10 is not necessarily the same difference as the difference between a 6 and a 7. This is also an easy one to remember, ordinal sounds like order.	</a:t>
            </a:r>
            <a:endParaRPr lang="en-US" dirty="0"/>
          </a:p>
        </p:txBody>
      </p:sp>
      <p:sp>
        <p:nvSpPr>
          <p:cNvPr id="4" name="Slide Number Placeholder 3"/>
          <p:cNvSpPr>
            <a:spLocks noGrp="1"/>
          </p:cNvSpPr>
          <p:nvPr>
            <p:ph type="sldNum" sz="quarter" idx="10"/>
          </p:nvPr>
        </p:nvSpPr>
        <p:spPr/>
        <p:txBody>
          <a:bodyPr/>
          <a:lstStyle/>
          <a:p>
            <a:fld id="{221BF3BD-4BDA-422F-ACCB-021898BAE6D2}" type="slidenum">
              <a:rPr lang="en-US" smtClean="0"/>
              <a:t>2</a:t>
            </a:fld>
            <a:endParaRPr lang="en-US"/>
          </a:p>
        </p:txBody>
      </p:sp>
    </p:spTree>
    <p:extLst>
      <p:ext uri="{BB962C8B-B14F-4D97-AF65-F5344CB8AC3E}">
        <p14:creationId xmlns:p14="http://schemas.microsoft.com/office/powerpoint/2010/main" val="2636594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1BF3BD-4BDA-422F-ACCB-021898BAE6D2}" type="slidenum">
              <a:rPr lang="en-US" smtClean="0"/>
              <a:t>3</a:t>
            </a:fld>
            <a:endParaRPr lang="en-US"/>
          </a:p>
        </p:txBody>
      </p:sp>
    </p:spTree>
    <p:extLst>
      <p:ext uri="{BB962C8B-B14F-4D97-AF65-F5344CB8AC3E}">
        <p14:creationId xmlns:p14="http://schemas.microsoft.com/office/powerpoint/2010/main" val="3577017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Interval data is like ordinal except we can say the intervals between each value are equally split. The most common example is temperature in degrees Fahrenheit. The difference between 29 and 30 degrees is the same magnitude as the difference between 78 and 79. With attitudinal scales and the Likert questions you usually see on a survey, these are rarely interval, although many points on the scale likely are of equal intervals.	 </a:t>
            </a:r>
          </a:p>
          <a:p>
            <a:endParaRPr lang="en-US" dirty="0" smtClean="0"/>
          </a:p>
          <a:p>
            <a:endParaRPr lang="en-US" dirty="0" smtClean="0"/>
          </a:p>
          <a:p>
            <a:r>
              <a:rPr lang="en-US" dirty="0" smtClean="0"/>
              <a:t>Ratio data is interval data with a natural zero point. For example, time is ratio since 0 time is meaningful. Degrees Kelvin has a 0 point (absolute 0) and the steps in both these scales have the same degree of magnitude.</a:t>
            </a:r>
            <a:endParaRPr lang="en-US" dirty="0"/>
          </a:p>
        </p:txBody>
      </p:sp>
      <p:sp>
        <p:nvSpPr>
          <p:cNvPr id="4" name="Slide Number Placeholder 3"/>
          <p:cNvSpPr>
            <a:spLocks noGrp="1"/>
          </p:cNvSpPr>
          <p:nvPr>
            <p:ph type="sldNum" sz="quarter" idx="10"/>
          </p:nvPr>
        </p:nvSpPr>
        <p:spPr/>
        <p:txBody>
          <a:bodyPr/>
          <a:lstStyle/>
          <a:p>
            <a:fld id="{221BF3BD-4BDA-422F-ACCB-021898BAE6D2}" type="slidenum">
              <a:rPr lang="en-US" smtClean="0"/>
              <a:t>4</a:t>
            </a:fld>
            <a:endParaRPr lang="en-US"/>
          </a:p>
        </p:txBody>
      </p:sp>
    </p:spTree>
    <p:extLst>
      <p:ext uri="{BB962C8B-B14F-4D97-AF65-F5344CB8AC3E}">
        <p14:creationId xmlns:p14="http://schemas.microsoft.com/office/powerpoint/2010/main" val="4180316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Population vs Sample. The main difference between a population and sample has to do with how observations are assigned to the data set. A population includes all of the elements from a set of data. A sample consists one or more observations drawn from the population.</a:t>
            </a:r>
            <a:endParaRPr lang="en-US" dirty="0"/>
          </a:p>
        </p:txBody>
      </p:sp>
      <p:sp>
        <p:nvSpPr>
          <p:cNvPr id="4" name="Slide Number Placeholder 3"/>
          <p:cNvSpPr>
            <a:spLocks noGrp="1"/>
          </p:cNvSpPr>
          <p:nvPr>
            <p:ph type="sldNum" sz="quarter" idx="10"/>
          </p:nvPr>
        </p:nvSpPr>
        <p:spPr/>
        <p:txBody>
          <a:bodyPr/>
          <a:lstStyle/>
          <a:p>
            <a:fld id="{221BF3BD-4BDA-422F-ACCB-021898BAE6D2}" type="slidenum">
              <a:rPr lang="en-US" smtClean="0"/>
              <a:t>5</a:t>
            </a:fld>
            <a:endParaRPr lang="en-US"/>
          </a:p>
        </p:txBody>
      </p:sp>
    </p:spTree>
    <p:extLst>
      <p:ext uri="{BB962C8B-B14F-4D97-AF65-F5344CB8AC3E}">
        <p14:creationId xmlns:p14="http://schemas.microsoft.com/office/powerpoint/2010/main" val="376627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2BE412AE-BE1C-4884-B5CE-876725783A96}" type="datetimeFigureOut">
              <a:rPr lang="en-US" smtClean="0"/>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5693A-26F1-44EA-A44A-81A83ADC98C4}"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1727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BE412AE-BE1C-4884-B5CE-876725783A96}" type="datetimeFigureOut">
              <a:rPr lang="en-US" smtClean="0"/>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5693A-26F1-44EA-A44A-81A83ADC98C4}" type="slidenum">
              <a:rPr lang="en-US" smtClean="0"/>
              <a:t>‹#›</a:t>
            </a:fld>
            <a:endParaRPr lang="en-US"/>
          </a:p>
        </p:txBody>
      </p:sp>
    </p:spTree>
    <p:extLst>
      <p:ext uri="{BB962C8B-B14F-4D97-AF65-F5344CB8AC3E}">
        <p14:creationId xmlns:p14="http://schemas.microsoft.com/office/powerpoint/2010/main" val="3387999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BE412AE-BE1C-4884-B5CE-876725783A96}" type="datetimeFigureOut">
              <a:rPr lang="en-US" smtClean="0"/>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5693A-26F1-44EA-A44A-81A83ADC98C4}"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1482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BE412AE-BE1C-4884-B5CE-876725783A96}" type="datetimeFigureOut">
              <a:rPr lang="en-US" smtClean="0"/>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5693A-26F1-44EA-A44A-81A83ADC98C4}" type="slidenum">
              <a:rPr lang="en-US" smtClean="0"/>
              <a:t>‹#›</a:t>
            </a:fld>
            <a:endParaRPr lang="en-US"/>
          </a:p>
        </p:txBody>
      </p:sp>
    </p:spTree>
    <p:extLst>
      <p:ext uri="{BB962C8B-B14F-4D97-AF65-F5344CB8AC3E}">
        <p14:creationId xmlns:p14="http://schemas.microsoft.com/office/powerpoint/2010/main" val="4144875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E412AE-BE1C-4884-B5CE-876725783A96}" type="datetimeFigureOut">
              <a:rPr lang="en-US" smtClean="0"/>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5693A-26F1-44EA-A44A-81A83ADC98C4}"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5814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BE412AE-BE1C-4884-B5CE-876725783A96}" type="datetimeFigureOut">
              <a:rPr lang="en-US" smtClean="0"/>
              <a:t>10/7/2019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B5693A-26F1-44EA-A44A-81A83ADC98C4}" type="slidenum">
              <a:rPr lang="en-US" smtClean="0"/>
              <a:t>‹#›</a:t>
            </a:fld>
            <a:endParaRPr lang="en-US"/>
          </a:p>
        </p:txBody>
      </p:sp>
    </p:spTree>
    <p:extLst>
      <p:ext uri="{BB962C8B-B14F-4D97-AF65-F5344CB8AC3E}">
        <p14:creationId xmlns:p14="http://schemas.microsoft.com/office/powerpoint/2010/main" val="3011333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BE412AE-BE1C-4884-B5CE-876725783A96}" type="datetimeFigureOut">
              <a:rPr lang="en-US" smtClean="0"/>
              <a:t>10/7/2019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B5693A-26F1-44EA-A44A-81A83ADC98C4}" type="slidenum">
              <a:rPr lang="en-US" smtClean="0"/>
              <a:t>‹#›</a:t>
            </a:fld>
            <a:endParaRPr lang="en-US"/>
          </a:p>
        </p:txBody>
      </p:sp>
    </p:spTree>
    <p:extLst>
      <p:ext uri="{BB962C8B-B14F-4D97-AF65-F5344CB8AC3E}">
        <p14:creationId xmlns:p14="http://schemas.microsoft.com/office/powerpoint/2010/main" val="2628206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BE412AE-BE1C-4884-B5CE-876725783A96}" type="datetimeFigureOut">
              <a:rPr lang="en-US" smtClean="0"/>
              <a:t>10/7/2019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B5693A-26F1-44EA-A44A-81A83ADC98C4}" type="slidenum">
              <a:rPr lang="en-US" smtClean="0"/>
              <a:t>‹#›</a:t>
            </a:fld>
            <a:endParaRPr lang="en-US"/>
          </a:p>
        </p:txBody>
      </p:sp>
    </p:spTree>
    <p:extLst>
      <p:ext uri="{BB962C8B-B14F-4D97-AF65-F5344CB8AC3E}">
        <p14:creationId xmlns:p14="http://schemas.microsoft.com/office/powerpoint/2010/main" val="1634224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E412AE-BE1C-4884-B5CE-876725783A96}" type="datetimeFigureOut">
              <a:rPr lang="en-US" smtClean="0"/>
              <a:t>10/7/2019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B5693A-26F1-44EA-A44A-81A83ADC98C4}" type="slidenum">
              <a:rPr lang="en-US" smtClean="0"/>
              <a:t>‹#›</a:t>
            </a:fld>
            <a:endParaRPr lang="en-US"/>
          </a:p>
        </p:txBody>
      </p:sp>
    </p:spTree>
    <p:extLst>
      <p:ext uri="{BB962C8B-B14F-4D97-AF65-F5344CB8AC3E}">
        <p14:creationId xmlns:p14="http://schemas.microsoft.com/office/powerpoint/2010/main" val="2196865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E412AE-BE1C-4884-B5CE-876725783A96}" type="datetimeFigureOut">
              <a:rPr lang="en-US" smtClean="0"/>
              <a:t>10/7/2019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B5693A-26F1-44EA-A44A-81A83ADC98C4}" type="slidenum">
              <a:rPr lang="en-US" smtClean="0"/>
              <a:t>‹#›</a:t>
            </a:fld>
            <a:endParaRPr lang="en-US"/>
          </a:p>
        </p:txBody>
      </p:sp>
    </p:spTree>
    <p:extLst>
      <p:ext uri="{BB962C8B-B14F-4D97-AF65-F5344CB8AC3E}">
        <p14:creationId xmlns:p14="http://schemas.microsoft.com/office/powerpoint/2010/main" val="2832345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E412AE-BE1C-4884-B5CE-876725783A96}" type="datetimeFigureOut">
              <a:rPr lang="en-US" smtClean="0"/>
              <a:t>10/7/2019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B5693A-26F1-44EA-A44A-81A83ADC98C4}"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4353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BE412AE-BE1C-4884-B5CE-876725783A96}" type="datetimeFigureOut">
              <a:rPr lang="en-US" smtClean="0"/>
              <a:t>10/7/2019</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DB5693A-26F1-44EA-A44A-81A83ADC98C4}"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69008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1 </a:t>
            </a:r>
            <a:r>
              <a:rPr lang="en-US" dirty="0" err="1" smtClean="0"/>
              <a:t>ip</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15150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Difference b/w Nominal and Ordinal Data</a:t>
            </a:r>
            <a:br>
              <a:rPr lang="en-US" dirty="0"/>
            </a:br>
            <a:endParaRPr lang="en-US" dirty="0"/>
          </a:p>
        </p:txBody>
      </p:sp>
      <p:sp>
        <p:nvSpPr>
          <p:cNvPr id="3" name="Content Placeholder 2"/>
          <p:cNvSpPr>
            <a:spLocks noGrp="1"/>
          </p:cNvSpPr>
          <p:nvPr>
            <p:ph idx="1"/>
          </p:nvPr>
        </p:nvSpPr>
        <p:spPr>
          <a:xfrm>
            <a:off x="1024128" y="1554480"/>
            <a:ext cx="9720073" cy="4754880"/>
          </a:xfrm>
        </p:spPr>
        <p:txBody>
          <a:bodyPr>
            <a:normAutofit fontScale="92500" lnSpcReduction="10000"/>
          </a:bodyPr>
          <a:lstStyle/>
          <a:p>
            <a:r>
              <a:rPr lang="en-US" dirty="0" smtClean="0"/>
              <a:t>Nominal Data is</a:t>
            </a:r>
          </a:p>
          <a:p>
            <a:pPr marL="457200" indent="-90488">
              <a:buFont typeface="Wingdings" panose="05000000000000000000" pitchFamily="2" charset="2"/>
              <a:buChar char="v"/>
            </a:pPr>
            <a:r>
              <a:rPr lang="en-US" dirty="0"/>
              <a:t> </a:t>
            </a:r>
            <a:r>
              <a:rPr lang="en-US" dirty="0" smtClean="0"/>
              <a:t>Discrete Data</a:t>
            </a:r>
          </a:p>
          <a:p>
            <a:pPr marL="457200" indent="-90488">
              <a:buFont typeface="Wingdings" panose="05000000000000000000" pitchFamily="2" charset="2"/>
              <a:buChar char="v"/>
            </a:pPr>
            <a:r>
              <a:rPr lang="en-US" dirty="0"/>
              <a:t> </a:t>
            </a:r>
            <a:r>
              <a:rPr lang="en-US" dirty="0" smtClean="0"/>
              <a:t>Name of some building, school or book</a:t>
            </a:r>
          </a:p>
          <a:p>
            <a:pPr marL="457200" indent="-90488">
              <a:buFont typeface="Wingdings" panose="05000000000000000000" pitchFamily="2" charset="2"/>
              <a:buChar char="v"/>
            </a:pPr>
            <a:r>
              <a:rPr lang="en-US" dirty="0"/>
              <a:t> </a:t>
            </a:r>
            <a:r>
              <a:rPr lang="en-US" dirty="0" smtClean="0"/>
              <a:t>Easy to remember.</a:t>
            </a:r>
          </a:p>
          <a:p>
            <a:pPr marL="457200" indent="-90488">
              <a:buFont typeface="Wingdings" panose="05000000000000000000" pitchFamily="2" charset="2"/>
              <a:buChar char="v"/>
            </a:pPr>
            <a:r>
              <a:rPr lang="en-US" dirty="0"/>
              <a:t> </a:t>
            </a:r>
            <a:r>
              <a:rPr lang="en-US" dirty="0" smtClean="0"/>
              <a:t>Stems out of Name</a:t>
            </a:r>
          </a:p>
          <a:p>
            <a:pPr marL="0" indent="0">
              <a:buNone/>
            </a:pPr>
            <a:endParaRPr lang="en-US" dirty="0"/>
          </a:p>
          <a:p>
            <a:pPr marL="0" indent="0">
              <a:buNone/>
            </a:pPr>
            <a:r>
              <a:rPr lang="en-US" dirty="0" smtClean="0"/>
              <a:t>Ordinal Data is: </a:t>
            </a:r>
          </a:p>
          <a:p>
            <a:pPr marL="571500" indent="-90488">
              <a:buFont typeface="Wingdings" panose="05000000000000000000" pitchFamily="2" charset="2"/>
              <a:buChar char="v"/>
            </a:pPr>
            <a:r>
              <a:rPr lang="en-US" dirty="0"/>
              <a:t> </a:t>
            </a:r>
            <a:r>
              <a:rPr lang="en-US" dirty="0" smtClean="0"/>
              <a:t>The ranking of different numbers</a:t>
            </a:r>
          </a:p>
          <a:p>
            <a:pPr marL="571500" indent="-90488">
              <a:buFont typeface="Wingdings" panose="05000000000000000000" pitchFamily="2" charset="2"/>
              <a:buChar char="v"/>
            </a:pPr>
            <a:r>
              <a:rPr lang="en-US" dirty="0"/>
              <a:t> </a:t>
            </a:r>
            <a:r>
              <a:rPr lang="en-US" dirty="0" smtClean="0"/>
              <a:t>Usually in quantitative form.</a:t>
            </a:r>
          </a:p>
          <a:p>
            <a:pPr marL="571500" indent="-90488">
              <a:buFont typeface="Wingdings" panose="05000000000000000000" pitchFamily="2" charset="2"/>
              <a:buChar char="v"/>
            </a:pPr>
            <a:r>
              <a:rPr lang="en-US" dirty="0" smtClean="0"/>
              <a:t> For example ranking of students in a class, position of runners in a race.</a:t>
            </a:r>
          </a:p>
          <a:p>
            <a:pPr marL="571500" indent="-90488">
              <a:buFont typeface="Wingdings" panose="05000000000000000000" pitchFamily="2" charset="2"/>
              <a:buChar char="v"/>
            </a:pPr>
            <a:r>
              <a:rPr lang="en-US" dirty="0"/>
              <a:t> </a:t>
            </a:r>
            <a:r>
              <a:rPr lang="en-US" dirty="0" smtClean="0"/>
              <a:t>The intervals between these numbers may be equal or unequal.</a:t>
            </a:r>
            <a:endParaRPr lang="en-US" dirty="0" smtClean="0"/>
          </a:p>
        </p:txBody>
      </p:sp>
    </p:spTree>
    <p:extLst>
      <p:ext uri="{BB962C8B-B14F-4D97-AF65-F5344CB8AC3E}">
        <p14:creationId xmlns:p14="http://schemas.microsoft.com/office/powerpoint/2010/main" val="1095295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696686"/>
            <a:ext cx="9720072" cy="696685"/>
          </a:xfrm>
        </p:spPr>
        <p:txBody>
          <a:bodyPr>
            <a:normAutofit fontScale="90000"/>
          </a:bodyPr>
          <a:lstStyle/>
          <a:p>
            <a:pPr algn="ctr"/>
            <a:r>
              <a:rPr lang="en-US" dirty="0" smtClean="0"/>
              <a:t/>
            </a:r>
            <a:br>
              <a:rPr lang="en-US" dirty="0" smtClean="0"/>
            </a:br>
            <a:r>
              <a:rPr lang="en-US" dirty="0"/>
              <a:t/>
            </a:r>
            <a:br>
              <a:rPr lang="en-US" dirty="0"/>
            </a:br>
            <a:r>
              <a:rPr lang="en-US" dirty="0" smtClean="0"/>
              <a:t>3 </a:t>
            </a:r>
            <a:r>
              <a:rPr lang="en-US" dirty="0"/>
              <a:t>Qualitative Attributes Of Outdoor Sporting Good</a:t>
            </a:r>
            <a:br>
              <a:rPr lang="en-US" dirty="0"/>
            </a:br>
            <a:endParaRPr lang="en-US" dirty="0"/>
          </a:p>
        </p:txBody>
      </p:sp>
      <p:sp>
        <p:nvSpPr>
          <p:cNvPr id="3" name="Content Placeholder 2"/>
          <p:cNvSpPr>
            <a:spLocks noGrp="1"/>
          </p:cNvSpPr>
          <p:nvPr>
            <p:ph idx="1"/>
          </p:nvPr>
        </p:nvSpPr>
        <p:spPr>
          <a:xfrm>
            <a:off x="1024128" y="2307771"/>
            <a:ext cx="9720073" cy="4001589"/>
          </a:xfrm>
        </p:spPr>
        <p:txBody>
          <a:bodyPr/>
          <a:lstStyle/>
          <a:p>
            <a:pPr marL="0" indent="0">
              <a:buNone/>
            </a:pPr>
            <a:r>
              <a:rPr lang="en-US" dirty="0" smtClean="0"/>
              <a:t>	The three qualitative attributes that may attract the consumers towards the sporting products may be</a:t>
            </a:r>
          </a:p>
          <a:p>
            <a:pPr>
              <a:buFont typeface="Wingdings" panose="05000000000000000000" pitchFamily="2" charset="2"/>
              <a:buChar char="Ø"/>
            </a:pPr>
            <a:r>
              <a:rPr lang="en-US" dirty="0"/>
              <a:t> </a:t>
            </a:r>
            <a:r>
              <a:rPr lang="en-US" dirty="0" smtClean="0"/>
              <a:t>Gender for which the product has been designed</a:t>
            </a:r>
          </a:p>
          <a:p>
            <a:pPr>
              <a:buFont typeface="Wingdings" panose="05000000000000000000" pitchFamily="2" charset="2"/>
              <a:buChar char="Ø"/>
            </a:pPr>
            <a:r>
              <a:rPr lang="en-US" dirty="0"/>
              <a:t> </a:t>
            </a:r>
            <a:r>
              <a:rPr lang="en-US" dirty="0" smtClean="0"/>
              <a:t>Love for the product</a:t>
            </a:r>
          </a:p>
          <a:p>
            <a:pPr>
              <a:buFont typeface="Wingdings" panose="05000000000000000000" pitchFamily="2" charset="2"/>
              <a:buChar char="Ø"/>
            </a:pPr>
            <a:r>
              <a:rPr lang="en-US" dirty="0"/>
              <a:t> </a:t>
            </a:r>
            <a:r>
              <a:rPr lang="en-US" dirty="0" smtClean="0"/>
              <a:t>Satisfaction level from the product.</a:t>
            </a:r>
          </a:p>
          <a:p>
            <a:pPr marL="0" indent="0">
              <a:buNone/>
            </a:pPr>
            <a:r>
              <a:rPr lang="en-US" dirty="0" smtClean="0"/>
              <a:t>	The level of satisfaction and the love for product is the ordinal scale or ordinal values of the products, however the gender for which the sporting product has been designed represents the nominal value.</a:t>
            </a:r>
          </a:p>
          <a:p>
            <a:pPr>
              <a:buFont typeface="Wingdings" panose="05000000000000000000" pitchFamily="2" charset="2"/>
              <a:buChar char="Ø"/>
            </a:pPr>
            <a:endParaRPr lang="en-US" dirty="0"/>
          </a:p>
          <a:p>
            <a:pPr marL="0" indent="0">
              <a:buNone/>
            </a:pPr>
            <a:endParaRPr lang="en-US" dirty="0"/>
          </a:p>
        </p:txBody>
      </p:sp>
    </p:spTree>
    <p:extLst>
      <p:ext uri="{BB962C8B-B14F-4D97-AF65-F5344CB8AC3E}">
        <p14:creationId xmlns:p14="http://schemas.microsoft.com/office/powerpoint/2010/main" val="1101472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633984"/>
          </a:xfrm>
        </p:spPr>
        <p:txBody>
          <a:bodyPr>
            <a:normAutofit fontScale="90000"/>
          </a:bodyPr>
          <a:lstStyle/>
          <a:p>
            <a:pPr algn="ctr"/>
            <a:r>
              <a:rPr lang="en-US" dirty="0"/>
              <a:t>Difference between Interval and Ratio Data</a:t>
            </a:r>
            <a:br>
              <a:rPr lang="en-US" dirty="0"/>
            </a:br>
            <a:endParaRPr lang="en-US" dirty="0"/>
          </a:p>
        </p:txBody>
      </p:sp>
      <p:sp>
        <p:nvSpPr>
          <p:cNvPr id="3" name="Content Placeholder 2"/>
          <p:cNvSpPr>
            <a:spLocks noGrp="1"/>
          </p:cNvSpPr>
          <p:nvPr>
            <p:ph idx="1"/>
          </p:nvPr>
        </p:nvSpPr>
        <p:spPr>
          <a:xfrm>
            <a:off x="1024128" y="914400"/>
            <a:ext cx="9720073" cy="5394960"/>
          </a:xfrm>
        </p:spPr>
        <p:txBody>
          <a:bodyPr/>
          <a:lstStyle/>
          <a:p>
            <a:pPr marL="0" indent="0">
              <a:buNone/>
            </a:pPr>
            <a:r>
              <a:rPr lang="en-US" dirty="0" smtClean="0"/>
              <a:t>Interval</a:t>
            </a:r>
            <a:r>
              <a:rPr lang="en-US" dirty="0" smtClean="0"/>
              <a:t> Data is:</a:t>
            </a:r>
          </a:p>
          <a:p>
            <a:pPr marL="631825" indent="-90488">
              <a:buFont typeface="Wingdings" panose="05000000000000000000" pitchFamily="2" charset="2"/>
              <a:buChar char="v"/>
              <a:tabLst>
                <a:tab pos="347663" algn="l"/>
              </a:tabLst>
            </a:pPr>
            <a:r>
              <a:rPr lang="en-US" dirty="0" smtClean="0"/>
              <a:t> Just like Ordinal data</a:t>
            </a:r>
          </a:p>
          <a:p>
            <a:pPr marL="631825" indent="-90488">
              <a:buFont typeface="Wingdings" panose="05000000000000000000" pitchFamily="2" charset="2"/>
              <a:buChar char="v"/>
              <a:tabLst>
                <a:tab pos="347663" algn="l"/>
              </a:tabLst>
            </a:pPr>
            <a:r>
              <a:rPr lang="en-US" dirty="0"/>
              <a:t> </a:t>
            </a:r>
            <a:r>
              <a:rPr lang="en-US" dirty="0" smtClean="0"/>
              <a:t>The only difference lies in the difference between the intervals of the numbers.</a:t>
            </a:r>
          </a:p>
          <a:p>
            <a:pPr marL="631825" indent="-90488">
              <a:buFont typeface="Wingdings" panose="05000000000000000000" pitchFamily="2" charset="2"/>
              <a:buChar char="v"/>
              <a:tabLst>
                <a:tab pos="347663" algn="l"/>
              </a:tabLst>
            </a:pPr>
            <a:r>
              <a:rPr lang="en-US" dirty="0"/>
              <a:t> </a:t>
            </a:r>
            <a:r>
              <a:rPr lang="en-US" dirty="0" smtClean="0"/>
              <a:t>The numbers are equally split.</a:t>
            </a:r>
          </a:p>
          <a:p>
            <a:pPr marL="0" indent="0">
              <a:buNone/>
            </a:pPr>
            <a:r>
              <a:rPr lang="en-US" dirty="0" smtClean="0"/>
              <a:t>Ratio Data is:</a:t>
            </a:r>
          </a:p>
          <a:p>
            <a:pPr>
              <a:buFont typeface="Wingdings" panose="05000000000000000000" pitchFamily="2" charset="2"/>
              <a:buChar char="v"/>
            </a:pPr>
            <a:r>
              <a:rPr lang="en-US" dirty="0" smtClean="0"/>
              <a:t> Just like interval data but with a zero point.</a:t>
            </a:r>
          </a:p>
          <a:p>
            <a:pPr>
              <a:buFont typeface="Wingdings" panose="05000000000000000000" pitchFamily="2" charset="2"/>
              <a:buChar char="v"/>
            </a:pPr>
            <a:r>
              <a:rPr lang="en-US" dirty="0"/>
              <a:t> </a:t>
            </a:r>
            <a:r>
              <a:rPr lang="en-US" dirty="0" smtClean="0"/>
              <a:t>Perfect example is time</a:t>
            </a:r>
          </a:p>
          <a:p>
            <a:pPr>
              <a:buFont typeface="Wingdings" panose="05000000000000000000" pitchFamily="2" charset="2"/>
              <a:buChar char="v"/>
            </a:pPr>
            <a:r>
              <a:rPr lang="en-US" dirty="0"/>
              <a:t> </a:t>
            </a:r>
            <a:r>
              <a:rPr lang="en-US" dirty="0" smtClean="0"/>
              <a:t>0 time </a:t>
            </a:r>
            <a:r>
              <a:rPr lang="en-US" dirty="0" smtClean="0"/>
              <a:t>does make a </a:t>
            </a:r>
            <a:r>
              <a:rPr lang="en-US" smtClean="0"/>
              <a:t>sense.</a:t>
            </a:r>
            <a:r>
              <a:rPr lang="en-US" dirty="0" smtClean="0"/>
              <a:t/>
            </a:r>
            <a:br>
              <a:rPr lang="en-US" dirty="0" smtClean="0"/>
            </a:br>
            <a:endParaRPr lang="en-US" dirty="0"/>
          </a:p>
        </p:txBody>
      </p:sp>
    </p:spTree>
    <p:extLst>
      <p:ext uri="{BB962C8B-B14F-4D97-AF65-F5344CB8AC3E}">
        <p14:creationId xmlns:p14="http://schemas.microsoft.com/office/powerpoint/2010/main" val="2501220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Difference Between Population and Sample</a:t>
            </a:r>
            <a:br>
              <a:rPr lang="en-US" dirty="0"/>
            </a:br>
            <a:endParaRPr lang="en-US" dirty="0"/>
          </a:p>
        </p:txBody>
      </p:sp>
      <p:sp>
        <p:nvSpPr>
          <p:cNvPr id="3" name="Content Placeholder 2"/>
          <p:cNvSpPr>
            <a:spLocks noGrp="1"/>
          </p:cNvSpPr>
          <p:nvPr>
            <p:ph idx="1"/>
          </p:nvPr>
        </p:nvSpPr>
        <p:spPr/>
        <p:txBody>
          <a:bodyPr/>
          <a:lstStyle/>
          <a:p>
            <a:r>
              <a:rPr lang="en-US" dirty="0" smtClean="0"/>
              <a:t>Population:</a:t>
            </a:r>
          </a:p>
          <a:p>
            <a:pPr>
              <a:buFont typeface="Wingdings" panose="05000000000000000000" pitchFamily="2" charset="2"/>
              <a:buChar char="v"/>
            </a:pPr>
            <a:r>
              <a:rPr lang="en-US" dirty="0"/>
              <a:t> </a:t>
            </a:r>
            <a:r>
              <a:rPr lang="en-US" dirty="0" smtClean="0"/>
              <a:t>Consists of all the elements or observations from the set of data.</a:t>
            </a:r>
          </a:p>
          <a:p>
            <a:pPr>
              <a:buFont typeface="Wingdings" panose="05000000000000000000" pitchFamily="2" charset="2"/>
              <a:buChar char="v"/>
            </a:pPr>
            <a:r>
              <a:rPr lang="en-US" dirty="0"/>
              <a:t> </a:t>
            </a:r>
            <a:r>
              <a:rPr lang="en-US" dirty="0" smtClean="0"/>
              <a:t>measurable characteristic is called parameter.</a:t>
            </a:r>
          </a:p>
          <a:p>
            <a:endParaRPr lang="en-US" dirty="0"/>
          </a:p>
          <a:p>
            <a:r>
              <a:rPr lang="en-US" dirty="0" smtClean="0"/>
              <a:t>Sample:</a:t>
            </a:r>
          </a:p>
          <a:p>
            <a:pPr>
              <a:buFont typeface="Wingdings" panose="05000000000000000000" pitchFamily="2" charset="2"/>
              <a:buChar char="v"/>
            </a:pPr>
            <a:r>
              <a:rPr lang="en-US" dirty="0"/>
              <a:t> </a:t>
            </a:r>
            <a:r>
              <a:rPr lang="en-US" dirty="0" smtClean="0"/>
              <a:t>Consist of only a limited number of observations from the data set or the population.</a:t>
            </a:r>
          </a:p>
          <a:p>
            <a:pPr>
              <a:buFont typeface="Wingdings" panose="05000000000000000000" pitchFamily="2" charset="2"/>
              <a:buChar char="v"/>
            </a:pPr>
            <a:r>
              <a:rPr lang="en-US" dirty="0"/>
              <a:t> </a:t>
            </a:r>
            <a:r>
              <a:rPr lang="en-US" dirty="0" smtClean="0"/>
              <a:t>Measureable characteristic is called statistic. </a:t>
            </a:r>
            <a:endParaRPr lang="en-US" dirty="0"/>
          </a:p>
        </p:txBody>
      </p:sp>
    </p:spTree>
    <p:extLst>
      <p:ext uri="{BB962C8B-B14F-4D97-AF65-F5344CB8AC3E}">
        <p14:creationId xmlns:p14="http://schemas.microsoft.com/office/powerpoint/2010/main" val="8281631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79</TotalTime>
  <Words>493</Words>
  <Application>Microsoft Office PowerPoint</Application>
  <PresentationFormat>Widescreen</PresentationFormat>
  <Paragraphs>48</Paragraphs>
  <Slides>5</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Calibri</vt:lpstr>
      <vt:lpstr>Tw Cen MT</vt:lpstr>
      <vt:lpstr>Tw Cen MT Condensed</vt:lpstr>
      <vt:lpstr>Wingdings</vt:lpstr>
      <vt:lpstr>Wingdings 3</vt:lpstr>
      <vt:lpstr>Integral</vt:lpstr>
      <vt:lpstr>Unit 1 ip</vt:lpstr>
      <vt:lpstr>Difference b/w Nominal and Ordinal Data </vt:lpstr>
      <vt:lpstr>  3 Qualitative Attributes Of Outdoor Sporting Good </vt:lpstr>
      <vt:lpstr>Difference between Interval and Ratio Data </vt:lpstr>
      <vt:lpstr>Difference Between Population and Sample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ip</dc:title>
  <dc:creator>Tiya</dc:creator>
  <cp:lastModifiedBy>Tiya</cp:lastModifiedBy>
  <cp:revision>12</cp:revision>
  <dcterms:created xsi:type="dcterms:W3CDTF">2019-10-07T11:06:34Z</dcterms:created>
  <dcterms:modified xsi:type="dcterms:W3CDTF">2019-10-07T16:59:14Z</dcterms:modified>
</cp:coreProperties>
</file>