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695036-BD24-4D50-BD03-0F737CFD0F96}" type="datetimeFigureOut">
              <a:rPr lang="en-US" smtClean="0"/>
              <a:t>12/10/2019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1DB835-FB4B-4EC8-91DE-441E536E36C8}" type="slidenum">
              <a:rPr lang="en-US" smtClean="0"/>
              <a:t>‹#›</a:t>
            </a:fld>
            <a:endParaRPr lang="en-US"/>
          </a:p>
        </p:txBody>
      </p:sp>
    </p:spTree>
    <p:extLst>
      <p:ext uri="{BB962C8B-B14F-4D97-AF65-F5344CB8AC3E}">
        <p14:creationId xmlns:p14="http://schemas.microsoft.com/office/powerpoint/2010/main" val="817852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sensitivity</a:t>
            </a:r>
            <a:r>
              <a:rPr lang="en-US" baseline="0" dirty="0" smtClean="0"/>
              <a:t> of Asthma related allergies is growing due to different chronic aspects that requires necessary attention. The major causes are recognized as the consideration of modern approach of work environment, the growing trend of indoor living, and the issue of mindfulness for the individuals. It is established that the active involvement of various regime and environmental factors increase the risk of the issue of asthma related allergies. There is need of offering better research domains to present necessary solutions to the patients. The central aim of this research work is based on the statement that the phenomenon of allergies related asthma can be controlled by adopting suitable options of medications, </a:t>
            </a:r>
            <a:r>
              <a:rPr lang="en-US" baseline="0" dirty="0" err="1" smtClean="0"/>
              <a:t>raisng</a:t>
            </a:r>
            <a:r>
              <a:rPr lang="en-US" baseline="0" dirty="0" smtClean="0"/>
              <a:t>, awareness, and timely understanding of risk elements. </a:t>
            </a:r>
            <a:endParaRPr lang="en-US" dirty="0"/>
          </a:p>
        </p:txBody>
      </p:sp>
      <p:sp>
        <p:nvSpPr>
          <p:cNvPr id="4" name="Slide Number Placeholder 3"/>
          <p:cNvSpPr>
            <a:spLocks noGrp="1"/>
          </p:cNvSpPr>
          <p:nvPr>
            <p:ph type="sldNum" sz="quarter" idx="10"/>
          </p:nvPr>
        </p:nvSpPr>
        <p:spPr/>
        <p:txBody>
          <a:bodyPr/>
          <a:lstStyle/>
          <a:p>
            <a:fld id="{B81DB835-FB4B-4EC8-91DE-441E536E36C8}" type="slidenum">
              <a:rPr lang="en-US" smtClean="0"/>
              <a:t>2</a:t>
            </a:fld>
            <a:endParaRPr lang="en-US"/>
          </a:p>
        </p:txBody>
      </p:sp>
    </p:spTree>
    <p:extLst>
      <p:ext uri="{BB962C8B-B14F-4D97-AF65-F5344CB8AC3E}">
        <p14:creationId xmlns:p14="http://schemas.microsoft.com/office/powerpoint/2010/main" val="231409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issue of asthma is defined as the chronic medical condition that greatly influence routine functioning of patients in different</a:t>
            </a:r>
            <a:r>
              <a:rPr lang="en-US" baseline="0" dirty="0" smtClean="0"/>
              <a:t> forms. This medical issue is characterized as long-term problem that requires comprehensive form of treatment and prevention. Moreover, it is also established that the long prevalence of allergies eventually increase the risk of asthma for the person. Up till now, there is no sustainable therapy exist to offer complete treatment to this issue but prevention is possible by adopting timely and necessary practical measures. </a:t>
            </a:r>
            <a:endParaRPr lang="en-US" dirty="0"/>
          </a:p>
        </p:txBody>
      </p:sp>
      <p:sp>
        <p:nvSpPr>
          <p:cNvPr id="4" name="Slide Number Placeholder 3"/>
          <p:cNvSpPr>
            <a:spLocks noGrp="1"/>
          </p:cNvSpPr>
          <p:nvPr>
            <p:ph type="sldNum" sz="quarter" idx="10"/>
          </p:nvPr>
        </p:nvSpPr>
        <p:spPr/>
        <p:txBody>
          <a:bodyPr/>
          <a:lstStyle/>
          <a:p>
            <a:fld id="{B81DB835-FB4B-4EC8-91DE-441E536E36C8}" type="slidenum">
              <a:rPr lang="en-US" smtClean="0"/>
              <a:t>3</a:t>
            </a:fld>
            <a:endParaRPr lang="en-US"/>
          </a:p>
        </p:txBody>
      </p:sp>
    </p:spTree>
    <p:extLst>
      <p:ext uri="{BB962C8B-B14F-4D97-AF65-F5344CB8AC3E}">
        <p14:creationId xmlns:p14="http://schemas.microsoft.com/office/powerpoint/2010/main" val="1752666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Secondary research work is adopted to make better inferences on the outcomes</a:t>
            </a:r>
            <a:r>
              <a:rPr lang="en-US" baseline="0" dirty="0" smtClean="0"/>
              <a:t> of possible treatment methods against the issue of asthma-related allergies. The possible treatment options are mainly characterized as the consideration of </a:t>
            </a:r>
            <a:r>
              <a:rPr lang="en-US" baseline="0" dirty="0" err="1" smtClean="0"/>
              <a:t>montelukast</a:t>
            </a:r>
            <a:r>
              <a:rPr lang="en-US" baseline="0" dirty="0" smtClean="0"/>
              <a:t>, immunotherapy, </a:t>
            </a:r>
            <a:r>
              <a:rPr lang="en-US" baseline="0" dirty="0" err="1" smtClean="0"/>
              <a:t>IgE</a:t>
            </a:r>
            <a:r>
              <a:rPr lang="en-US" baseline="0" dirty="0" smtClean="0"/>
              <a:t> therapy in order to provide necessary treatment. It is vital to indicate that adoption of most suitable form of treatment by considering the symptoms of this issue is essential step to propose beneficial solutions. </a:t>
            </a:r>
            <a:endParaRPr lang="en-US" dirty="0"/>
          </a:p>
        </p:txBody>
      </p:sp>
      <p:sp>
        <p:nvSpPr>
          <p:cNvPr id="4" name="Slide Number Placeholder 3"/>
          <p:cNvSpPr>
            <a:spLocks noGrp="1"/>
          </p:cNvSpPr>
          <p:nvPr>
            <p:ph type="sldNum" sz="quarter" idx="10"/>
          </p:nvPr>
        </p:nvSpPr>
        <p:spPr/>
        <p:txBody>
          <a:bodyPr/>
          <a:lstStyle/>
          <a:p>
            <a:fld id="{B81DB835-FB4B-4EC8-91DE-441E536E36C8}" type="slidenum">
              <a:rPr lang="en-US" smtClean="0"/>
              <a:t>4</a:t>
            </a:fld>
            <a:endParaRPr lang="en-US"/>
          </a:p>
        </p:txBody>
      </p:sp>
    </p:spTree>
    <p:extLst>
      <p:ext uri="{BB962C8B-B14F-4D97-AF65-F5344CB8AC3E}">
        <p14:creationId xmlns:p14="http://schemas.microsoft.com/office/powerpoint/2010/main" val="1226599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the methods in the form of treatment</a:t>
            </a:r>
            <a:r>
              <a:rPr lang="en-US" baseline="0" dirty="0" smtClean="0"/>
              <a:t> can be helpful concerning the actual condition of the patients. Proper control of triggering factors is one most protective solution to propose suitable treatment solution against this problem. Adoption of feasible medicines is good option to provide necessary relief to the patients but there is need of extensive research in this area to propose most suitable treatment approach </a:t>
            </a:r>
            <a:r>
              <a:rPr lang="en-US" sz="1200" kern="1200" dirty="0" smtClean="0">
                <a:solidFill>
                  <a:schemeClr val="tx1"/>
                </a:solidFill>
                <a:effectLst/>
                <a:latin typeface="+mn-lt"/>
                <a:ea typeface="+mn-ea"/>
                <a:cs typeface="+mn-cs"/>
              </a:rPr>
              <a:t>(Lin et al., 2018).</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B81DB835-FB4B-4EC8-91DE-441E536E36C8}" type="slidenum">
              <a:rPr lang="en-US" smtClean="0"/>
              <a:t>5</a:t>
            </a:fld>
            <a:endParaRPr lang="en-US"/>
          </a:p>
        </p:txBody>
      </p:sp>
    </p:spTree>
    <p:extLst>
      <p:ext uri="{BB962C8B-B14F-4D97-AF65-F5344CB8AC3E}">
        <p14:creationId xmlns:p14="http://schemas.microsoft.com/office/powerpoint/2010/main" val="2958192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Early diagnosis to the issue is necessary condition to meet the objective of successful treatment to the issue of asthma –related allergies. Early intervention is helpful instrument to avoid complications of this specific epidemic. Medication is one suitable solution that can be ranked as the source of relief for allergic patients. </a:t>
            </a:r>
            <a:endParaRPr lang="en-US" dirty="0"/>
          </a:p>
        </p:txBody>
      </p:sp>
      <p:sp>
        <p:nvSpPr>
          <p:cNvPr id="4" name="Slide Number Placeholder 3"/>
          <p:cNvSpPr>
            <a:spLocks noGrp="1"/>
          </p:cNvSpPr>
          <p:nvPr>
            <p:ph type="sldNum" sz="quarter" idx="10"/>
          </p:nvPr>
        </p:nvSpPr>
        <p:spPr/>
        <p:txBody>
          <a:bodyPr/>
          <a:lstStyle/>
          <a:p>
            <a:fld id="{B81DB835-FB4B-4EC8-91DE-441E536E36C8}" type="slidenum">
              <a:rPr lang="en-US" smtClean="0"/>
              <a:t>6</a:t>
            </a:fld>
            <a:endParaRPr lang="en-US"/>
          </a:p>
        </p:txBody>
      </p:sp>
    </p:spTree>
    <p:extLst>
      <p:ext uri="{BB962C8B-B14F-4D97-AF65-F5344CB8AC3E}">
        <p14:creationId xmlns:p14="http://schemas.microsoft.com/office/powerpoint/2010/main" val="22425979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8C5449-25F7-46B9-B82A-FA6DF71DE95C}"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C1694-52AB-4258-B487-8EEEC1C9152B}" type="slidenum">
              <a:rPr lang="en-US" smtClean="0"/>
              <a:t>‹#›</a:t>
            </a:fld>
            <a:endParaRPr lang="en-US"/>
          </a:p>
        </p:txBody>
      </p:sp>
    </p:spTree>
    <p:extLst>
      <p:ext uri="{BB962C8B-B14F-4D97-AF65-F5344CB8AC3E}">
        <p14:creationId xmlns:p14="http://schemas.microsoft.com/office/powerpoint/2010/main" val="2750891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8C5449-25F7-46B9-B82A-FA6DF71DE95C}"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C1694-52AB-4258-B487-8EEEC1C9152B}" type="slidenum">
              <a:rPr lang="en-US" smtClean="0"/>
              <a:t>‹#›</a:t>
            </a:fld>
            <a:endParaRPr lang="en-US"/>
          </a:p>
        </p:txBody>
      </p:sp>
    </p:spTree>
    <p:extLst>
      <p:ext uri="{BB962C8B-B14F-4D97-AF65-F5344CB8AC3E}">
        <p14:creationId xmlns:p14="http://schemas.microsoft.com/office/powerpoint/2010/main" val="1866595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8C5449-25F7-46B9-B82A-FA6DF71DE95C}"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C1694-52AB-4258-B487-8EEEC1C9152B}" type="slidenum">
              <a:rPr lang="en-US" smtClean="0"/>
              <a:t>‹#›</a:t>
            </a:fld>
            <a:endParaRPr lang="en-US"/>
          </a:p>
        </p:txBody>
      </p:sp>
    </p:spTree>
    <p:extLst>
      <p:ext uri="{BB962C8B-B14F-4D97-AF65-F5344CB8AC3E}">
        <p14:creationId xmlns:p14="http://schemas.microsoft.com/office/powerpoint/2010/main" val="3509198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8C5449-25F7-46B9-B82A-FA6DF71DE95C}"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C1694-52AB-4258-B487-8EEEC1C9152B}"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47890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8C5449-25F7-46B9-B82A-FA6DF71DE95C}"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C1694-52AB-4258-B487-8EEEC1C9152B}" type="slidenum">
              <a:rPr lang="en-US" smtClean="0"/>
              <a:t>‹#›</a:t>
            </a:fld>
            <a:endParaRPr lang="en-US"/>
          </a:p>
        </p:txBody>
      </p:sp>
    </p:spTree>
    <p:extLst>
      <p:ext uri="{BB962C8B-B14F-4D97-AF65-F5344CB8AC3E}">
        <p14:creationId xmlns:p14="http://schemas.microsoft.com/office/powerpoint/2010/main" val="28316983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A8C5449-25F7-46B9-B82A-FA6DF71DE95C}" type="datetimeFigureOut">
              <a:rPr lang="en-US" smtClean="0"/>
              <a:t>12/10/2019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6C1694-52AB-4258-B487-8EEEC1C9152B}" type="slidenum">
              <a:rPr lang="en-US" smtClean="0"/>
              <a:t>‹#›</a:t>
            </a:fld>
            <a:endParaRPr lang="en-US"/>
          </a:p>
        </p:txBody>
      </p:sp>
    </p:spTree>
    <p:extLst>
      <p:ext uri="{BB962C8B-B14F-4D97-AF65-F5344CB8AC3E}">
        <p14:creationId xmlns:p14="http://schemas.microsoft.com/office/powerpoint/2010/main" val="544509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A8C5449-25F7-46B9-B82A-FA6DF71DE95C}" type="datetimeFigureOut">
              <a:rPr lang="en-US" smtClean="0"/>
              <a:t>12/10/2019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6C1694-52AB-4258-B487-8EEEC1C9152B}" type="slidenum">
              <a:rPr lang="en-US" smtClean="0"/>
              <a:t>‹#›</a:t>
            </a:fld>
            <a:endParaRPr lang="en-US"/>
          </a:p>
        </p:txBody>
      </p:sp>
    </p:spTree>
    <p:extLst>
      <p:ext uri="{BB962C8B-B14F-4D97-AF65-F5344CB8AC3E}">
        <p14:creationId xmlns:p14="http://schemas.microsoft.com/office/powerpoint/2010/main" val="3138073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8C5449-25F7-46B9-B82A-FA6DF71DE95C}"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C1694-52AB-4258-B487-8EEEC1C9152B}" type="slidenum">
              <a:rPr lang="en-US" smtClean="0"/>
              <a:t>‹#›</a:t>
            </a:fld>
            <a:endParaRPr lang="en-US"/>
          </a:p>
        </p:txBody>
      </p:sp>
    </p:spTree>
    <p:extLst>
      <p:ext uri="{BB962C8B-B14F-4D97-AF65-F5344CB8AC3E}">
        <p14:creationId xmlns:p14="http://schemas.microsoft.com/office/powerpoint/2010/main" val="31135503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8C5449-25F7-46B9-B82A-FA6DF71DE95C}"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C1694-52AB-4258-B487-8EEEC1C9152B}" type="slidenum">
              <a:rPr lang="en-US" smtClean="0"/>
              <a:t>‹#›</a:t>
            </a:fld>
            <a:endParaRPr lang="en-US"/>
          </a:p>
        </p:txBody>
      </p:sp>
    </p:spTree>
    <p:extLst>
      <p:ext uri="{BB962C8B-B14F-4D97-AF65-F5344CB8AC3E}">
        <p14:creationId xmlns:p14="http://schemas.microsoft.com/office/powerpoint/2010/main" val="1540568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8C5449-25F7-46B9-B82A-FA6DF71DE95C}"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C1694-52AB-4258-B487-8EEEC1C9152B}" type="slidenum">
              <a:rPr lang="en-US" smtClean="0"/>
              <a:t>‹#›</a:t>
            </a:fld>
            <a:endParaRPr lang="en-US"/>
          </a:p>
        </p:txBody>
      </p:sp>
    </p:spTree>
    <p:extLst>
      <p:ext uri="{BB962C8B-B14F-4D97-AF65-F5344CB8AC3E}">
        <p14:creationId xmlns:p14="http://schemas.microsoft.com/office/powerpoint/2010/main" val="3011084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8C5449-25F7-46B9-B82A-FA6DF71DE95C}"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C1694-52AB-4258-B487-8EEEC1C9152B}" type="slidenum">
              <a:rPr lang="en-US" smtClean="0"/>
              <a:t>‹#›</a:t>
            </a:fld>
            <a:endParaRPr lang="en-US"/>
          </a:p>
        </p:txBody>
      </p:sp>
    </p:spTree>
    <p:extLst>
      <p:ext uri="{BB962C8B-B14F-4D97-AF65-F5344CB8AC3E}">
        <p14:creationId xmlns:p14="http://schemas.microsoft.com/office/powerpoint/2010/main" val="869587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8C5449-25F7-46B9-B82A-FA6DF71DE95C}"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C1694-52AB-4258-B487-8EEEC1C9152B}" type="slidenum">
              <a:rPr lang="en-US" smtClean="0"/>
              <a:t>‹#›</a:t>
            </a:fld>
            <a:endParaRPr lang="en-US"/>
          </a:p>
        </p:txBody>
      </p:sp>
    </p:spTree>
    <p:extLst>
      <p:ext uri="{BB962C8B-B14F-4D97-AF65-F5344CB8AC3E}">
        <p14:creationId xmlns:p14="http://schemas.microsoft.com/office/powerpoint/2010/main" val="223271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8C5449-25F7-46B9-B82A-FA6DF71DE95C}" type="datetimeFigureOut">
              <a:rPr lang="en-US" smtClean="0"/>
              <a:t>12/10/2019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6C1694-52AB-4258-B487-8EEEC1C9152B}" type="slidenum">
              <a:rPr lang="en-US" smtClean="0"/>
              <a:t>‹#›</a:t>
            </a:fld>
            <a:endParaRPr lang="en-US"/>
          </a:p>
        </p:txBody>
      </p:sp>
    </p:spTree>
    <p:extLst>
      <p:ext uri="{BB962C8B-B14F-4D97-AF65-F5344CB8AC3E}">
        <p14:creationId xmlns:p14="http://schemas.microsoft.com/office/powerpoint/2010/main" val="817191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8C5449-25F7-46B9-B82A-FA6DF71DE95C}" type="datetimeFigureOut">
              <a:rPr lang="en-US" smtClean="0"/>
              <a:t>12/10/2019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6C1694-52AB-4258-B487-8EEEC1C9152B}" type="slidenum">
              <a:rPr lang="en-US" smtClean="0"/>
              <a:t>‹#›</a:t>
            </a:fld>
            <a:endParaRPr lang="en-US"/>
          </a:p>
        </p:txBody>
      </p:sp>
    </p:spTree>
    <p:extLst>
      <p:ext uri="{BB962C8B-B14F-4D97-AF65-F5344CB8AC3E}">
        <p14:creationId xmlns:p14="http://schemas.microsoft.com/office/powerpoint/2010/main" val="2144667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A8C5449-25F7-46B9-B82A-FA6DF71DE95C}" type="datetimeFigureOut">
              <a:rPr lang="en-US" smtClean="0"/>
              <a:t>12/10/2019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6C1694-52AB-4258-B487-8EEEC1C9152B}" type="slidenum">
              <a:rPr lang="en-US" smtClean="0"/>
              <a:t>‹#›</a:t>
            </a:fld>
            <a:endParaRPr lang="en-US"/>
          </a:p>
        </p:txBody>
      </p:sp>
    </p:spTree>
    <p:extLst>
      <p:ext uri="{BB962C8B-B14F-4D97-AF65-F5344CB8AC3E}">
        <p14:creationId xmlns:p14="http://schemas.microsoft.com/office/powerpoint/2010/main" val="3727783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8C5449-25F7-46B9-B82A-FA6DF71DE95C}"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C1694-52AB-4258-B487-8EEEC1C9152B}" type="slidenum">
              <a:rPr lang="en-US" smtClean="0"/>
              <a:t>‹#›</a:t>
            </a:fld>
            <a:endParaRPr lang="en-US"/>
          </a:p>
        </p:txBody>
      </p:sp>
    </p:spTree>
    <p:extLst>
      <p:ext uri="{BB962C8B-B14F-4D97-AF65-F5344CB8AC3E}">
        <p14:creationId xmlns:p14="http://schemas.microsoft.com/office/powerpoint/2010/main" val="648246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8C5449-25F7-46B9-B82A-FA6DF71DE95C}"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C1694-52AB-4258-B487-8EEEC1C9152B}" type="slidenum">
              <a:rPr lang="en-US" smtClean="0"/>
              <a:t>‹#›</a:t>
            </a:fld>
            <a:endParaRPr lang="en-US"/>
          </a:p>
        </p:txBody>
      </p:sp>
    </p:spTree>
    <p:extLst>
      <p:ext uri="{BB962C8B-B14F-4D97-AF65-F5344CB8AC3E}">
        <p14:creationId xmlns:p14="http://schemas.microsoft.com/office/powerpoint/2010/main" val="790672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A8C5449-25F7-46B9-B82A-FA6DF71DE95C}" type="datetimeFigureOut">
              <a:rPr lang="en-US" smtClean="0"/>
              <a:t>12/10/2019</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156C1694-52AB-4258-B487-8EEEC1C9152B}" type="slidenum">
              <a:rPr lang="en-US" smtClean="0"/>
              <a:t>‹#›</a:t>
            </a:fld>
            <a:endParaRPr lang="en-US"/>
          </a:p>
        </p:txBody>
      </p:sp>
    </p:spTree>
    <p:extLst>
      <p:ext uri="{BB962C8B-B14F-4D97-AF65-F5344CB8AC3E}">
        <p14:creationId xmlns:p14="http://schemas.microsoft.com/office/powerpoint/2010/main" val="27548493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EakjUkcUVE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cap="none" dirty="0" smtClean="0">
                <a:latin typeface="Times New Roman" panose="02020603050405020304" pitchFamily="18" charset="0"/>
                <a:cs typeface="Times New Roman" panose="02020603050405020304" pitchFamily="18" charset="0"/>
              </a:rPr>
              <a:t>Asthma-related Allergies</a:t>
            </a:r>
            <a:endParaRPr lang="en-US" sz="4000" cap="none"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en-US" sz="2400" cap="none" dirty="0" smtClean="0">
                <a:solidFill>
                  <a:schemeClr val="tx1"/>
                </a:solidFill>
                <a:latin typeface="Times New Roman" panose="02020603050405020304" pitchFamily="18" charset="0"/>
                <a:cs typeface="Times New Roman" panose="02020603050405020304" pitchFamily="18" charset="0"/>
              </a:rPr>
              <a:t>[Name Of Presenter]</a:t>
            </a:r>
          </a:p>
          <a:p>
            <a:r>
              <a:rPr lang="en-US" sz="2400" cap="none" dirty="0" smtClean="0">
                <a:solidFill>
                  <a:schemeClr val="tx1"/>
                </a:solidFill>
                <a:latin typeface="Times New Roman" panose="02020603050405020304" pitchFamily="18" charset="0"/>
                <a:cs typeface="Times New Roman" panose="02020603050405020304" pitchFamily="18" charset="0"/>
              </a:rPr>
              <a:t>[Date]</a:t>
            </a:r>
            <a:endParaRPr lang="en-US" sz="2400" cap="none"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2563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cap="none" dirty="0" smtClean="0">
                <a:latin typeface="Times New Roman" panose="02020603050405020304" pitchFamily="18" charset="0"/>
                <a:cs typeface="Times New Roman" panose="02020603050405020304" pitchFamily="18" charset="0"/>
              </a:rPr>
              <a:t>Overview Of The Issue</a:t>
            </a:r>
            <a:endParaRPr lang="en-US" sz="4000"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p:txBody>
          <a:bodyPr>
            <a:noAutofit/>
          </a:bodyPr>
          <a:lstStyle/>
          <a:p>
            <a:r>
              <a:rPr lang="en-US" sz="2400" cap="none" dirty="0" smtClean="0">
                <a:latin typeface="Times New Roman" panose="02020603050405020304" pitchFamily="18" charset="0"/>
                <a:cs typeface="Times New Roman" panose="02020603050405020304" pitchFamily="18" charset="0"/>
              </a:rPr>
              <a:t>Consideration of contemporary work environment squander, indoor living propensities, and absence of mindfulness</a:t>
            </a:r>
          </a:p>
          <a:p>
            <a:r>
              <a:rPr lang="en-US" sz="2400" cap="none" dirty="0" smtClean="0">
                <a:latin typeface="Times New Roman" panose="02020603050405020304" pitchFamily="18" charset="0"/>
                <a:cs typeface="Times New Roman" panose="02020603050405020304" pitchFamily="18" charset="0"/>
              </a:rPr>
              <a:t>Involvement of regime and environmental factors</a:t>
            </a:r>
          </a:p>
          <a:p>
            <a:r>
              <a:rPr lang="en-US" sz="2400" cap="none" dirty="0" smtClean="0">
                <a:latin typeface="Times New Roman" panose="02020603050405020304" pitchFamily="18" charset="0"/>
                <a:cs typeface="Times New Roman" panose="02020603050405020304" pitchFamily="18" charset="0"/>
              </a:rPr>
              <a:t>Thesis statement:</a:t>
            </a:r>
          </a:p>
          <a:p>
            <a:pPr>
              <a:buFont typeface="Wingdings" panose="05000000000000000000" pitchFamily="2" charset="2"/>
              <a:buChar char="Ø"/>
            </a:pPr>
            <a:r>
              <a:rPr lang="en-US" sz="2400" cap="none" dirty="0" smtClean="0">
                <a:latin typeface="Times New Roman" panose="02020603050405020304" pitchFamily="18" charset="0"/>
                <a:cs typeface="Times New Roman" panose="02020603050405020304" pitchFamily="18" charset="0"/>
              </a:rPr>
              <a:t>Allergies related to asthma can be controlled with medications, raising awareness and knowing the risk factors</a:t>
            </a:r>
            <a:endParaRPr lang="en-US" sz="2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6975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cap="none" dirty="0" smtClean="0">
                <a:latin typeface="Times New Roman" panose="02020603050405020304" pitchFamily="18" charset="0"/>
                <a:cs typeface="Times New Roman" panose="02020603050405020304" pitchFamily="18" charset="0"/>
              </a:rPr>
              <a:t>Background Of The Issue</a:t>
            </a:r>
            <a:endParaRPr lang="en-US" sz="4000"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p:txBody>
          <a:bodyPr>
            <a:normAutofit/>
          </a:bodyPr>
          <a:lstStyle/>
          <a:p>
            <a:r>
              <a:rPr lang="en-US" sz="2400" cap="none" dirty="0" smtClean="0">
                <a:latin typeface="Times New Roman" panose="02020603050405020304" pitchFamily="18" charset="0"/>
                <a:cs typeface="Times New Roman" panose="02020603050405020304" pitchFamily="18" charset="0"/>
              </a:rPr>
              <a:t>Asthma is medical condition </a:t>
            </a:r>
          </a:p>
          <a:p>
            <a:r>
              <a:rPr lang="en-US" sz="2400" cap="none" dirty="0" smtClean="0">
                <a:latin typeface="Times New Roman" panose="02020603050405020304" pitchFamily="18" charset="0"/>
                <a:cs typeface="Times New Roman" panose="02020603050405020304" pitchFamily="18" charset="0"/>
              </a:rPr>
              <a:t>Long-term disease associated with lungs</a:t>
            </a:r>
          </a:p>
          <a:p>
            <a:r>
              <a:rPr lang="en-US" sz="2400" cap="none" dirty="0" smtClean="0">
                <a:latin typeface="Times New Roman" panose="02020603050405020304" pitchFamily="18" charset="0"/>
                <a:cs typeface="Times New Roman" panose="02020603050405020304" pitchFamily="18" charset="0"/>
              </a:rPr>
              <a:t>Allergies increases risk of asthma </a:t>
            </a:r>
          </a:p>
          <a:p>
            <a:r>
              <a:rPr lang="en-US" sz="2400" cap="none" dirty="0" smtClean="0">
                <a:latin typeface="Times New Roman" panose="02020603050405020304" pitchFamily="18" charset="0"/>
                <a:cs typeface="Times New Roman" panose="02020603050405020304" pitchFamily="18" charset="0"/>
              </a:rPr>
              <a:t>There is no sustainable therapy exist</a:t>
            </a:r>
          </a:p>
          <a:p>
            <a:r>
              <a:rPr lang="en-US" sz="2400" cap="none" dirty="0" smtClean="0">
                <a:latin typeface="Times New Roman" panose="02020603050405020304" pitchFamily="18" charset="0"/>
                <a:cs typeface="Times New Roman" panose="02020603050405020304" pitchFamily="18" charset="0"/>
              </a:rPr>
              <a:t>Community health prevention is necessary </a:t>
            </a:r>
          </a:p>
          <a:p>
            <a:r>
              <a:rPr lang="en-US" sz="2400" cap="none" dirty="0" smtClean="0">
                <a:latin typeface="Times New Roman" panose="02020603050405020304" pitchFamily="18" charset="0"/>
                <a:cs typeface="Times New Roman" panose="02020603050405020304" pitchFamily="18" charset="0"/>
              </a:rPr>
              <a:t>See video on </a:t>
            </a:r>
            <a:r>
              <a:rPr lang="en-US" sz="2400" cap="none" dirty="0" smtClean="0">
                <a:latin typeface="Times New Roman" panose="02020603050405020304" pitchFamily="18" charset="0"/>
                <a:cs typeface="Times New Roman" panose="02020603050405020304" pitchFamily="18" charset="0"/>
                <a:hlinkClick r:id="rId3"/>
              </a:rPr>
              <a:t>Asthma and Allergies</a:t>
            </a:r>
            <a:endParaRPr lang="en-US" sz="2400" cap="none"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68466" y="2367091"/>
            <a:ext cx="3809134" cy="3424107"/>
          </a:xfrm>
          <a:prstGeom prst="rect">
            <a:avLst/>
          </a:prstGeom>
        </p:spPr>
      </p:pic>
    </p:spTree>
    <p:extLst>
      <p:ext uri="{BB962C8B-B14F-4D97-AF65-F5344CB8AC3E}">
        <p14:creationId xmlns:p14="http://schemas.microsoft.com/office/powerpoint/2010/main" val="2641043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cap="none" dirty="0" smtClean="0">
                <a:latin typeface="Times New Roman" panose="02020603050405020304" pitchFamily="18" charset="0"/>
                <a:cs typeface="Times New Roman" panose="02020603050405020304" pitchFamily="18" charset="0"/>
              </a:rPr>
              <a:t>Research Method</a:t>
            </a:r>
            <a:endParaRPr lang="en-US" sz="4000"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913774" y="2367092"/>
            <a:ext cx="10363826" cy="4158399"/>
          </a:xfrm>
        </p:spPr>
        <p:txBody>
          <a:bodyPr>
            <a:noAutofit/>
          </a:bodyPr>
          <a:lstStyle/>
          <a:p>
            <a:r>
              <a:rPr lang="en-US" sz="2400" cap="none" dirty="0" smtClean="0">
                <a:latin typeface="Times New Roman" panose="02020603050405020304" pitchFamily="18" charset="0"/>
                <a:cs typeface="Times New Roman" panose="02020603050405020304" pitchFamily="18" charset="0"/>
              </a:rPr>
              <a:t>The approach of secondary research work</a:t>
            </a:r>
          </a:p>
          <a:p>
            <a:r>
              <a:rPr lang="en-US" sz="2400" cap="none" dirty="0" smtClean="0">
                <a:latin typeface="Times New Roman" panose="02020603050405020304" pitchFamily="18" charset="0"/>
                <a:cs typeface="Times New Roman" panose="02020603050405020304" pitchFamily="18" charset="0"/>
              </a:rPr>
              <a:t>Various methods to treat asthma-related allergies</a:t>
            </a:r>
          </a:p>
          <a:p>
            <a:r>
              <a:rPr lang="en-US" sz="2400" cap="none" dirty="0" smtClean="0">
                <a:latin typeface="Times New Roman" panose="02020603050405020304" pitchFamily="18" charset="0"/>
                <a:cs typeface="Times New Roman" panose="02020603050405020304" pitchFamily="18" charset="0"/>
              </a:rPr>
              <a:t>Possible treatment options</a:t>
            </a:r>
          </a:p>
          <a:p>
            <a:pPr>
              <a:buFont typeface="Wingdings" panose="05000000000000000000" pitchFamily="2" charset="2"/>
              <a:buChar char="Ø"/>
            </a:pPr>
            <a:r>
              <a:rPr lang="en-US" sz="2400" cap="none" dirty="0" smtClean="0">
                <a:latin typeface="Times New Roman" panose="02020603050405020304" pitchFamily="18" charset="0"/>
                <a:cs typeface="Times New Roman" panose="02020603050405020304" pitchFamily="18" charset="0"/>
              </a:rPr>
              <a:t>Using </a:t>
            </a:r>
            <a:r>
              <a:rPr lang="en-US" sz="2400" cap="none" dirty="0" err="1" smtClean="0">
                <a:latin typeface="Times New Roman" panose="02020603050405020304" pitchFamily="18" charset="0"/>
                <a:cs typeface="Times New Roman" panose="02020603050405020304" pitchFamily="18" charset="0"/>
              </a:rPr>
              <a:t>montelukast</a:t>
            </a:r>
            <a:endParaRPr lang="en-US" sz="2400" cap="none"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cap="none" dirty="0" smtClean="0">
                <a:latin typeface="Times New Roman" panose="02020603050405020304" pitchFamily="18" charset="0"/>
                <a:cs typeface="Times New Roman" panose="02020603050405020304" pitchFamily="18" charset="0"/>
              </a:rPr>
              <a:t>Immunotherapy</a:t>
            </a:r>
          </a:p>
          <a:p>
            <a:pPr>
              <a:buFont typeface="Wingdings" panose="05000000000000000000" pitchFamily="2" charset="2"/>
              <a:buChar char="Ø"/>
            </a:pPr>
            <a:r>
              <a:rPr lang="en-US" sz="2400" cap="none" dirty="0" err="1" smtClean="0">
                <a:latin typeface="Times New Roman" panose="02020603050405020304" pitchFamily="18" charset="0"/>
                <a:cs typeface="Times New Roman" panose="02020603050405020304" pitchFamily="18" charset="0"/>
              </a:rPr>
              <a:t>IgE</a:t>
            </a:r>
            <a:r>
              <a:rPr lang="en-US" sz="2400" cap="none" dirty="0" smtClean="0">
                <a:latin typeface="Times New Roman" panose="02020603050405020304" pitchFamily="18" charset="0"/>
                <a:cs typeface="Times New Roman" panose="02020603050405020304" pitchFamily="18" charset="0"/>
              </a:rPr>
              <a:t> therapy</a:t>
            </a:r>
          </a:p>
          <a:p>
            <a:r>
              <a:rPr lang="en-US" sz="2400" cap="none" dirty="0" smtClean="0">
                <a:latin typeface="Times New Roman" panose="02020603050405020304" pitchFamily="18" charset="0"/>
                <a:cs typeface="Times New Roman" panose="02020603050405020304" pitchFamily="18" charset="0"/>
              </a:rPr>
              <a:t>Adoption of appropriate medicines is the solution</a:t>
            </a:r>
            <a:endParaRPr lang="en-US" sz="2400" cap="none"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5341" y="2367092"/>
            <a:ext cx="3366223" cy="3424108"/>
          </a:xfrm>
          <a:prstGeom prst="rect">
            <a:avLst/>
          </a:prstGeom>
        </p:spPr>
      </p:pic>
    </p:spTree>
    <p:extLst>
      <p:ext uri="{BB962C8B-B14F-4D97-AF65-F5344CB8AC3E}">
        <p14:creationId xmlns:p14="http://schemas.microsoft.com/office/powerpoint/2010/main" val="2855921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cap="none" dirty="0" smtClean="0">
                <a:latin typeface="Times New Roman" panose="02020603050405020304" pitchFamily="18" charset="0"/>
                <a:cs typeface="Times New Roman" panose="02020603050405020304" pitchFamily="18" charset="0"/>
              </a:rPr>
              <a:t>Results And Discussion</a:t>
            </a:r>
            <a:endParaRPr lang="en-US" sz="4000"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p:txBody>
          <a:bodyPr>
            <a:normAutofit/>
          </a:bodyPr>
          <a:lstStyle/>
          <a:p>
            <a:r>
              <a:rPr lang="en-US" sz="2400" cap="none" dirty="0" smtClean="0">
                <a:latin typeface="Times New Roman" panose="02020603050405020304" pitchFamily="18" charset="0"/>
                <a:cs typeface="Times New Roman" panose="02020603050405020304" pitchFamily="18" charset="0"/>
              </a:rPr>
              <a:t>Use of folk or herbal medicine</a:t>
            </a:r>
          </a:p>
          <a:p>
            <a:r>
              <a:rPr lang="en-US" sz="2400" cap="none" dirty="0" smtClean="0">
                <a:latin typeface="Times New Roman" panose="02020603050405020304" pitchFamily="18" charset="0"/>
                <a:cs typeface="Times New Roman" panose="02020603050405020304" pitchFamily="18" charset="0"/>
              </a:rPr>
              <a:t>Administering </a:t>
            </a:r>
            <a:r>
              <a:rPr lang="en-US" sz="2400" cap="none" dirty="0" err="1" smtClean="0">
                <a:latin typeface="Times New Roman" panose="02020603050405020304" pitchFamily="18" charset="0"/>
                <a:cs typeface="Times New Roman" panose="02020603050405020304" pitchFamily="18" charset="0"/>
              </a:rPr>
              <a:t>montelukast</a:t>
            </a:r>
            <a:endParaRPr lang="en-US" sz="2400" cap="none" dirty="0" smtClean="0">
              <a:latin typeface="Times New Roman" panose="02020603050405020304" pitchFamily="18" charset="0"/>
              <a:cs typeface="Times New Roman" panose="02020603050405020304" pitchFamily="18" charset="0"/>
            </a:endParaRPr>
          </a:p>
          <a:p>
            <a:r>
              <a:rPr lang="en-US" sz="2400" cap="none" dirty="0" smtClean="0">
                <a:latin typeface="Times New Roman" panose="02020603050405020304" pitchFamily="18" charset="0"/>
                <a:cs typeface="Times New Roman" panose="02020603050405020304" pitchFamily="18" charset="0"/>
              </a:rPr>
              <a:t>Carrying out ‘immunotherapy’</a:t>
            </a:r>
          </a:p>
          <a:p>
            <a:r>
              <a:rPr lang="en-US" sz="2400" cap="none" dirty="0" err="1" smtClean="0">
                <a:latin typeface="Times New Roman" panose="02020603050405020304" pitchFamily="18" charset="0"/>
                <a:cs typeface="Times New Roman" panose="02020603050405020304" pitchFamily="18" charset="0"/>
              </a:rPr>
              <a:t>IgE</a:t>
            </a:r>
            <a:r>
              <a:rPr lang="en-US" sz="2400" cap="none" dirty="0" smtClean="0">
                <a:latin typeface="Times New Roman" panose="02020603050405020304" pitchFamily="18" charset="0"/>
                <a:cs typeface="Times New Roman" panose="02020603050405020304" pitchFamily="18" charset="0"/>
              </a:rPr>
              <a:t> therapy</a:t>
            </a:r>
          </a:p>
          <a:p>
            <a:r>
              <a:rPr lang="en-US" sz="2400" cap="none" dirty="0" smtClean="0">
                <a:latin typeface="Times New Roman" panose="02020603050405020304" pitchFamily="18" charset="0"/>
                <a:cs typeface="Times New Roman" panose="02020603050405020304" pitchFamily="18" charset="0"/>
              </a:rPr>
              <a:t>Enhancing awareness</a:t>
            </a:r>
          </a:p>
          <a:p>
            <a:r>
              <a:rPr lang="en-US" sz="2400" cap="none" dirty="0" smtClean="0">
                <a:latin typeface="Times New Roman" panose="02020603050405020304" pitchFamily="18" charset="0"/>
                <a:cs typeface="Times New Roman" panose="02020603050405020304" pitchFamily="18" charset="0"/>
              </a:rPr>
              <a:t>Identification of triggering features</a:t>
            </a:r>
            <a:endParaRPr lang="en-US" sz="2400" cap="none"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6109" y="2367092"/>
            <a:ext cx="5001492" cy="2634399"/>
          </a:xfrm>
          <a:prstGeom prst="rect">
            <a:avLst/>
          </a:prstGeom>
        </p:spPr>
      </p:pic>
    </p:spTree>
    <p:extLst>
      <p:ext uri="{BB962C8B-B14F-4D97-AF65-F5344CB8AC3E}">
        <p14:creationId xmlns:p14="http://schemas.microsoft.com/office/powerpoint/2010/main" val="2950511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cap="none" dirty="0" smtClean="0">
                <a:latin typeface="Times New Roman" panose="02020603050405020304" pitchFamily="18" charset="0"/>
                <a:cs typeface="Times New Roman" panose="02020603050405020304" pitchFamily="18" charset="0"/>
              </a:rPr>
              <a:t>Concluding Remarks</a:t>
            </a:r>
            <a:endParaRPr lang="en-US" sz="4000"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p:txBody>
          <a:bodyPr>
            <a:normAutofit/>
          </a:bodyPr>
          <a:lstStyle/>
          <a:p>
            <a:r>
              <a:rPr lang="en-US" sz="2400" cap="none" dirty="0" smtClean="0">
                <a:latin typeface="Times New Roman" panose="02020603050405020304" pitchFamily="18" charset="0"/>
                <a:cs typeface="Times New Roman" panose="02020603050405020304" pitchFamily="18" charset="0"/>
              </a:rPr>
              <a:t>Proper identification of early symptoms</a:t>
            </a:r>
          </a:p>
          <a:p>
            <a:r>
              <a:rPr lang="en-US" sz="2400" cap="none" dirty="0" smtClean="0">
                <a:latin typeface="Times New Roman" panose="02020603050405020304" pitchFamily="18" charset="0"/>
                <a:cs typeface="Times New Roman" panose="02020603050405020304" pitchFamily="18" charset="0"/>
              </a:rPr>
              <a:t>Adoption of necessary medication (</a:t>
            </a:r>
            <a:r>
              <a:rPr lang="en-US" sz="2400" cap="none" dirty="0" err="1" smtClean="0">
                <a:latin typeface="Times New Roman" panose="02020603050405020304" pitchFamily="18" charset="0"/>
                <a:cs typeface="Times New Roman" panose="02020603050405020304" pitchFamily="18" charset="0"/>
              </a:rPr>
              <a:t>Mener</a:t>
            </a:r>
            <a:r>
              <a:rPr lang="en-US" sz="2400" cap="none" dirty="0" smtClean="0">
                <a:latin typeface="Times New Roman" panose="02020603050405020304" pitchFamily="18" charset="0"/>
                <a:cs typeface="Times New Roman" panose="02020603050405020304" pitchFamily="18" charset="0"/>
              </a:rPr>
              <a:t> &amp; </a:t>
            </a:r>
            <a:r>
              <a:rPr lang="en-US" sz="2400" cap="none" dirty="0" err="1" smtClean="0">
                <a:latin typeface="Times New Roman" panose="02020603050405020304" pitchFamily="18" charset="0"/>
                <a:cs typeface="Times New Roman" panose="02020603050405020304" pitchFamily="18" charset="0"/>
              </a:rPr>
              <a:t>lin</a:t>
            </a:r>
            <a:r>
              <a:rPr lang="en-US" sz="2400" cap="none" dirty="0" smtClean="0">
                <a:latin typeface="Times New Roman" panose="02020603050405020304" pitchFamily="18" charset="0"/>
                <a:cs typeface="Times New Roman" panose="02020603050405020304" pitchFamily="18" charset="0"/>
              </a:rPr>
              <a:t>, 2016)</a:t>
            </a:r>
          </a:p>
          <a:p>
            <a:r>
              <a:rPr lang="en-US" sz="2400" cap="none" dirty="0" smtClean="0">
                <a:latin typeface="Times New Roman" panose="02020603050405020304" pitchFamily="18" charset="0"/>
                <a:cs typeface="Times New Roman" panose="02020603050405020304" pitchFamily="18" charset="0"/>
              </a:rPr>
              <a:t>Future research is mandatory</a:t>
            </a:r>
            <a:endParaRPr lang="en-US" sz="2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4612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cap="none" dirty="0" smtClean="0">
                <a:latin typeface="Times New Roman" panose="02020603050405020304" pitchFamily="18" charset="0"/>
                <a:cs typeface="Times New Roman" panose="02020603050405020304" pitchFamily="18" charset="0"/>
              </a:rPr>
              <a:t>References</a:t>
            </a:r>
            <a:endParaRPr lang="en-US" sz="4000"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p:txBody>
          <a:bodyPr>
            <a:normAutofit/>
          </a:bodyPr>
          <a:lstStyle/>
          <a:p>
            <a:r>
              <a:rPr lang="en-US" sz="2400" cap="none" dirty="0" smtClean="0">
                <a:latin typeface="Times New Roman" panose="02020603050405020304" pitchFamily="18" charset="0"/>
                <a:cs typeface="Times New Roman" panose="02020603050405020304" pitchFamily="18" charset="0"/>
              </a:rPr>
              <a:t>Lin, S. Y., Azar, A., Suarez-</a:t>
            </a:r>
            <a:r>
              <a:rPr lang="en-US" sz="2400" cap="none" dirty="0" err="1" smtClean="0">
                <a:latin typeface="Times New Roman" panose="02020603050405020304" pitchFamily="18" charset="0"/>
                <a:cs typeface="Times New Roman" panose="02020603050405020304" pitchFamily="18" charset="0"/>
              </a:rPr>
              <a:t>cuervo</a:t>
            </a:r>
            <a:r>
              <a:rPr lang="en-US" sz="2400" cap="none" dirty="0" smtClean="0">
                <a:latin typeface="Times New Roman" panose="02020603050405020304" pitchFamily="18" charset="0"/>
                <a:cs typeface="Times New Roman" panose="02020603050405020304" pitchFamily="18" charset="0"/>
              </a:rPr>
              <a:t>, C., </a:t>
            </a:r>
            <a:r>
              <a:rPr lang="en-US" sz="2400" cap="none" dirty="0" err="1" smtClean="0">
                <a:latin typeface="Times New Roman" panose="02020603050405020304" pitchFamily="18" charset="0"/>
                <a:cs typeface="Times New Roman" panose="02020603050405020304" pitchFamily="18" charset="0"/>
              </a:rPr>
              <a:t>Diette</a:t>
            </a:r>
            <a:r>
              <a:rPr lang="en-US" sz="2400" cap="none" dirty="0" smtClean="0">
                <a:latin typeface="Times New Roman" panose="02020603050405020304" pitchFamily="18" charset="0"/>
                <a:cs typeface="Times New Roman" panose="02020603050405020304" pitchFamily="18" charset="0"/>
              </a:rPr>
              <a:t>, G. B., Brigham, E., Rice, J., … Robinson, K. A. (2018). </a:t>
            </a:r>
            <a:r>
              <a:rPr lang="en-US" sz="2400" i="1" cap="none" dirty="0" smtClean="0">
                <a:latin typeface="Times New Roman" panose="02020603050405020304" pitchFamily="18" charset="0"/>
                <a:cs typeface="Times New Roman" panose="02020603050405020304" pitchFamily="18" charset="0"/>
              </a:rPr>
              <a:t>The role of immunotherapy in the treatment of asthma</a:t>
            </a:r>
            <a:r>
              <a:rPr lang="en-US" sz="2400" cap="none" dirty="0" smtClean="0">
                <a:latin typeface="Times New Roman" panose="02020603050405020304" pitchFamily="18" charset="0"/>
                <a:cs typeface="Times New Roman" panose="02020603050405020304" pitchFamily="18" charset="0"/>
              </a:rPr>
              <a:t>.</a:t>
            </a:r>
          </a:p>
          <a:p>
            <a:r>
              <a:rPr lang="en-US" sz="2400" cap="none" dirty="0" err="1" smtClean="0">
                <a:latin typeface="Times New Roman" panose="02020603050405020304" pitchFamily="18" charset="0"/>
                <a:cs typeface="Times New Roman" panose="02020603050405020304" pitchFamily="18" charset="0"/>
              </a:rPr>
              <a:t>Mener</a:t>
            </a:r>
            <a:r>
              <a:rPr lang="en-US" sz="2400" cap="none" dirty="0" smtClean="0">
                <a:latin typeface="Times New Roman" panose="02020603050405020304" pitchFamily="18" charset="0"/>
                <a:cs typeface="Times New Roman" panose="02020603050405020304" pitchFamily="18" charset="0"/>
              </a:rPr>
              <a:t>, d. J., &amp; Lin, S. Y. (2016). The role of allergy immunotherapy in the treatment of asthma. </a:t>
            </a:r>
            <a:r>
              <a:rPr lang="en-US" sz="2400" i="1" cap="none" dirty="0" smtClean="0">
                <a:latin typeface="Times New Roman" panose="02020603050405020304" pitchFamily="18" charset="0"/>
                <a:cs typeface="Times New Roman" panose="02020603050405020304" pitchFamily="18" charset="0"/>
              </a:rPr>
              <a:t>Current opinion in otolaryngology &amp; head and neck surgery</a:t>
            </a:r>
            <a:r>
              <a:rPr lang="en-US" sz="2400" cap="none" dirty="0" smtClean="0">
                <a:latin typeface="Times New Roman" panose="02020603050405020304" pitchFamily="18" charset="0"/>
                <a:cs typeface="Times New Roman" panose="02020603050405020304" pitchFamily="18" charset="0"/>
              </a:rPr>
              <a:t>, </a:t>
            </a:r>
            <a:r>
              <a:rPr lang="en-US" sz="2400" i="1" cap="none" dirty="0" smtClean="0">
                <a:latin typeface="Times New Roman" panose="02020603050405020304" pitchFamily="18" charset="0"/>
                <a:cs typeface="Times New Roman" panose="02020603050405020304" pitchFamily="18" charset="0"/>
              </a:rPr>
              <a:t>24</a:t>
            </a:r>
            <a:r>
              <a:rPr lang="en-US" sz="2400" cap="none" dirty="0" smtClean="0">
                <a:latin typeface="Times New Roman" panose="02020603050405020304" pitchFamily="18" charset="0"/>
                <a:cs typeface="Times New Roman" panose="02020603050405020304" pitchFamily="18" charset="0"/>
              </a:rPr>
              <a:t>(3), 215–220.</a:t>
            </a:r>
          </a:p>
          <a:p>
            <a:endParaRPr lang="en-US" sz="2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8591352"/>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94</TotalTime>
  <Words>684</Words>
  <Application>Microsoft Office PowerPoint</Application>
  <PresentationFormat>Widescreen</PresentationFormat>
  <Paragraphs>47</Paragraphs>
  <Slides>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Times New Roman</vt:lpstr>
      <vt:lpstr>Tw Cen MT</vt:lpstr>
      <vt:lpstr>Wingdings</vt:lpstr>
      <vt:lpstr>Droplet</vt:lpstr>
      <vt:lpstr>Asthma-related Allergies</vt:lpstr>
      <vt:lpstr>Overview Of The Issue</vt:lpstr>
      <vt:lpstr>Background Of The Issue</vt:lpstr>
      <vt:lpstr>Research Method</vt:lpstr>
      <vt:lpstr>Results And Discussion</vt:lpstr>
      <vt:lpstr>Concluding Remarks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Asthma-Related Allergies</dc:title>
  <dc:creator>salma</dc:creator>
  <cp:lastModifiedBy>salma</cp:lastModifiedBy>
  <cp:revision>28</cp:revision>
  <dcterms:created xsi:type="dcterms:W3CDTF">2019-12-10T14:24:37Z</dcterms:created>
  <dcterms:modified xsi:type="dcterms:W3CDTF">2019-12-10T15:58:45Z</dcterms:modified>
</cp:coreProperties>
</file>