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2" r:id="rId3"/>
    <p:sldId id="263" r:id="rId4"/>
    <p:sldId id="259" r:id="rId5"/>
    <p:sldId id="265" r:id="rId6"/>
    <p:sldId id="260" r:id="rId7"/>
    <p:sldId id="264" r:id="rId8"/>
    <p:sldId id="266" r:id="rId9"/>
    <p:sldId id="267" r:id="rId10"/>
    <p:sldId id="269" r:id="rId11"/>
    <p:sldId id="270" r:id="rId12"/>
    <p:sldId id="272" r:id="rId13"/>
    <p:sldId id="261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9739" autoAdjust="0"/>
  </p:normalViewPr>
  <p:slideViewPr>
    <p:cSldViewPr>
      <p:cViewPr>
        <p:scale>
          <a:sx n="75" d="100"/>
          <a:sy n="75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6EA27-232F-4F61-A075-77804918B6A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D0CD9-EFA4-4476-BF97-1783D929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D0CD9-EFA4-4476-BF97-1783D9297F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945A-8A17-46A9-BA3A-AEB078324EC4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22133-67B2-44FE-AE8C-BD799C77C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-res.com.uri.idm.oclc.org/abstracts/meps/v532/p243-256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Testudine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ettyImages-556667515-5c42965a46e0fb000133f6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5200"/>
            <a:ext cx="9144000" cy="3352800"/>
          </a:xfrm>
          <a:prstGeom prst="rect">
            <a:avLst/>
          </a:prstGeom>
        </p:spPr>
      </p:pic>
      <p:pic>
        <p:nvPicPr>
          <p:cNvPr id="7" name="Picture 6" descr="GettyImages-556667515-5c42965a46e0fb000133f6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Interactions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physical environment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239000" cy="2819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Habitat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They are found throughout the world in terrestrial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and marine environment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Mostly live on subtropical and tropical region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Cross even oceans for  feeding purpose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Breathe in air through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lungs (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Pritchard, 1979)</a:t>
            </a:r>
          </a:p>
          <a:p>
            <a:pPr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trinidad+leatherb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3000"/>
            <a:ext cx="9144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Interaction with other Organisms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being hatched, they feed on phytoplankton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Exhibit symbiotic relationship with Yellow tang fishes—they clean their shell by eating algae and parasites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Thomson, et. al., 2015)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eggs are preyed by dogs, fishes and sea birds as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prey-predator relationship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Shaffer, 1997)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Shrimp,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algae, barnacles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crabs, oysters, bryozoans,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polychaetes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bristle worms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other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organisms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stick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shells—acting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parasites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Meylan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1989)</a:t>
            </a:r>
          </a:p>
        </p:txBody>
      </p:sp>
      <p:pic>
        <p:nvPicPr>
          <p:cNvPr id="4" name="Picture 3" descr="trinidad+leatherb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Interaction with Humans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Humans use turtles for many reasons: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Food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Illegal trading of their eggs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show their brilliant shells off  as jewelry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blood, urine, bile, skin and shell is used as medicines in Chinese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tradition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Shaffer et. al., 1997)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Maintenance of ecosystem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trinidad+leatherb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Meylan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Gaffney, E.S. (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1989).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skeletal morphology of the Cretaceous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Crytodiran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turtle,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Adocus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and the relationships of the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trionychoidea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Amer.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2941,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1-60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Gibbons, J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(1990).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Life history and ecology of the slider turtle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Smithsonian Institution Press, Washington D.C.</a:t>
            </a:r>
          </a:p>
          <a:p>
            <a:pPr algn="just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Gaffney, 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(1996).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postcranial morphology of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Meiolania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platyceps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and a review of the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Meiolaniidae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Bull. Am. Mus. Nat. Hist.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229,1-166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Gaffney, 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(1975).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A phylogeny and classification of the higher categories of turtles.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Bull. Amer. Mus. Nat. Hist.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155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387-436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Ernst, 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&amp; Barbour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R.W. (1989).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Turtles of the world.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Smithsonian Institution Press, Washington D.C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Chen et al.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(1980).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Evolutionary relationships of turtles suggested by immunological cross-reactivity of albumins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Comp.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Biochem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Physiol.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66,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421-425.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Cao, Y.,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Sorenson, M. D.,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Kumazawa,Y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Mindell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D. P., &amp; Hasegawa, M. (2000).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position of turtles among amniotes: evidence from mitochondrial and nuclear genes.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Gene,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259,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139-148.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Morelock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K. (1979).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Turtles: Perspective and Research.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Wiley, New York.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Pritchard,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C. 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(1979).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Taxonomy, evolution, and zoogeography.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In: 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Hareless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H.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Morelock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Turtles, perspectives and research. Wiley, New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York,1-42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Thomson, 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Gulick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A.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Heithaus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 (2015).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Intraspecific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behavioral dynamics in a green turtle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Chelonia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mydas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foraging aggregation.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Marine Ecology Progress Series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532,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243-256.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10.3354/meps11346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Shaffer,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Meylan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P. &amp; McKnight, M. L. (1997).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Tests of turtle phylogeny: Molecular, morphological, and paleontological approaches.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Systematic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Biology,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46, 235-268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Meylan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 &amp; Gaffney, E.S. (1989).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skeletal morphology of the Cretaceous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Crytodiran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turtle,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Adocus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the relationships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trionychoidea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Amer.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2941,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1-60.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Bickham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J. W. &amp; Carr, 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(1983). Taxonomy and phylogeny of the higher categories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cryptodiran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turtles based on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cladistic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analysis of chromosomal data.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Copeia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4, 918-932.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838200"/>
          </a:xfrm>
        </p:spPr>
        <p:txBody>
          <a:bodyPr>
            <a:normAutofit/>
          </a:bodyPr>
          <a:lstStyle/>
          <a:p>
            <a:r>
              <a:rPr sz="3200" smtClean="0">
                <a:latin typeface="Times New Roman" pitchFamily="18" charset="0"/>
                <a:cs typeface="Times New Roman" pitchFamily="18" charset="0"/>
              </a:rPr>
              <a:t>Basic characteristics and defining features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54864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/>
                <a:ea typeface="MS Mincho"/>
              </a:rPr>
              <a:t>Taxonomy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Animalia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Phylum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Chordata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                       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Reptilia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Testudines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Meylan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Gaffney, 1989)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  Common Names: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Tortunes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Tortoise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Turtle, Terrapins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Gibbons, 1990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Bickham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1983)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0" y="1600200"/>
            <a:ext cx="2670048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47800"/>
            <a:ext cx="3048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334000" cy="86995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Basic characteristics and defining features</a:t>
            </a:r>
            <a:endParaRPr lang="en-US" sz="3200" dirty="0"/>
          </a:p>
        </p:txBody>
      </p:sp>
      <p:pic>
        <p:nvPicPr>
          <p:cNvPr id="5" name="Content Placeholder 4" descr="shellgirdl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5000" y="0"/>
            <a:ext cx="34290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5257800" cy="49831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b="1" dirty="0" smtClean="0">
                <a:latin typeface="Times New Roman"/>
                <a:ea typeface="MS Mincho"/>
              </a:rPr>
              <a:t>3.   Anatomy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/>
                <a:ea typeface="MS Mincho"/>
              </a:rPr>
              <a:t>Bony Shell (Carapace) made up of fused ribs and costal bones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/>
                <a:ea typeface="MS Mincho"/>
              </a:rPr>
              <a:t>Cheeks having </a:t>
            </a:r>
            <a:r>
              <a:rPr lang="en-US" sz="2800" dirty="0" err="1" smtClean="0">
                <a:latin typeface="Times New Roman"/>
                <a:ea typeface="MS Mincho"/>
              </a:rPr>
              <a:t>posteriorly</a:t>
            </a:r>
            <a:r>
              <a:rPr lang="en-US" sz="2800" dirty="0" smtClean="0">
                <a:latin typeface="Times New Roman"/>
                <a:ea typeface="MS Mincho"/>
              </a:rPr>
              <a:t> concave and laterally exposed Quadrate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/>
                <a:ea typeface="MS Mincho"/>
              </a:rPr>
              <a:t>Absent </a:t>
            </a:r>
            <a:r>
              <a:rPr lang="en-US" sz="2800" dirty="0" err="1" smtClean="0">
                <a:latin typeface="Times New Roman"/>
                <a:ea typeface="MS Mincho"/>
              </a:rPr>
              <a:t>Postparietals</a:t>
            </a:r>
            <a:endParaRPr lang="en-US" sz="2800" dirty="0" smtClean="0">
              <a:latin typeface="Times New Roman"/>
              <a:ea typeface="MS Mincho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/>
                <a:ea typeface="MS Mincho"/>
              </a:rPr>
              <a:t>No teeth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/>
                <a:ea typeface="MS Mincho"/>
              </a:rPr>
              <a:t>Solid Rod-like Stapes </a:t>
            </a:r>
            <a:r>
              <a:rPr lang="en-US" sz="2800" dirty="0" smtClean="0">
                <a:latin typeface="Times New Roman"/>
                <a:ea typeface="MS Mincho"/>
              </a:rPr>
              <a:t>(</a:t>
            </a:r>
            <a:r>
              <a:rPr lang="en-US" sz="2800" dirty="0" smtClean="0">
                <a:latin typeface="Times New Roman"/>
                <a:ea typeface="MS Mincho"/>
              </a:rPr>
              <a:t>Gaffney, 1996)</a:t>
            </a:r>
            <a:endParaRPr lang="en-US" sz="2800" dirty="0" smtClean="0">
              <a:latin typeface="Times New Roman"/>
              <a:ea typeface="MS 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Basic characteristics and defining features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 startAt="4"/>
            </a:pPr>
            <a:r>
              <a:rPr lang="en-US" b="1" dirty="0" smtClean="0">
                <a:latin typeface="Times New Roman"/>
                <a:ea typeface="MS Mincho"/>
              </a:rPr>
              <a:t>Physiology </a:t>
            </a:r>
            <a:endParaRPr lang="en-US" b="1" dirty="0">
              <a:latin typeface="Times New Roman"/>
              <a:ea typeface="MS Mincho"/>
            </a:endParaRPr>
          </a:p>
          <a:p>
            <a:pPr marL="514350" indent="-514350"/>
            <a:r>
              <a:rPr lang="en-US" dirty="0" smtClean="0">
                <a:latin typeface="Times New Roman"/>
                <a:ea typeface="MS Mincho"/>
              </a:rPr>
              <a:t>Shell present for protection </a:t>
            </a:r>
          </a:p>
          <a:p>
            <a:pPr marL="514350" indent="-514350"/>
            <a:r>
              <a:rPr lang="en-US" dirty="0" err="1" smtClean="0">
                <a:latin typeface="Times New Roman"/>
                <a:ea typeface="MS Mincho"/>
              </a:rPr>
              <a:t>Ectothermic</a:t>
            </a:r>
            <a:r>
              <a:rPr lang="en-US" dirty="0" smtClean="0">
                <a:latin typeface="Times New Roman"/>
                <a:ea typeface="MS Mincho"/>
              </a:rPr>
              <a:t> with low metabolic rates hence entirely reliant on external heat sources—sun basking is common </a:t>
            </a:r>
            <a:r>
              <a:rPr lang="en-US" dirty="0" smtClean="0">
                <a:latin typeface="Times New Roman"/>
                <a:ea typeface="MS Mincho"/>
              </a:rPr>
              <a:t>(Gaffney, 1975</a:t>
            </a:r>
            <a:r>
              <a:rPr lang="en-US" dirty="0" smtClean="0">
                <a:latin typeface="Times New Roman"/>
                <a:ea typeface="MS Mincho"/>
              </a:rPr>
              <a:t>).</a:t>
            </a:r>
            <a:endParaRPr lang="en-US" dirty="0" smtClean="0">
              <a:latin typeface="Times New Roman"/>
              <a:ea typeface="MS Mincho"/>
            </a:endParaRPr>
          </a:p>
          <a:p>
            <a:pPr marL="514350" indent="-514350"/>
            <a:r>
              <a:rPr lang="en-US" dirty="0" smtClean="0">
                <a:latin typeface="Times New Roman"/>
                <a:ea typeface="MS Mincho"/>
              </a:rPr>
              <a:t>Aestivate in summer and hibernate in winter </a:t>
            </a:r>
          </a:p>
          <a:p>
            <a:pPr marL="514350" indent="-514350"/>
            <a:r>
              <a:rPr lang="en-US" dirty="0" smtClean="0">
                <a:latin typeface="Times New Roman"/>
                <a:ea typeface="MS Mincho"/>
              </a:rPr>
              <a:t>Lungs are used for breathing present inside ribcage </a:t>
            </a:r>
          </a:p>
          <a:p>
            <a:pPr marL="514350" indent="-514350"/>
            <a:r>
              <a:rPr lang="en-US" dirty="0" smtClean="0">
                <a:latin typeface="Times New Roman"/>
                <a:ea typeface="MS Mincho"/>
              </a:rPr>
              <a:t>Shell acting as “calcium bank” during hibernation, aids in the development of egg </a:t>
            </a:r>
            <a:r>
              <a:rPr lang="en-US" dirty="0" smtClean="0">
                <a:latin typeface="Times New Roman"/>
                <a:ea typeface="MS Mincho"/>
              </a:rPr>
              <a:t>shell (</a:t>
            </a:r>
            <a:r>
              <a:rPr lang="en-US" dirty="0" smtClean="0">
                <a:latin typeface="Times New Roman"/>
                <a:ea typeface="MS Mincho"/>
              </a:rPr>
              <a:t>Gaffney, 1975).</a:t>
            </a:r>
            <a:endParaRPr lang="en-US" dirty="0" smtClean="0">
              <a:latin typeface="Times New Roman"/>
              <a:ea typeface="MS Mincho"/>
            </a:endParaRPr>
          </a:p>
        </p:txBody>
      </p:sp>
      <p:pic>
        <p:nvPicPr>
          <p:cNvPr id="4" name="Picture 3" descr="trinidad+leatherb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rphology-of-a-tur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Basic characteristics and defining features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b="1" dirty="0" smtClean="0">
                <a:latin typeface="Times New Roman"/>
                <a:ea typeface="MS Mincho"/>
              </a:rPr>
              <a:t>5.  E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ea typeface="MS Mincho"/>
              </a:rPr>
              <a:t>volutionary history</a:t>
            </a:r>
          </a:p>
          <a:p>
            <a:pPr marL="514350" indent="-514350" algn="just"/>
            <a:r>
              <a:rPr lang="en-US" dirty="0" err="1" smtClean="0">
                <a:latin typeface="Times New Roman"/>
                <a:ea typeface="MS Mincho"/>
              </a:rPr>
              <a:t>Eunotosaurus</a:t>
            </a:r>
            <a:r>
              <a:rPr lang="en-US" dirty="0" smtClean="0">
                <a:latin typeface="Times New Roman"/>
                <a:ea typeface="MS Mincho"/>
              </a:rPr>
              <a:t>—the </a:t>
            </a:r>
            <a:r>
              <a:rPr lang="en-US" dirty="0">
                <a:latin typeface="Times New Roman"/>
                <a:ea typeface="MS Mincho"/>
              </a:rPr>
              <a:t>P</a:t>
            </a:r>
            <a:r>
              <a:rPr lang="en-US" dirty="0" smtClean="0">
                <a:latin typeface="Times New Roman"/>
                <a:ea typeface="MS Mincho"/>
              </a:rPr>
              <a:t>ermian reptile is considered </a:t>
            </a:r>
            <a:r>
              <a:rPr lang="en-US" dirty="0" smtClean="0">
                <a:latin typeface="Times New Roman"/>
                <a:ea typeface="MS Mincho"/>
              </a:rPr>
              <a:t>close to their </a:t>
            </a:r>
            <a:r>
              <a:rPr lang="en-US" dirty="0" smtClean="0">
                <a:latin typeface="Times New Roman"/>
                <a:ea typeface="MS Mincho"/>
              </a:rPr>
              <a:t>ancestor. Recent research suggests that they are far from this genus because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ectopterygoid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bone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shell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Ernst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Barbour, 1987).</a:t>
            </a:r>
            <a:endParaRPr lang="en-US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Fossils studies estimated their existence before 210 million years named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Proganochelys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al., 1980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Cotylosaur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—another genus is thought to be close to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testudines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Cao et. al., 2000).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334000" cy="109855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Basic characteristics and defining features</a:t>
            </a:r>
            <a:endParaRPr lang="en-US" sz="3200" dirty="0"/>
          </a:p>
        </p:txBody>
      </p:sp>
      <p:pic>
        <p:nvPicPr>
          <p:cNvPr id="5" name="Content Placeholder 4" descr="p18lq73vuaja4cab1lqn1hlk1ecu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600" y="0"/>
            <a:ext cx="3200400" cy="68579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867400" cy="45720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6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Life History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Turtles lay eggs on their original birth place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Eggs get hatched within 70 to 120 days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race towards sea after being hatched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planktons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reaching 60cm in length, they settle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shallow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50-70 years they get matured enough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breed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again 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Again move to original birth place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breeding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Morelock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1979)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a-turtle-life-cyc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-life-cycles-of-sea-turtles-Source-http-wwwsrilankaseaturtlescom-varietieshtm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8610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777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Order Testudine  Name  Institution</vt:lpstr>
      <vt:lpstr>Basic characteristics and defining features</vt:lpstr>
      <vt:lpstr>Basic characteristics and defining features</vt:lpstr>
      <vt:lpstr>Basic characteristics and defining features</vt:lpstr>
      <vt:lpstr>Slide 5</vt:lpstr>
      <vt:lpstr>Basic characteristics and defining features</vt:lpstr>
      <vt:lpstr>Basic characteristics and defining features</vt:lpstr>
      <vt:lpstr>Slide 8</vt:lpstr>
      <vt:lpstr>Slide 9</vt:lpstr>
      <vt:lpstr>Interactions with physical environment </vt:lpstr>
      <vt:lpstr>Interaction with other Organisms</vt:lpstr>
      <vt:lpstr>Interaction with Humans </vt:lpstr>
      <vt:lpstr>References </vt:lpstr>
      <vt:lpstr>References 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Testudines  Name  Institution</dc:title>
  <dc:creator>LBKH</dc:creator>
  <cp:lastModifiedBy>LBKH</cp:lastModifiedBy>
  <cp:revision>30</cp:revision>
  <dcterms:created xsi:type="dcterms:W3CDTF">2019-03-17T09:31:28Z</dcterms:created>
  <dcterms:modified xsi:type="dcterms:W3CDTF">2019-03-17T16:00:25Z</dcterms:modified>
</cp:coreProperties>
</file>