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7" r:id="rId2"/>
    <p:sldId id="256" r:id="rId3"/>
    <p:sldId id="260" r:id="rId4"/>
    <p:sldId id="261" r:id="rId5"/>
    <p:sldId id="262" r:id="rId6"/>
    <p:sldId id="257" r:id="rId7"/>
    <p:sldId id="263" r:id="rId8"/>
    <p:sldId id="258" r:id="rId9"/>
    <p:sldId id="259" r:id="rId10"/>
    <p:sldId id="264" r:id="rId11"/>
    <p:sldId id="265" r:id="rId12"/>
    <p:sldId id="266" r:id="rId13"/>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76801" autoAdjust="0"/>
  </p:normalViewPr>
  <p:slideViewPr>
    <p:cSldViewPr snapToGrid="0">
      <p:cViewPr varScale="1">
        <p:scale>
          <a:sx n="70" d="100"/>
          <a:sy n="70" d="100"/>
        </p:scale>
        <p:origin x="-888" y="-90"/>
      </p:cViewPr>
      <p:guideLst>
        <p:guide orient="horz" pos="2160"/>
        <p:guide pos="3840"/>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EAD07842-E444-496A-B8D5-C8BC54678863}" type="datetimeFigureOut">
              <a:rPr lang="en-US" smtClean="0"/>
              <a:t>2/11/2019</a:t>
            </a:fld>
            <a:endParaRPr lang="en-US"/>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185C31CF-D8B4-46EB-94D5-D70CFD79978E}" type="slidenum">
              <a:rPr lang="en-US" smtClean="0"/>
              <a:t>‹#›</a:t>
            </a:fld>
            <a:endParaRPr lang="en-US"/>
          </a:p>
        </p:txBody>
      </p:sp>
    </p:spTree>
    <p:extLst>
      <p:ext uri="{BB962C8B-B14F-4D97-AF65-F5344CB8AC3E}">
        <p14:creationId xmlns:p14="http://schemas.microsoft.com/office/powerpoint/2010/main" val="49348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1</a:t>
            </a:fld>
            <a:endParaRPr lang="en-US"/>
          </a:p>
        </p:txBody>
      </p:sp>
    </p:spTree>
    <p:extLst>
      <p:ext uri="{BB962C8B-B14F-4D97-AF65-F5344CB8AC3E}">
        <p14:creationId xmlns:p14="http://schemas.microsoft.com/office/powerpoint/2010/main" val="3170132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Studies have revealed that dreams enhance creativity, and hormones are at the heart of this. During REM sleep, cortisol, a stress hormone that regulates many things including blood glucose levels, fat breakdown and the immune system, is released. Although cortisol distorts memories and reduces memory recall, the brain instead tries to make sense of things and find patterns, and piece together these distorted memories and thoughts, paving the way for a unique form of innovative and creative thinking. It also affirms a heed to memory and life situations. </a:t>
            </a:r>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10</a:t>
            </a:fld>
            <a:endParaRPr lang="en-US"/>
          </a:p>
        </p:txBody>
      </p:sp>
    </p:spTree>
    <p:extLst>
      <p:ext uri="{BB962C8B-B14F-4D97-AF65-F5344CB8AC3E}">
        <p14:creationId xmlns:p14="http://schemas.microsoft.com/office/powerpoint/2010/main" val="124732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Dreams are much more than just a chaotic scene of abstract and bizarre images. Dreams can be useful, and they can help us retain information, ideas and memories. Ultimately though, dreams are a gateway to a place where the most unbelievable things can happen!</a:t>
            </a:r>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11</a:t>
            </a:fld>
            <a:endParaRPr lang="en-US"/>
          </a:p>
        </p:txBody>
      </p:sp>
    </p:spTree>
    <p:extLst>
      <p:ext uri="{BB962C8B-B14F-4D97-AF65-F5344CB8AC3E}">
        <p14:creationId xmlns:p14="http://schemas.microsoft.com/office/powerpoint/2010/main" val="105508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12</a:t>
            </a:fld>
            <a:endParaRPr lang="en-US"/>
          </a:p>
        </p:txBody>
      </p:sp>
    </p:spTree>
    <p:extLst>
      <p:ext uri="{BB962C8B-B14F-4D97-AF65-F5344CB8AC3E}">
        <p14:creationId xmlns:p14="http://schemas.microsoft.com/office/powerpoint/2010/main" val="217679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Dreams are images and imagery, thoughts, sounds and voices, and subjective sensations experienced when we sleep. This can include people you know, people you've never met, places you've been, and places you've never even heard of. Sometimes they're as mundane as recalling events that happened earlier in the day. They can also be your deepest and darkest fears and secrets, and most private fantasies. There's no limit to what the mind can experience during a dream and really no rhyme or reason to what you end up dreaming about. The diversity invites work from different aspects of theoretical and</a:t>
            </a:r>
            <a:r>
              <a:rPr lang="en-US" sz="1200" b="0" i="0" kern="1200" baseline="0" dirty="0" smtClean="0">
                <a:solidFill>
                  <a:schemeClr val="tx1"/>
                </a:solidFill>
                <a:effectLst/>
                <a:latin typeface="+mn-lt"/>
                <a:ea typeface="+mn-ea"/>
                <a:cs typeface="+mn-cs"/>
              </a:rPr>
              <a:t> practical knowledge such as history, philosophy and medical sciences.</a:t>
            </a:r>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2</a:t>
            </a:fld>
            <a:endParaRPr lang="en-US"/>
          </a:p>
        </p:txBody>
      </p:sp>
    </p:spTree>
    <p:extLst>
      <p:ext uri="{BB962C8B-B14F-4D97-AF65-F5344CB8AC3E}">
        <p14:creationId xmlns:p14="http://schemas.microsoft.com/office/powerpoint/2010/main" val="336656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particular, the </a:t>
            </a:r>
            <a:r>
              <a:rPr lang="en-US" sz="1200" b="0" i="1" kern="1200" dirty="0" err="1" smtClean="0">
                <a:solidFill>
                  <a:schemeClr val="tx1"/>
                </a:solidFill>
                <a:effectLst/>
                <a:latin typeface="+mn-lt"/>
                <a:ea typeface="+mn-ea"/>
                <a:cs typeface="+mn-cs"/>
              </a:rPr>
              <a:t>Phaedo</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Meno</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and </a:t>
            </a:r>
            <a:r>
              <a:rPr lang="en-US" sz="1200" b="0" i="1" kern="1200" dirty="0" smtClean="0">
                <a:solidFill>
                  <a:schemeClr val="tx1"/>
                </a:solidFill>
                <a:effectLst/>
                <a:latin typeface="+mn-lt"/>
                <a:ea typeface="+mn-ea"/>
                <a:cs typeface="+mn-cs"/>
              </a:rPr>
              <a:t>Republic</a:t>
            </a:r>
            <a:r>
              <a:rPr lang="en-US" sz="1200" b="0" i="0" kern="1200" dirty="0" smtClean="0">
                <a:solidFill>
                  <a:schemeClr val="tx1"/>
                </a:solidFill>
                <a:effectLst/>
                <a:latin typeface="+mn-lt"/>
                <a:ea typeface="+mn-ea"/>
                <a:cs typeface="+mn-cs"/>
              </a:rPr>
              <a:t>  stand out as discussions of knowledge that anticipate in many ways the more explicit treatment for addressing the context of dreams.</a:t>
            </a:r>
            <a:r>
              <a:rPr lang="en-US" sz="1200" b="0" i="0" kern="1200" baseline="0" dirty="0" smtClean="0">
                <a:solidFill>
                  <a:schemeClr val="tx1"/>
                </a:solidFill>
                <a:effectLst/>
                <a:latin typeface="+mn-lt"/>
                <a:ea typeface="+mn-ea"/>
                <a:cs typeface="+mn-cs"/>
              </a:rPr>
              <a:t> D</a:t>
            </a:r>
            <a:r>
              <a:rPr lang="en-US" sz="1200" b="0" i="0" kern="1200" dirty="0" smtClean="0">
                <a:solidFill>
                  <a:schemeClr val="tx1"/>
                </a:solidFill>
                <a:effectLst/>
                <a:latin typeface="+mn-lt"/>
                <a:ea typeface="+mn-ea"/>
                <a:cs typeface="+mn-cs"/>
              </a:rPr>
              <a:t>espite what some recent criticism suggests, due consideration of  the matter will show that what is common to philosophers is not merely the question of knowledge in general, but the problem of separation or “</a:t>
            </a:r>
            <a:r>
              <a:rPr lang="en-US" sz="1200" b="0" i="0" kern="1200" dirty="0" err="1" smtClean="0">
                <a:solidFill>
                  <a:schemeClr val="tx1"/>
                </a:solidFill>
                <a:effectLst/>
                <a:latin typeface="+mn-lt"/>
                <a:ea typeface="+mn-ea"/>
                <a:cs typeface="+mn-cs"/>
              </a:rPr>
              <a:t>chorismos</a:t>
            </a:r>
            <a:r>
              <a:rPr lang="en-US" sz="1200" b="0" i="0" kern="1200" dirty="0" smtClean="0">
                <a:solidFill>
                  <a:schemeClr val="tx1"/>
                </a:solidFill>
                <a:effectLst/>
                <a:latin typeface="+mn-lt"/>
                <a:ea typeface="+mn-ea"/>
                <a:cs typeface="+mn-cs"/>
              </a:rPr>
              <a:t>”: the classic problem of how to arrive at a knowledge of unchanging truth on the basis of ever changing experience. Side by</a:t>
            </a:r>
            <a:r>
              <a:rPr lang="en-US" sz="1200" b="0" i="0" kern="1200" baseline="0" dirty="0" smtClean="0">
                <a:solidFill>
                  <a:schemeClr val="tx1"/>
                </a:solidFill>
                <a:effectLst/>
                <a:latin typeface="+mn-lt"/>
                <a:ea typeface="+mn-ea"/>
                <a:cs typeface="+mn-cs"/>
              </a:rPr>
              <a:t> side, dreams are a tool to address fascination.</a:t>
            </a:r>
            <a:endParaRPr lang="en-US" b="0" dirty="0"/>
          </a:p>
        </p:txBody>
      </p:sp>
      <p:sp>
        <p:nvSpPr>
          <p:cNvPr id="4" name="Slide Number Placeholder 3"/>
          <p:cNvSpPr>
            <a:spLocks noGrp="1"/>
          </p:cNvSpPr>
          <p:nvPr>
            <p:ph type="sldNum" sz="quarter" idx="10"/>
          </p:nvPr>
        </p:nvSpPr>
        <p:spPr/>
        <p:txBody>
          <a:bodyPr/>
          <a:lstStyle/>
          <a:p>
            <a:fld id="{185C31CF-D8B4-46EB-94D5-D70CFD79978E}" type="slidenum">
              <a:rPr lang="en-US" smtClean="0"/>
              <a:t>3</a:t>
            </a:fld>
            <a:endParaRPr lang="en-US"/>
          </a:p>
        </p:txBody>
      </p:sp>
    </p:spTree>
    <p:extLst>
      <p:ext uri="{BB962C8B-B14F-4D97-AF65-F5344CB8AC3E}">
        <p14:creationId xmlns:p14="http://schemas.microsoft.com/office/powerpoint/2010/main" val="356549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Aristotle explains that during sleep there is an absence of external sensory stimulation. While sleeping with our eyes closed, the eyes are unable to see, and so in this respect we perceive nothing while asleep. He compares hallucinations to dreams, saying "...the faculty by which, in waking hours, we are subject to illusion when affected by disease, is identical with that which produces illusory effects in sleep.</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When awake and perceiving, to see or hear something incorrectly only occurs when one </a:t>
            </a:r>
            <a:r>
              <a:rPr lang="en-US" sz="1200" b="0" i="1" kern="1200" dirty="0" smtClean="0">
                <a:solidFill>
                  <a:schemeClr val="tx1"/>
                </a:solidFill>
                <a:effectLst/>
                <a:latin typeface="+mn-lt"/>
                <a:ea typeface="+mn-ea"/>
                <a:cs typeface="+mn-cs"/>
              </a:rPr>
              <a:t>actually</a:t>
            </a:r>
            <a:r>
              <a:rPr lang="en-US" sz="1200" b="0" i="0" kern="1200" dirty="0" smtClean="0">
                <a:solidFill>
                  <a:schemeClr val="tx1"/>
                </a:solidFill>
                <a:effectLst/>
                <a:latin typeface="+mn-lt"/>
                <a:ea typeface="+mn-ea"/>
                <a:cs typeface="+mn-cs"/>
              </a:rPr>
              <a:t> sees or hears something, thinking it to be something else. But in sleep, if it is still true that one does not see, hear, or experience sense perception in the normal way, then the faculty of sense, he reasons, must be affected in some different way</a:t>
            </a:r>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4</a:t>
            </a:fld>
            <a:endParaRPr lang="en-US"/>
          </a:p>
        </p:txBody>
      </p:sp>
    </p:spTree>
    <p:extLst>
      <p:ext uri="{BB962C8B-B14F-4D97-AF65-F5344CB8AC3E}">
        <p14:creationId xmlns:p14="http://schemas.microsoft.com/office/powerpoint/2010/main" val="25613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Descartes holds the common-sense view that dreams, which regularly occur in all people, are a sequence of experiences often similar to those we have in waking life (this has come to be </a:t>
            </a:r>
            <a:r>
              <a:rPr lang="en-US" sz="1200" b="0" i="0" kern="1200" dirty="0" err="1" smtClean="0">
                <a:solidFill>
                  <a:schemeClr val="tx1"/>
                </a:solidFill>
                <a:effectLst/>
                <a:latin typeface="+mn-lt"/>
                <a:ea typeface="+mn-ea"/>
                <a:cs typeface="+mn-cs"/>
              </a:rPr>
              <a:t>labelled</a:t>
            </a:r>
            <a:r>
              <a:rPr lang="en-US" sz="1200" b="0" i="0" kern="1200" dirty="0" smtClean="0">
                <a:solidFill>
                  <a:schemeClr val="tx1"/>
                </a:solidFill>
                <a:effectLst/>
                <a:latin typeface="+mn-lt"/>
                <a:ea typeface="+mn-ea"/>
                <a:cs typeface="+mn-cs"/>
              </a:rPr>
              <a:t> as the “received view” of dreaming). A dream makes it feel as though the dreamer is carrying out actions in waking life, for during a dream we do not realize that it is a dream we are experiencing. Descartes claims that the experience of a dream could in principle be indistinguishable from waking life – whatever apparent subjective differences there are between waking life and dreaming, they are insufficient differences to gain certainty that a person is not now dreaming.</a:t>
            </a:r>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5</a:t>
            </a:fld>
            <a:endParaRPr lang="en-US"/>
          </a:p>
        </p:txBody>
      </p:sp>
    </p:spTree>
    <p:extLst>
      <p:ext uri="{BB962C8B-B14F-4D97-AF65-F5344CB8AC3E}">
        <p14:creationId xmlns:p14="http://schemas.microsoft.com/office/powerpoint/2010/main" val="314884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Sigmund Freud was one of the first psychologists to really study dreams. His psychodynamic approach to dreaming led to his theory of unconscious wish fulfillment. The idea behind this theory is that dreams represent wishes that the dreamer subconsciously wants to be fulfilled.</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According to Freud, a person's dreams contain a latent and manifest meaning. The manifest meaning is the obvious meaning behind a dream and the latent meaning is the hidden meaning. Freud believed that in order to truly understand a dream, the manifest meaning has to be analyzed and picked apart.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It is believed that a person's thoughts, feelings, and memories are represented by concrete objects and symbols in a person's dreams.</a:t>
            </a:r>
          </a:p>
          <a:p>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6</a:t>
            </a:fld>
            <a:endParaRPr lang="en-US"/>
          </a:p>
        </p:txBody>
      </p:sp>
    </p:spTree>
    <p:extLst>
      <p:ext uri="{BB962C8B-B14F-4D97-AF65-F5344CB8AC3E}">
        <p14:creationId xmlns:p14="http://schemas.microsoft.com/office/powerpoint/2010/main" val="172160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Dream is a state of your subconscious mind in which your desires, your wishes and your fear are experienced by your mind in which mostly you are a part of it. sometimes others are also a part of it but main center is you or your concept-not you.</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Dream is a feeling of a subconscious mind which is showing you or experienced you the things happening around you in which you are directly related with them by physically, mentally or emotionally (may be person may be situation, may be something else).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Dream is mostly related with your observation and moments (actively or subconsciously)of day to day life.</a:t>
            </a:r>
          </a:p>
          <a:p>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7</a:t>
            </a:fld>
            <a:endParaRPr lang="en-US"/>
          </a:p>
        </p:txBody>
      </p:sp>
    </p:spTree>
    <p:extLst>
      <p:ext uri="{BB962C8B-B14F-4D97-AF65-F5344CB8AC3E}">
        <p14:creationId xmlns:p14="http://schemas.microsoft.com/office/powerpoint/2010/main" val="132111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emerging view in neuroscience is that dreams are related to </a:t>
            </a:r>
            <a:r>
              <a:rPr lang="en-US" sz="1200" b="1" i="0" kern="1200" dirty="0" smtClean="0">
                <a:solidFill>
                  <a:schemeClr val="tx1"/>
                </a:solidFill>
                <a:effectLst/>
                <a:latin typeface="+mn-lt"/>
                <a:ea typeface="+mn-ea"/>
                <a:cs typeface="+mn-cs"/>
              </a:rPr>
              <a:t>memory consolidation</a:t>
            </a:r>
            <a:r>
              <a:rPr lang="en-US" sz="1200" b="0" i="0" kern="1200" dirty="0" smtClean="0">
                <a:solidFill>
                  <a:schemeClr val="tx1"/>
                </a:solidFill>
                <a:effectLst/>
                <a:latin typeface="+mn-lt"/>
                <a:ea typeface="+mn-ea"/>
                <a:cs typeface="+mn-cs"/>
              </a:rPr>
              <a:t> happening in the brain during sleep. This may include </a:t>
            </a:r>
            <a:r>
              <a:rPr lang="en-US" sz="1200" b="1" i="0" kern="1200" dirty="0" smtClean="0">
                <a:solidFill>
                  <a:schemeClr val="tx1"/>
                </a:solidFill>
                <a:effectLst/>
                <a:latin typeface="+mn-lt"/>
                <a:ea typeface="+mn-ea"/>
                <a:cs typeface="+mn-cs"/>
              </a:rPr>
              <a:t>reorganizing </a:t>
            </a:r>
            <a:r>
              <a:rPr lang="en-US" sz="1200" b="0" i="0" kern="1200" dirty="0" smtClean="0">
                <a:solidFill>
                  <a:schemeClr val="tx1"/>
                </a:solidFill>
                <a:effectLst/>
                <a:latin typeface="+mn-lt"/>
                <a:ea typeface="+mn-ea"/>
                <a:cs typeface="+mn-cs"/>
              </a:rPr>
              <a:t>and </a:t>
            </a:r>
            <a:r>
              <a:rPr lang="en-US" sz="1200" b="1" i="0" kern="1200" dirty="0" smtClean="0">
                <a:solidFill>
                  <a:schemeClr val="tx1"/>
                </a:solidFill>
                <a:effectLst/>
                <a:latin typeface="+mn-lt"/>
                <a:ea typeface="+mn-ea"/>
                <a:cs typeface="+mn-cs"/>
              </a:rPr>
              <a:t>recoding </a:t>
            </a:r>
            <a:r>
              <a:rPr lang="en-US" sz="1200" b="0" i="0" kern="1200" dirty="0" smtClean="0">
                <a:solidFill>
                  <a:schemeClr val="tx1"/>
                </a:solidFill>
                <a:effectLst/>
                <a:latin typeface="+mn-lt"/>
                <a:ea typeface="+mn-ea"/>
                <a:cs typeface="+mn-cs"/>
              </a:rPr>
              <a:t>memories in relation to </a:t>
            </a:r>
            <a:r>
              <a:rPr lang="en-US" sz="1200" b="1" i="0" kern="1200" dirty="0" smtClean="0">
                <a:solidFill>
                  <a:schemeClr val="tx1"/>
                </a:solidFill>
                <a:effectLst/>
                <a:latin typeface="+mn-lt"/>
                <a:ea typeface="+mn-ea"/>
                <a:cs typeface="+mn-cs"/>
              </a:rPr>
              <a:t>emotional drives as</a:t>
            </a:r>
            <a:r>
              <a:rPr lang="en-US" sz="1200" b="0" i="0" kern="1200" dirty="0" smtClean="0">
                <a:solidFill>
                  <a:schemeClr val="tx1"/>
                </a:solidFill>
                <a:effectLst/>
                <a:latin typeface="+mn-lt"/>
                <a:ea typeface="+mn-ea"/>
                <a:cs typeface="+mn-cs"/>
              </a:rPr>
              <a:t> well as </a:t>
            </a:r>
            <a:r>
              <a:rPr lang="en-US" sz="1200" b="1" i="0" kern="1200" dirty="0" smtClean="0">
                <a:solidFill>
                  <a:schemeClr val="tx1"/>
                </a:solidFill>
                <a:effectLst/>
                <a:latin typeface="+mn-lt"/>
                <a:ea typeface="+mn-ea"/>
                <a:cs typeface="+mn-cs"/>
              </a:rPr>
              <a:t>transferring </a:t>
            </a:r>
            <a:r>
              <a:rPr lang="en-US" sz="1200" b="0" i="0" kern="1200" dirty="0" smtClean="0">
                <a:solidFill>
                  <a:schemeClr val="tx1"/>
                </a:solidFill>
                <a:effectLst/>
                <a:latin typeface="+mn-lt"/>
                <a:ea typeface="+mn-ea"/>
                <a:cs typeface="+mn-cs"/>
              </a:rPr>
              <a:t>memories between brain regions. Dreaming can be thought of as a proto-conscious state  which occurs mostly during </a:t>
            </a:r>
            <a:r>
              <a:rPr lang="en-US" sz="1200" b="1" i="0" kern="1200" dirty="0" smtClean="0">
                <a:solidFill>
                  <a:schemeClr val="tx1"/>
                </a:solidFill>
                <a:effectLst/>
                <a:latin typeface="+mn-lt"/>
                <a:ea typeface="+mn-ea"/>
                <a:cs typeface="+mn-cs"/>
              </a:rPr>
              <a:t>Rapid Eye Movement (REM) sleep</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Studies have shown that the nature of dreams varies according to the sleep stage in which they occur, with most dreams reported during REM sleep.</a:t>
            </a:r>
          </a:p>
          <a:p>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8</a:t>
            </a:fld>
            <a:endParaRPr lang="en-US"/>
          </a:p>
        </p:txBody>
      </p:sp>
    </p:spTree>
    <p:extLst>
      <p:ext uri="{BB962C8B-B14F-4D97-AF65-F5344CB8AC3E}">
        <p14:creationId xmlns:p14="http://schemas.microsoft.com/office/powerpoint/2010/main" val="187703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Dreams happen most often during REM (rapid eye moment) sleep, which is the deepest stage of sleep. This stage makes up about 20 to 25 percent of adult sleep and occurs in intervals that can last anywhere from a few minutes to 30 minutes. You cycle through REM sleep a number of times during the night, and if you happen to wake up in the morning during that stage of sleep, a dream may seem fresher in your mind.</a:t>
            </a:r>
            <a:endParaRPr lang="en-US" dirty="0"/>
          </a:p>
        </p:txBody>
      </p:sp>
      <p:sp>
        <p:nvSpPr>
          <p:cNvPr id="4" name="Slide Number Placeholder 3"/>
          <p:cNvSpPr>
            <a:spLocks noGrp="1"/>
          </p:cNvSpPr>
          <p:nvPr>
            <p:ph type="sldNum" sz="quarter" idx="10"/>
          </p:nvPr>
        </p:nvSpPr>
        <p:spPr/>
        <p:txBody>
          <a:bodyPr/>
          <a:lstStyle/>
          <a:p>
            <a:fld id="{185C31CF-D8B4-46EB-94D5-D70CFD79978E}" type="slidenum">
              <a:rPr lang="en-US" smtClean="0"/>
              <a:t>9</a:t>
            </a:fld>
            <a:endParaRPr lang="en-US"/>
          </a:p>
        </p:txBody>
      </p:sp>
    </p:spTree>
    <p:extLst>
      <p:ext uri="{BB962C8B-B14F-4D97-AF65-F5344CB8AC3E}">
        <p14:creationId xmlns:p14="http://schemas.microsoft.com/office/powerpoint/2010/main" val="154210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544C22-EC13-4D2B-BB53-07ACC9C2DCDB}"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FDE934FF-F4E1-47C5-9CA5-30A81DDE2BE4}" type="datetimeFigureOut">
              <a:rPr lang="en-US" smtClean="0"/>
              <a:t>2/11/2019</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122" y="276367"/>
            <a:ext cx="10972800" cy="4525963"/>
          </a:xfrm>
        </p:spPr>
        <p:txBody>
          <a:bodyPr/>
          <a:lstStyle/>
          <a:p>
            <a:pPr marL="0" indent="0" algn="ctr">
              <a:buNone/>
            </a:pPr>
            <a:endParaRPr lang="en-US" sz="4000" dirty="0" smtClean="0"/>
          </a:p>
          <a:p>
            <a:pPr marL="0" indent="0" algn="ctr">
              <a:buNone/>
            </a:pPr>
            <a:r>
              <a:rPr lang="en-US" sz="4000" b="1" dirty="0" smtClean="0"/>
              <a:t>Why Do We Dream When We Sleep?</a:t>
            </a:r>
          </a:p>
          <a:p>
            <a:pPr marL="0" indent="0" algn="ctr">
              <a:buNone/>
            </a:pPr>
            <a:endParaRPr lang="en-US" sz="4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186" y="1937982"/>
            <a:ext cx="9362364" cy="4536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198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18213" y="186070"/>
            <a:ext cx="5652977" cy="5714999"/>
          </a:xfrm>
        </p:spPr>
        <p:txBody>
          <a:bodyPr/>
          <a:lstStyle/>
          <a:p>
            <a:pPr marL="0" indent="0" algn="ctr">
              <a:buNone/>
            </a:pPr>
            <a:r>
              <a:rPr lang="en-US" sz="2800" b="1" dirty="0" smtClean="0">
                <a:latin typeface="Times New Roman" pitchFamily="18" charset="0"/>
                <a:cs typeface="Times New Roman" pitchFamily="18" charset="0"/>
              </a:rPr>
              <a:t>Dreams and Academic aspects</a:t>
            </a:r>
          </a:p>
          <a:p>
            <a:pPr algn="just">
              <a:buFont typeface="Wingdings" pitchFamily="2" charset="2"/>
              <a:buChar char="Ø"/>
            </a:pPr>
            <a:endParaRPr lang="en-US" sz="2000" dirty="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Studies suggests that there is a strong connection between the episodes of memory and mood of the dreamer. </a:t>
            </a:r>
          </a:p>
          <a:p>
            <a:pPr algn="just">
              <a:buFont typeface="Wingdings" pitchFamily="2" charset="2"/>
              <a:buChar char="Ø"/>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There is a strong participation of the neuronal activity when it comes to consciousness as brain would be effected by neural activity. Impanation has a direct link with dream.</a:t>
            </a:r>
          </a:p>
          <a:p>
            <a:pPr marL="0" indent="0" algn="just">
              <a:buNone/>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 When one constantly wants to have a thing or person in his life, one would see that things or person on his dreams as well. </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9025" y="137514"/>
            <a:ext cx="5473032" cy="6358979"/>
          </a:xfrm>
          <a:prstGeom prst="rect">
            <a:avLst/>
          </a:prstGeom>
          <a:ln>
            <a:noFill/>
          </a:ln>
          <a:effectLst>
            <a:softEdge rad="112500"/>
          </a:effectLst>
        </p:spPr>
      </p:pic>
    </p:spTree>
    <p:extLst>
      <p:ext uri="{BB962C8B-B14F-4D97-AF65-F5344CB8AC3E}">
        <p14:creationId xmlns:p14="http://schemas.microsoft.com/office/powerpoint/2010/main" val="2920936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7673" y="-1268228"/>
            <a:ext cx="9144000" cy="2305458"/>
          </a:xfrm>
        </p:spPr>
        <p:txBody>
          <a:bodyPr/>
          <a:lstStyle/>
          <a:p>
            <a:r>
              <a:rPr lang="en-US" dirty="0" smtClean="0"/>
              <a:t>Conclusion</a:t>
            </a:r>
            <a:endParaRPr lang="en-US" dirty="0"/>
          </a:p>
        </p:txBody>
      </p:sp>
      <p:sp>
        <p:nvSpPr>
          <p:cNvPr id="3" name="Subtitle 2"/>
          <p:cNvSpPr>
            <a:spLocks noGrp="1"/>
          </p:cNvSpPr>
          <p:nvPr>
            <p:ph type="subTitle" idx="1"/>
          </p:nvPr>
        </p:nvSpPr>
        <p:spPr>
          <a:xfrm>
            <a:off x="318978" y="1369198"/>
            <a:ext cx="11671004" cy="3883285"/>
          </a:xfrm>
        </p:spPr>
        <p:txBody>
          <a:bodyPr/>
          <a:lstStyle/>
          <a:p>
            <a:pPr marL="285750" indent="-285750" algn="just">
              <a:buFont typeface="Wingdings" pitchFamily="2" charset="2"/>
              <a:buChar char="Ø"/>
            </a:pPr>
            <a:r>
              <a:rPr lang="en-US" sz="2000" dirty="0" smtClean="0">
                <a:latin typeface="Times New Roman" pitchFamily="18" charset="0"/>
                <a:cs typeface="Times New Roman" pitchFamily="18" charset="0"/>
              </a:rPr>
              <a:t>As a whole it could be concluded that there are different conceptions about connections of dreams with daily life. It can be said that people have various believes about sleeping and dreams. Some believe that we sleep and dream about things that remains in our unconscious as wishes and ideas. </a:t>
            </a:r>
          </a:p>
          <a:p>
            <a:pPr marL="285750" indent="-285750" algn="just">
              <a:buFont typeface="Wingdings" pitchFamily="2" charset="2"/>
              <a:buChar char="Ø"/>
            </a:pPr>
            <a:endParaRPr lang="en-US" sz="2000" dirty="0" smtClean="0">
              <a:latin typeface="Times New Roman" pitchFamily="18" charset="0"/>
              <a:cs typeface="Times New Roman" pitchFamily="18" charset="0"/>
            </a:endParaRPr>
          </a:p>
          <a:p>
            <a:pPr marL="285750" indent="-285750" algn="just">
              <a:buFont typeface="Wingdings" pitchFamily="2" charset="2"/>
              <a:buChar char="Ø"/>
            </a:pPr>
            <a:r>
              <a:rPr lang="en-US" sz="2000" dirty="0" smtClean="0">
                <a:latin typeface="Times New Roman" pitchFamily="18" charset="0"/>
                <a:cs typeface="Times New Roman" pitchFamily="18" charset="0"/>
              </a:rPr>
              <a:t>Though today scientists are getting much help from neuroscience for understanding the conception of dreaming and what impacts it has on brain and life of people, still there is a long way that they have to cover for knowing the whole phenomenon.</a:t>
            </a:r>
          </a:p>
          <a:p>
            <a:pPr marL="285750" indent="-285750" algn="just">
              <a:buFont typeface="Wingdings" pitchFamily="2" charset="2"/>
              <a:buChar char="Ø"/>
            </a:pPr>
            <a:endParaRPr lang="en-US" sz="2000" dirty="0">
              <a:latin typeface="Times New Roman" pitchFamily="18" charset="0"/>
              <a:cs typeface="Times New Roman" pitchFamily="18" charset="0"/>
            </a:endParaRPr>
          </a:p>
          <a:p>
            <a:pPr marL="285750" indent="-285750" algn="just">
              <a:buFont typeface="Wingdings" pitchFamily="2" charset="2"/>
              <a:buChar char="Ø"/>
            </a:pPr>
            <a:r>
              <a:rPr lang="en-US" sz="2000" dirty="0" smtClean="0">
                <a:latin typeface="Times New Roman" pitchFamily="18" charset="0"/>
                <a:cs typeface="Times New Roman" pitchFamily="18" charset="0"/>
              </a:rPr>
              <a:t>Generally it is considered that  dreams would be in accordance with routine life, if one had a depressing day, it is more likely he would be having negative  dreams.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55018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References</a:t>
            </a:r>
            <a:endParaRPr lang="en-US" sz="3600" dirty="0"/>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Shaw, B. (2016). DEVELOPMENTS IN NEUROSCIENCE OF DREAMS </a:t>
            </a:r>
          </a:p>
          <a:p>
            <a:pPr marL="0"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Porte, H.S. (2016). Homing in on consciousness: Why is a dream conscious? </a:t>
            </a:r>
          </a:p>
          <a:p>
            <a:pPr marL="0"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Young-</a:t>
            </a:r>
            <a:r>
              <a:rPr lang="en-US" sz="2800" dirty="0" err="1" smtClean="0">
                <a:latin typeface="Times New Roman" pitchFamily="18" charset="0"/>
                <a:cs typeface="Times New Roman" pitchFamily="18" charset="0"/>
              </a:rPr>
              <a:t>Bruehl</a:t>
            </a:r>
            <a:r>
              <a:rPr lang="en-US" sz="2800" dirty="0" smtClean="0">
                <a:latin typeface="Times New Roman" pitchFamily="18" charset="0"/>
                <a:cs typeface="Times New Roman" pitchFamily="18" charset="0"/>
              </a:rPr>
              <a:t>, E., Levy, J., &amp; </a:t>
            </a:r>
            <a:r>
              <a:rPr lang="en-US" sz="2800" dirty="0" err="1" smtClean="0">
                <a:latin typeface="Times New Roman" pitchFamily="18" charset="0"/>
                <a:cs typeface="Times New Roman" pitchFamily="18" charset="0"/>
              </a:rPr>
              <a:t>Willock</a:t>
            </a:r>
            <a:r>
              <a:rPr lang="en-US" sz="2800" dirty="0" smtClean="0">
                <a:latin typeface="Times New Roman" pitchFamily="18" charset="0"/>
                <a:cs typeface="Times New Roman" pitchFamily="18" charset="0"/>
              </a:rPr>
              <a:t>, B. (2005). Developmental Dreaming/ A discussion of young-</a:t>
            </a:r>
            <a:r>
              <a:rPr lang="en-US" sz="2800" dirty="0" err="1" smtClean="0">
                <a:latin typeface="Times New Roman" pitchFamily="18" charset="0"/>
                <a:cs typeface="Times New Roman" pitchFamily="18" charset="0"/>
              </a:rPr>
              <a:t>bruehl’s</a:t>
            </a:r>
            <a:r>
              <a:rPr lang="en-US" sz="2800" dirty="0" smtClean="0">
                <a:latin typeface="Times New Roman" pitchFamily="18" charset="0"/>
                <a:cs typeface="Times New Roman" pitchFamily="18" charset="0"/>
              </a:rPr>
              <a:t> “developmental dreaming “/ “developmental dreaming”? Canadian Journal of Psychoanalysis.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8731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578" y="-377337"/>
            <a:ext cx="9144000" cy="1198879"/>
          </a:xfrm>
        </p:spPr>
        <p:txBody>
          <a:bodyPr/>
          <a:lstStyle/>
          <a:p>
            <a:r>
              <a:rPr lang="en-US" dirty="0"/>
              <a:t>D</a:t>
            </a:r>
            <a:r>
              <a:rPr lang="en-US" dirty="0" smtClean="0"/>
              <a:t>reams</a:t>
            </a:r>
            <a:endParaRPr lang="en-US" dirty="0"/>
          </a:p>
        </p:txBody>
      </p:sp>
      <p:sp>
        <p:nvSpPr>
          <p:cNvPr id="3" name="Subtitle 2"/>
          <p:cNvSpPr>
            <a:spLocks noGrp="1"/>
          </p:cNvSpPr>
          <p:nvPr>
            <p:ph type="subTitle" idx="1"/>
          </p:nvPr>
        </p:nvSpPr>
        <p:spPr>
          <a:xfrm>
            <a:off x="198296" y="1088773"/>
            <a:ext cx="6649071" cy="5769227"/>
          </a:xfrm>
        </p:spPr>
        <p:txBody>
          <a:bodyPr/>
          <a:lstStyle/>
          <a:p>
            <a:pPr marL="457200" indent="-457200" algn="just">
              <a:buFont typeface="Wingdings" pitchFamily="2" charset="2"/>
              <a:buChar char="Ø"/>
            </a:pPr>
            <a:r>
              <a:rPr lang="en-US" sz="2400" dirty="0">
                <a:latin typeface="Times New Roman" pitchFamily="18" charset="0"/>
                <a:cs typeface="Times New Roman" pitchFamily="18" charset="0"/>
              </a:rPr>
              <a:t>D</a:t>
            </a:r>
            <a:r>
              <a:rPr lang="en-US" sz="2400" dirty="0" smtClean="0">
                <a:latin typeface="Times New Roman" pitchFamily="18" charset="0"/>
                <a:cs typeface="Times New Roman" pitchFamily="18" charset="0"/>
              </a:rPr>
              <a:t>reams </a:t>
            </a:r>
            <a:r>
              <a:rPr lang="en-US" sz="2400" dirty="0">
                <a:latin typeface="Times New Roman" pitchFamily="18" charset="0"/>
                <a:cs typeface="Times New Roman" pitchFamily="18" charset="0"/>
              </a:rPr>
              <a:t>have ben a subject to arguments and discussions by many philosophers and </a:t>
            </a:r>
            <a:r>
              <a:rPr lang="en-US" sz="2400" dirty="0" smtClean="0">
                <a:latin typeface="Times New Roman" pitchFamily="18" charset="0"/>
                <a:cs typeface="Times New Roman" pitchFamily="18" charset="0"/>
              </a:rPr>
              <a:t>psychologists.</a:t>
            </a:r>
          </a:p>
          <a:p>
            <a:pPr marL="342900" indent="-342900" algn="just">
              <a:buFont typeface="Wingdings" pitchFamily="2" charset="2"/>
              <a:buChar char="Ø"/>
            </a:pPr>
            <a:endParaRPr lang="en-US" sz="2400" dirty="0" smtClean="0">
              <a:latin typeface="Times New Roman" pitchFamily="18" charset="0"/>
              <a:cs typeface="Times New Roman" pitchFamily="18" charset="0"/>
            </a:endParaRPr>
          </a:p>
          <a:p>
            <a:pPr marL="457200" indent="-457200" algn="just">
              <a:buFont typeface="Wingdings" pitchFamily="2" charset="2"/>
              <a:buChar char="Ø"/>
            </a:pPr>
            <a:r>
              <a:rPr lang="en-US" sz="2400" dirty="0" smtClean="0">
                <a:latin typeface="Times New Roman" pitchFamily="18" charset="0"/>
                <a:cs typeface="Times New Roman" pitchFamily="18" charset="0"/>
              </a:rPr>
              <a:t>Much of efforts have been made in Neuroscience to understand the reason of dreaming. </a:t>
            </a:r>
          </a:p>
          <a:p>
            <a:pPr marL="342900" indent="-342900" algn="just">
              <a:buFont typeface="Wingdings" pitchFamily="2" charset="2"/>
              <a:buChar char="Ø"/>
            </a:pPr>
            <a:endParaRPr lang="en-US" sz="2400" dirty="0" smtClean="0">
              <a:latin typeface="Times New Roman" pitchFamily="18" charset="0"/>
              <a:cs typeface="Times New Roman" pitchFamily="18" charset="0"/>
            </a:endParaRPr>
          </a:p>
          <a:p>
            <a:pPr marL="457200" indent="-457200" algn="just">
              <a:buFont typeface="Wingdings" pitchFamily="2" charset="2"/>
              <a:buChar char="Ø"/>
            </a:pPr>
            <a:r>
              <a:rPr lang="en-US" sz="2400" dirty="0" smtClean="0">
                <a:latin typeface="Times New Roman" pitchFamily="18" charset="0"/>
                <a:cs typeface="Times New Roman" pitchFamily="18" charset="0"/>
              </a:rPr>
              <a:t>Psychology and philosophy is treated as a tool to indicate the importance and cause of dreaming , taking into account that dreams can be associated with mental health and dream interpretation.</a:t>
            </a:r>
            <a:endParaRPr lang="en-US" sz="2400" dirty="0">
              <a:latin typeface="Times New Roman" pitchFamily="18" charset="0"/>
              <a:cs typeface="Times New Roman" pitchFamily="18" charset="0"/>
            </a:endParaRPr>
          </a:p>
          <a:p>
            <a:endParaRPr lang="en-US" dirty="0"/>
          </a:p>
          <a:p>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3814" y="510363"/>
            <a:ext cx="4939378" cy="60818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87" y="0"/>
            <a:ext cx="10976344" cy="756720"/>
          </a:xfrm>
        </p:spPr>
        <p:txBody>
          <a:bodyPr/>
          <a:lstStyle/>
          <a:p>
            <a:r>
              <a:rPr lang="en-US" dirty="0" smtClean="0"/>
              <a:t>Why do we dream?</a:t>
            </a:r>
            <a:endParaRPr lang="en-US" dirty="0"/>
          </a:p>
        </p:txBody>
      </p:sp>
      <p:sp>
        <p:nvSpPr>
          <p:cNvPr id="3" name="Content Placeholder 2"/>
          <p:cNvSpPr>
            <a:spLocks noGrp="1"/>
          </p:cNvSpPr>
          <p:nvPr>
            <p:ph idx="1"/>
          </p:nvPr>
        </p:nvSpPr>
        <p:spPr>
          <a:xfrm>
            <a:off x="322521" y="776179"/>
            <a:ext cx="6003852" cy="5592724"/>
          </a:xfrm>
        </p:spPr>
        <p:txBody>
          <a:bodyPr/>
          <a:lstStyle/>
          <a:p>
            <a:pPr>
              <a:buFont typeface="Wingdings" pitchFamily="2" charset="2"/>
              <a:buChar char="Ø"/>
            </a:pPr>
            <a:r>
              <a:rPr lang="en-US" sz="2400" dirty="0" smtClean="0">
                <a:latin typeface="Times New Roman" pitchFamily="18" charset="0"/>
                <a:cs typeface="Times New Roman" pitchFamily="18" charset="0"/>
                <a:sym typeface="+mn-ea"/>
              </a:rPr>
              <a:t>According to Plato food </a:t>
            </a:r>
            <a:r>
              <a:rPr lang="en-US" sz="2400" dirty="0">
                <a:latin typeface="Times New Roman" pitchFamily="18" charset="0"/>
                <a:cs typeface="Times New Roman" pitchFamily="18" charset="0"/>
                <a:sym typeface="+mn-ea"/>
              </a:rPr>
              <a:t>and digestion affect sleep and </a:t>
            </a:r>
            <a:r>
              <a:rPr lang="en-US" sz="2400" dirty="0" smtClean="0">
                <a:latin typeface="Times New Roman" pitchFamily="18" charset="0"/>
                <a:cs typeface="Times New Roman" pitchFamily="18" charset="0"/>
                <a:sym typeface="+mn-ea"/>
              </a:rPr>
              <a:t>dreaming.</a:t>
            </a:r>
          </a:p>
          <a:p>
            <a:pPr>
              <a:buFont typeface="Wingdings" pitchFamily="2" charset="2"/>
              <a:buChar char="Ø"/>
            </a:pPr>
            <a:endParaRPr lang="en-US" sz="2400" dirty="0" smtClean="0">
              <a:latin typeface="Times New Roman" pitchFamily="18" charset="0"/>
              <a:cs typeface="Times New Roman" pitchFamily="18" charset="0"/>
              <a:sym typeface="+mn-ea"/>
            </a:endParaRPr>
          </a:p>
          <a:p>
            <a:pPr>
              <a:buFont typeface="Wingdings" pitchFamily="2" charset="2"/>
              <a:buChar char="Ø"/>
            </a:pPr>
            <a:r>
              <a:rPr lang="en-US" sz="2400" dirty="0" smtClean="0">
                <a:latin typeface="Times New Roman" pitchFamily="18" charset="0"/>
                <a:cs typeface="Times New Roman" pitchFamily="18" charset="0"/>
                <a:sym typeface="+mn-ea"/>
              </a:rPr>
              <a:t>“The Republic” infers that an individual dreams because of psychological understandings and underpinnings of a dreamer. </a:t>
            </a:r>
            <a:r>
              <a:rPr lang="en-US" sz="2000" dirty="0">
                <a:latin typeface="Times New Roman" pitchFamily="18" charset="0"/>
                <a:cs typeface="Times New Roman" pitchFamily="18" charset="0"/>
              </a:rPr>
              <a:t>(Shaw, et, al. 2016</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sym typeface="+mn-ea"/>
            </a:endParaRPr>
          </a:p>
          <a:p>
            <a:pPr>
              <a:buFont typeface="Wingdings" pitchFamily="2" charset="2"/>
              <a:buChar char="Ø"/>
            </a:pPr>
            <a:endParaRPr lang="en-US" sz="2400" dirty="0" smtClean="0">
              <a:latin typeface="Times New Roman" pitchFamily="18" charset="0"/>
              <a:cs typeface="Times New Roman" pitchFamily="18" charset="0"/>
              <a:sym typeface="+mn-ea"/>
            </a:endParaRPr>
          </a:p>
          <a:p>
            <a:pPr>
              <a:buFont typeface="Wingdings" pitchFamily="2" charset="2"/>
              <a:buChar char="Ø"/>
            </a:pPr>
            <a:r>
              <a:rPr lang="en-US" sz="2400" dirty="0" smtClean="0">
                <a:latin typeface="Times New Roman" pitchFamily="18" charset="0"/>
                <a:cs typeface="Times New Roman" pitchFamily="18" charset="0"/>
                <a:sym typeface="+mn-ea"/>
              </a:rPr>
              <a:t>People dream, for filling their wishes unconsciously and they are source of fascination for them.</a:t>
            </a:r>
          </a:p>
          <a:p>
            <a:pPr marL="0" indent="0">
              <a:buNone/>
            </a:pPr>
            <a:endParaRPr lang="en-US" sz="2400" dirty="0" smtClean="0">
              <a:latin typeface="Times New Roman" pitchFamily="18" charset="0"/>
              <a:cs typeface="Times New Roman" pitchFamily="18" charset="0"/>
              <a:sym typeface="+mn-ea"/>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538" y="1286538"/>
            <a:ext cx="6279712" cy="53162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991" y="154173"/>
            <a:ext cx="11532782" cy="3152554"/>
          </a:xfrm>
        </p:spPr>
        <p:txBody>
          <a:bodyPr/>
          <a:lstStyle/>
          <a:p>
            <a:pPr marL="0" indent="0" algn="ctr">
              <a:buNone/>
            </a:pPr>
            <a:r>
              <a:rPr lang="en-US" sz="2400" b="1" dirty="0" smtClean="0">
                <a:latin typeface="Times New Roman" pitchFamily="18" charset="0"/>
                <a:cs typeface="Times New Roman" pitchFamily="18" charset="0"/>
                <a:sym typeface="+mn-ea"/>
              </a:rPr>
              <a:t>Aristotle on dreaming</a:t>
            </a:r>
          </a:p>
          <a:p>
            <a:pPr>
              <a:buFont typeface="Wingdings" pitchFamily="2" charset="2"/>
              <a:buChar char="Ø"/>
            </a:pPr>
            <a:r>
              <a:rPr lang="en-US" sz="2400" dirty="0" smtClean="0">
                <a:latin typeface="Times New Roman" pitchFamily="18" charset="0"/>
                <a:cs typeface="Times New Roman" pitchFamily="18" charset="0"/>
                <a:sym typeface="+mn-ea"/>
              </a:rPr>
              <a:t>According to Aristotle, if </a:t>
            </a:r>
            <a:r>
              <a:rPr lang="en-US" sz="2400" dirty="0">
                <a:latin typeface="Times New Roman" pitchFamily="18" charset="0"/>
                <a:cs typeface="Times New Roman" pitchFamily="18" charset="0"/>
                <a:sym typeface="+mn-ea"/>
              </a:rPr>
              <a:t>dreaming is common in both humans and animals, </a:t>
            </a:r>
            <a:r>
              <a:rPr lang="en-US" sz="2400" dirty="0" smtClean="0">
                <a:latin typeface="Times New Roman" pitchFamily="18" charset="0"/>
                <a:cs typeface="Times New Roman" pitchFamily="18" charset="0"/>
                <a:sym typeface="+mn-ea"/>
              </a:rPr>
              <a:t>then it </a:t>
            </a:r>
            <a:r>
              <a:rPr lang="en-US" sz="2400" dirty="0">
                <a:latin typeface="Times New Roman" pitchFamily="18" charset="0"/>
                <a:cs typeface="Times New Roman" pitchFamily="18" charset="0"/>
                <a:sym typeface="+mn-ea"/>
              </a:rPr>
              <a:t>must be something </a:t>
            </a:r>
            <a:r>
              <a:rPr lang="en-US" sz="2400" dirty="0" smtClean="0">
                <a:latin typeface="Times New Roman" pitchFamily="18" charset="0"/>
                <a:cs typeface="Times New Roman" pitchFamily="18" charset="0"/>
                <a:sym typeface="+mn-ea"/>
              </a:rPr>
              <a:t>necessary, </a:t>
            </a:r>
            <a:r>
              <a:rPr lang="en-US" sz="2400" dirty="0">
                <a:latin typeface="Times New Roman" pitchFamily="18" charset="0"/>
                <a:cs typeface="Times New Roman" pitchFamily="18" charset="0"/>
                <a:sym typeface="+mn-ea"/>
              </a:rPr>
              <a:t>when we </a:t>
            </a:r>
            <a:r>
              <a:rPr lang="en-US" sz="2400" dirty="0" smtClean="0">
                <a:latin typeface="Times New Roman" pitchFamily="18" charset="0"/>
                <a:cs typeface="Times New Roman" pitchFamily="18" charset="0"/>
                <a:sym typeface="+mn-ea"/>
              </a:rPr>
              <a:t>perceive </a:t>
            </a:r>
            <a:r>
              <a:rPr lang="en-US" sz="2400" dirty="0">
                <a:latin typeface="Times New Roman" pitchFamily="18" charset="0"/>
                <a:cs typeface="Times New Roman" pitchFamily="18" charset="0"/>
                <a:sym typeface="+mn-ea"/>
              </a:rPr>
              <a:t>nothing externally, we are sleeping and </a:t>
            </a:r>
            <a:r>
              <a:rPr lang="en-US" sz="2400" dirty="0" smtClean="0">
                <a:latin typeface="Times New Roman" pitchFamily="18" charset="0"/>
                <a:cs typeface="Times New Roman" pitchFamily="18" charset="0"/>
                <a:sym typeface="+mn-ea"/>
              </a:rPr>
              <a:t>perceive </a:t>
            </a:r>
            <a:r>
              <a:rPr lang="en-US" sz="2400" dirty="0">
                <a:latin typeface="Times New Roman" pitchFamily="18" charset="0"/>
                <a:cs typeface="Times New Roman" pitchFamily="18" charset="0"/>
                <a:sym typeface="+mn-ea"/>
              </a:rPr>
              <a:t>internally. </a:t>
            </a:r>
            <a:r>
              <a:rPr lang="en-US" sz="2000" dirty="0">
                <a:latin typeface="Times New Roman" pitchFamily="18" charset="0"/>
                <a:cs typeface="Times New Roman" pitchFamily="18" charset="0"/>
              </a:rPr>
              <a:t>(Shaw, et, al. 2016</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sym typeface="+mn-ea"/>
            </a:endParaRPr>
          </a:p>
          <a:p>
            <a:pPr marL="0" indent="0">
              <a:buNone/>
            </a:pPr>
            <a:endParaRPr lang="en-US" sz="2400" dirty="0" smtClean="0">
              <a:latin typeface="Times New Roman" pitchFamily="18" charset="0"/>
              <a:cs typeface="Times New Roman" pitchFamily="18" charset="0"/>
              <a:sym typeface="+mn-ea"/>
            </a:endParaRPr>
          </a:p>
          <a:p>
            <a:pPr>
              <a:buFont typeface="Wingdings" pitchFamily="2" charset="2"/>
              <a:buChar char="Ø"/>
            </a:pPr>
            <a:r>
              <a:rPr lang="en-US" sz="2400" dirty="0" smtClean="0">
                <a:latin typeface="Times New Roman" pitchFamily="18" charset="0"/>
                <a:cs typeface="Times New Roman" pitchFamily="18" charset="0"/>
                <a:sym typeface="+mn-ea"/>
              </a:rPr>
              <a:t>He believes that it is quite interesting that people may have experience of seeing things while their eyes are close through their psychological powers that moves like a rolling movie while they sleep.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797" y="3411940"/>
            <a:ext cx="10218165" cy="32135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196" y="308344"/>
            <a:ext cx="6918252" cy="6767622"/>
          </a:xfrm>
        </p:spPr>
        <p:txBody>
          <a:bodyPr/>
          <a:lstStyle/>
          <a:p>
            <a:pPr marL="0" indent="0" algn="ctr">
              <a:buNone/>
            </a:pPr>
            <a:r>
              <a:rPr lang="en-US" sz="2400" b="1" dirty="0" smtClean="0">
                <a:latin typeface="Times New Roman" pitchFamily="18" charset="0"/>
                <a:cs typeface="Times New Roman" pitchFamily="18" charset="0"/>
                <a:sym typeface="+mn-ea"/>
              </a:rPr>
              <a:t>Descartes </a:t>
            </a:r>
            <a:r>
              <a:rPr lang="en-US" sz="2400" b="1" dirty="0">
                <a:latin typeface="Times New Roman" pitchFamily="18" charset="0"/>
                <a:cs typeface="Times New Roman" pitchFamily="18" charset="0"/>
                <a:sym typeface="+mn-ea"/>
              </a:rPr>
              <a:t>on </a:t>
            </a:r>
            <a:r>
              <a:rPr lang="en-US" sz="2400" b="1" dirty="0" smtClean="0">
                <a:latin typeface="Times New Roman" pitchFamily="18" charset="0"/>
                <a:cs typeface="Times New Roman" pitchFamily="18" charset="0"/>
                <a:sym typeface="+mn-ea"/>
              </a:rPr>
              <a:t>dreaming</a:t>
            </a:r>
          </a:p>
          <a:p>
            <a:pPr marL="0" indent="0" algn="ctr">
              <a:buNone/>
            </a:pPr>
            <a:endParaRPr lang="en-US" sz="2400" dirty="0" smtClean="0">
              <a:latin typeface="Times New Roman" pitchFamily="18" charset="0"/>
              <a:cs typeface="Times New Roman" pitchFamily="18" charset="0"/>
              <a:sym typeface="+mn-ea"/>
            </a:endParaRPr>
          </a:p>
          <a:p>
            <a:pPr algn="just">
              <a:buFont typeface="Wingdings" pitchFamily="2" charset="2"/>
              <a:buChar char="Ø"/>
            </a:pPr>
            <a:r>
              <a:rPr lang="en-US" sz="2400" dirty="0" smtClean="0">
                <a:latin typeface="Times New Roman" pitchFamily="18" charset="0"/>
                <a:cs typeface="Times New Roman" pitchFamily="18" charset="0"/>
                <a:sym typeface="+mn-ea"/>
              </a:rPr>
              <a:t>According to Descartes dreams can be defined as  </a:t>
            </a:r>
            <a:r>
              <a:rPr lang="en-US" sz="2400" dirty="0">
                <a:latin typeface="Times New Roman" pitchFamily="18" charset="0"/>
                <a:cs typeface="Times New Roman" pitchFamily="18" charset="0"/>
                <a:sym typeface="+mn-ea"/>
              </a:rPr>
              <a:t>an </a:t>
            </a:r>
            <a:r>
              <a:rPr lang="en-US" sz="2400" dirty="0" smtClean="0">
                <a:latin typeface="Times New Roman" pitchFamily="18" charset="0"/>
                <a:cs typeface="Times New Roman" pitchFamily="18" charset="0"/>
                <a:sym typeface="+mn-ea"/>
              </a:rPr>
              <a:t>experience </a:t>
            </a:r>
            <a:r>
              <a:rPr lang="en-US" sz="2400" dirty="0">
                <a:latin typeface="Times New Roman" pitchFamily="18" charset="0"/>
                <a:cs typeface="Times New Roman" pitchFamily="18" charset="0"/>
                <a:sym typeface="+mn-ea"/>
              </a:rPr>
              <a:t>that is difficult to tease out from life</a:t>
            </a:r>
            <a:r>
              <a:rPr lang="en-US" sz="2400" dirty="0" smtClean="0">
                <a:latin typeface="Times New Roman" pitchFamily="18" charset="0"/>
                <a:cs typeface="Times New Roman" pitchFamily="18" charset="0"/>
                <a:sym typeface="+mn-ea"/>
              </a:rPr>
              <a:t>.</a:t>
            </a:r>
          </a:p>
          <a:p>
            <a:pPr algn="just">
              <a:buFont typeface="Wingdings" pitchFamily="2" charset="2"/>
              <a:buChar char="Ø"/>
            </a:pPr>
            <a:endParaRPr lang="en-US" sz="2400" dirty="0" smtClean="0">
              <a:latin typeface="Times New Roman" pitchFamily="18" charset="0"/>
              <a:cs typeface="Times New Roman" pitchFamily="18" charset="0"/>
              <a:sym typeface="+mn-ea"/>
            </a:endParaRPr>
          </a:p>
          <a:p>
            <a:pPr algn="just">
              <a:buFont typeface="Wingdings" pitchFamily="2" charset="2"/>
              <a:buChar char="Ø"/>
            </a:pPr>
            <a:r>
              <a:rPr lang="en-US" sz="2400" dirty="0" smtClean="0">
                <a:latin typeface="Times New Roman" pitchFamily="18" charset="0"/>
                <a:cs typeface="Times New Roman" pitchFamily="18" charset="0"/>
                <a:sym typeface="+mn-ea"/>
              </a:rPr>
              <a:t>Descartes believe that humans dream because they don't have a specific phenomenon of dreaming as they could see dream even while awake.  </a:t>
            </a:r>
          </a:p>
          <a:p>
            <a:pPr algn="just">
              <a:buFont typeface="Wingdings" pitchFamily="2" charset="2"/>
              <a:buChar char="Ø"/>
            </a:pPr>
            <a:endParaRPr lang="en-US" sz="2400" dirty="0" smtClean="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contrast to Descartes, Plato </a:t>
            </a:r>
            <a:r>
              <a:rPr lang="en-US" sz="2400" dirty="0" smtClean="0">
                <a:latin typeface="Times New Roman" pitchFamily="18" charset="0"/>
                <a:cs typeface="Times New Roman" pitchFamily="18" charset="0"/>
              </a:rPr>
              <a:t>believes that there is a strong connection between dreaming and psychological underpinnings of the dreams that means patterns, situations and circumstances of life. A situation would define what type of dream one would have. </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Shaw, et, al. 2016)</a:t>
            </a:r>
          </a:p>
          <a:p>
            <a:pPr marL="0" indent="0" algn="just">
              <a:buNone/>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4405" y="552892"/>
            <a:ext cx="4556651" cy="562462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335" y="116958"/>
            <a:ext cx="10972800" cy="435935"/>
          </a:xfrm>
        </p:spPr>
        <p:txBody>
          <a:bodyPr/>
          <a:lstStyle/>
          <a:p>
            <a:r>
              <a:rPr lang="en-US" dirty="0" smtClean="0"/>
              <a:t>Why do we dream while sleeping </a:t>
            </a:r>
            <a:endParaRPr lang="en-US" dirty="0"/>
          </a:p>
        </p:txBody>
      </p:sp>
      <p:sp>
        <p:nvSpPr>
          <p:cNvPr id="3" name="Content Placeholder 2"/>
          <p:cNvSpPr>
            <a:spLocks noGrp="1"/>
          </p:cNvSpPr>
          <p:nvPr>
            <p:ph idx="1"/>
          </p:nvPr>
        </p:nvSpPr>
        <p:spPr>
          <a:xfrm>
            <a:off x="109870" y="940982"/>
            <a:ext cx="6960781" cy="5800060"/>
          </a:xfrm>
        </p:spPr>
        <p:txBody>
          <a:bodyPr/>
          <a:lstStyle/>
          <a:p>
            <a:pPr marL="0" indent="0" algn="ctr">
              <a:buNone/>
            </a:pPr>
            <a:r>
              <a:rPr lang="en-US" sz="2800" b="1" i="1" dirty="0" smtClean="0">
                <a:latin typeface="Times New Roman" pitchFamily="18" charset="0"/>
                <a:cs typeface="Times New Roman" pitchFamily="18" charset="0"/>
              </a:rPr>
              <a:t>Psychological Views </a:t>
            </a:r>
            <a:endParaRPr lang="en-US" sz="2800" b="1" i="1" dirty="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Sigmund Freud considered </a:t>
            </a:r>
            <a:r>
              <a:rPr lang="en-US" sz="2400" dirty="0">
                <a:latin typeface="Times New Roman" pitchFamily="18" charset="0"/>
                <a:cs typeface="Times New Roman" pitchFamily="18" charset="0"/>
              </a:rPr>
              <a:t>dreams as “manifestation of wishes”, </a:t>
            </a:r>
            <a:r>
              <a:rPr lang="en-US" sz="2400" dirty="0" smtClean="0">
                <a:latin typeface="Times New Roman" pitchFamily="18" charset="0"/>
                <a:cs typeface="Times New Roman" pitchFamily="18" charset="0"/>
              </a:rPr>
              <a:t>inferring </a:t>
            </a:r>
            <a:r>
              <a:rPr lang="en-US" sz="2400" dirty="0">
                <a:latin typeface="Times New Roman" pitchFamily="18" charset="0"/>
                <a:cs typeface="Times New Roman" pitchFamily="18" charset="0"/>
              </a:rPr>
              <a:t>dreams as a function of </a:t>
            </a:r>
            <a:r>
              <a:rPr lang="en-US" sz="2400" dirty="0" smtClean="0">
                <a:latin typeface="Times New Roman" pitchFamily="18" charset="0"/>
                <a:cs typeface="Times New Roman" pitchFamily="18" charset="0"/>
              </a:rPr>
              <a:t>unconsciousness”. </a:t>
            </a:r>
            <a:r>
              <a:rPr lang="en-US" sz="2000" dirty="0">
                <a:latin typeface="Times New Roman" pitchFamily="18" charset="0"/>
                <a:cs typeface="Times New Roman" pitchFamily="18" charset="0"/>
              </a:rPr>
              <a:t>(Porte, et, al. 2016</a:t>
            </a:r>
            <a:r>
              <a:rPr lang="en-US" sz="2000" dirty="0" smtClean="0">
                <a:latin typeface="Times New Roman" pitchFamily="18" charset="0"/>
                <a:cs typeface="Times New Roman" pitchFamily="18" charset="0"/>
              </a:rPr>
              <a:t>).</a:t>
            </a:r>
          </a:p>
          <a:p>
            <a:pPr algn="just">
              <a:buFont typeface="Wingdings" pitchFamily="2" charset="2"/>
              <a:buChar char="Ø"/>
            </a:pPr>
            <a:endParaRPr lang="en-US" sz="2400" dirty="0">
              <a:latin typeface="Times New Roman" pitchFamily="18" charset="0"/>
              <a:cs typeface="Times New Roman" pitchFamily="18" charset="0"/>
            </a:endParaRPr>
          </a:p>
          <a:p>
            <a:pPr algn="just">
              <a:buFont typeface="Wingdings" pitchFamily="2" charset="2"/>
              <a:buChar char="Ø"/>
            </a:pPr>
            <a:r>
              <a:rPr lang="en-US" sz="2400" dirty="0">
                <a:latin typeface="Times New Roman" pitchFamily="18" charset="0"/>
                <a:cs typeface="Times New Roman" pitchFamily="18" charset="0"/>
                <a:sym typeface="+mn-ea"/>
              </a:rPr>
              <a:t>There could be two types of dreams, one indicates towards </a:t>
            </a:r>
            <a:r>
              <a:rPr lang="en-US" sz="2400" b="1" dirty="0">
                <a:latin typeface="Times New Roman" pitchFamily="18" charset="0"/>
                <a:cs typeface="Times New Roman" pitchFamily="18" charset="0"/>
                <a:sym typeface="+mn-ea"/>
              </a:rPr>
              <a:t>unconscious wish </a:t>
            </a:r>
            <a:r>
              <a:rPr lang="en-US" sz="2400" dirty="0">
                <a:latin typeface="Times New Roman" pitchFamily="18" charset="0"/>
                <a:cs typeface="Times New Roman" pitchFamily="18" charset="0"/>
                <a:sym typeface="+mn-ea"/>
              </a:rPr>
              <a:t>and other indicates </a:t>
            </a:r>
            <a:r>
              <a:rPr lang="en-US" sz="2400" b="1" dirty="0">
                <a:latin typeface="Times New Roman" pitchFamily="18" charset="0"/>
                <a:cs typeface="Times New Roman" pitchFamily="18" charset="0"/>
                <a:sym typeface="+mn-ea"/>
              </a:rPr>
              <a:t>discharge of </a:t>
            </a:r>
            <a:r>
              <a:rPr lang="en-US" sz="2400" b="1" dirty="0" smtClean="0">
                <a:latin typeface="Times New Roman" pitchFamily="18" charset="0"/>
                <a:cs typeface="Times New Roman" pitchFamily="18" charset="0"/>
                <a:sym typeface="+mn-ea"/>
              </a:rPr>
              <a:t>energy </a:t>
            </a:r>
            <a:r>
              <a:rPr lang="en-US" sz="2400" dirty="0">
                <a:latin typeface="Times New Roman" pitchFamily="18" charset="0"/>
                <a:cs typeface="Times New Roman" pitchFamily="18" charset="0"/>
                <a:sym typeface="+mn-ea"/>
              </a:rPr>
              <a:t>from any event of the day. </a:t>
            </a:r>
            <a:r>
              <a:rPr lang="en-US" sz="2000" dirty="0">
                <a:latin typeface="Times New Roman" pitchFamily="18" charset="0"/>
                <a:cs typeface="Times New Roman" pitchFamily="18" charset="0"/>
              </a:rPr>
              <a:t>(Porte, et, al. 2016</a:t>
            </a:r>
            <a:r>
              <a:rPr lang="en-US"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sym typeface="+mn-ea"/>
            </a:endParaRPr>
          </a:p>
          <a:p>
            <a:pPr marL="0" indent="0" algn="just">
              <a:buNone/>
            </a:pPr>
            <a:endParaRPr lang="en-US" sz="2400" dirty="0">
              <a:latin typeface="Times New Roman" pitchFamily="18" charset="0"/>
              <a:cs typeface="Times New Roman" pitchFamily="18" charset="0"/>
            </a:endParaRPr>
          </a:p>
          <a:p>
            <a:pPr algn="just">
              <a:buFont typeface="Wingdings" pitchFamily="2" charset="2"/>
              <a:buChar char="Ø"/>
            </a:pPr>
            <a:r>
              <a:rPr lang="en-US" sz="2400" dirty="0" smtClean="0">
                <a:latin typeface="Times New Roman" pitchFamily="18" charset="0"/>
                <a:cs typeface="Times New Roman" pitchFamily="18" charset="0"/>
              </a:rPr>
              <a:t>Ideation and dreaming gives a feel to fulfillment of the wishes to the dreamers. </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8364" y="1028912"/>
            <a:ext cx="4583491" cy="55101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75" y="-161296"/>
            <a:ext cx="10972800" cy="1143000"/>
          </a:xfrm>
        </p:spPr>
        <p:txBody>
          <a:bodyPr/>
          <a:lstStyle/>
          <a:p>
            <a:r>
              <a:rPr lang="en-US" dirty="0" smtClean="0"/>
              <a:t>Dreams and their connection with life </a:t>
            </a:r>
            <a:endParaRPr lang="en-US" dirty="0"/>
          </a:p>
        </p:txBody>
      </p:sp>
      <p:sp>
        <p:nvSpPr>
          <p:cNvPr id="3" name="Content Placeholder 2"/>
          <p:cNvSpPr>
            <a:spLocks noGrp="1"/>
          </p:cNvSpPr>
          <p:nvPr>
            <p:ph idx="1"/>
          </p:nvPr>
        </p:nvSpPr>
        <p:spPr>
          <a:xfrm>
            <a:off x="0" y="760227"/>
            <a:ext cx="6370320" cy="5948917"/>
          </a:xfrm>
        </p:spPr>
        <p:txBody>
          <a:bodyPr/>
          <a:lstStyle/>
          <a:p>
            <a:pPr algn="just">
              <a:buFont typeface="Wingdings" pitchFamily="2" charset="2"/>
              <a:buChar char="Ø"/>
            </a:pPr>
            <a:r>
              <a:rPr lang="en-US" sz="2400" dirty="0" smtClean="0">
                <a:latin typeface="Times New Roman" pitchFamily="18" charset="0"/>
                <a:cs typeface="Times New Roman" pitchFamily="18" charset="0"/>
                <a:sym typeface="+mn-ea"/>
              </a:rPr>
              <a:t>Jung </a:t>
            </a:r>
            <a:r>
              <a:rPr lang="en-US" sz="2400" dirty="0">
                <a:latin typeface="Times New Roman" pitchFamily="18" charset="0"/>
                <a:cs typeface="Times New Roman" pitchFamily="18" charset="0"/>
                <a:sym typeface="+mn-ea"/>
              </a:rPr>
              <a:t>C</a:t>
            </a:r>
            <a:r>
              <a:rPr lang="en-US" sz="2400" dirty="0" smtClean="0">
                <a:latin typeface="Times New Roman" pitchFamily="18" charset="0"/>
                <a:cs typeface="Times New Roman" pitchFamily="18" charset="0"/>
                <a:sym typeface="+mn-ea"/>
              </a:rPr>
              <a:t>arl proposed, “Jung </a:t>
            </a:r>
            <a:r>
              <a:rPr lang="en-US" sz="2400" dirty="0">
                <a:latin typeface="Times New Roman" pitchFamily="18" charset="0"/>
                <a:cs typeface="Times New Roman" pitchFamily="18" charset="0"/>
                <a:sym typeface="+mn-ea"/>
              </a:rPr>
              <a:t>dream </a:t>
            </a:r>
            <a:r>
              <a:rPr lang="en-US" sz="2400" dirty="0" smtClean="0">
                <a:latin typeface="Times New Roman" pitchFamily="18" charset="0"/>
                <a:cs typeface="Times New Roman" pitchFamily="18" charset="0"/>
                <a:sym typeface="+mn-ea"/>
              </a:rPr>
              <a:t>analysis”, </a:t>
            </a:r>
            <a:r>
              <a:rPr lang="en-US" sz="2400" dirty="0">
                <a:latin typeface="Times New Roman" pitchFamily="18" charset="0"/>
                <a:cs typeface="Times New Roman" pitchFamily="18" charset="0"/>
                <a:sym typeface="+mn-ea"/>
              </a:rPr>
              <a:t>affirming events depicted by dreams are not just </a:t>
            </a:r>
            <a:r>
              <a:rPr lang="en-US" sz="2400" dirty="0" smtClean="0">
                <a:latin typeface="Times New Roman" pitchFamily="18" charset="0"/>
                <a:cs typeface="Times New Roman" pitchFamily="18" charset="0"/>
                <a:sym typeface="+mn-ea"/>
              </a:rPr>
              <a:t>coincidence, </a:t>
            </a:r>
            <a:r>
              <a:rPr lang="en-US" sz="2400" dirty="0">
                <a:latin typeface="Times New Roman" pitchFamily="18" charset="0"/>
                <a:cs typeface="Times New Roman" pitchFamily="18" charset="0"/>
                <a:sym typeface="+mn-ea"/>
              </a:rPr>
              <a:t>they are real life unresolved conflicts</a:t>
            </a:r>
            <a:r>
              <a:rPr lang="en-US" sz="2400" dirty="0" smtClean="0">
                <a:latin typeface="Times New Roman" pitchFamily="18" charset="0"/>
                <a:cs typeface="Times New Roman" pitchFamily="18" charset="0"/>
                <a:sym typeface="+mn-ea"/>
              </a:rPr>
              <a:t>.</a:t>
            </a:r>
          </a:p>
          <a:p>
            <a:pPr marL="0" indent="0" algn="just">
              <a:buNone/>
            </a:pPr>
            <a:endParaRPr lang="en-US" sz="2400" dirty="0" smtClean="0">
              <a:latin typeface="Times New Roman" pitchFamily="18" charset="0"/>
              <a:cs typeface="Times New Roman" pitchFamily="18" charset="0"/>
              <a:sym typeface="+mn-ea"/>
            </a:endParaRPr>
          </a:p>
          <a:p>
            <a:pPr algn="just">
              <a:buFont typeface="Wingdings" pitchFamily="2" charset="2"/>
              <a:buChar char="Ø"/>
            </a:pPr>
            <a:r>
              <a:rPr lang="en-US" sz="2400" dirty="0" smtClean="0">
                <a:latin typeface="Times New Roman" pitchFamily="18" charset="0"/>
                <a:cs typeface="Times New Roman" pitchFamily="18" charset="0"/>
                <a:sym typeface="+mn-ea"/>
              </a:rPr>
              <a:t>According to Jung, dream base on daily life, so it could be said that dreams move forward as the life of a person pursues. </a:t>
            </a:r>
            <a:r>
              <a:rPr lang="en-US" sz="2000" dirty="0" smtClean="0">
                <a:latin typeface="Times New Roman" pitchFamily="18" charset="0"/>
                <a:cs typeface="Times New Roman" pitchFamily="18" charset="0"/>
              </a:rPr>
              <a:t>(Porte</a:t>
            </a:r>
            <a:r>
              <a:rPr lang="en-US" sz="2000" dirty="0">
                <a:latin typeface="Times New Roman" pitchFamily="18" charset="0"/>
                <a:cs typeface="Times New Roman" pitchFamily="18" charset="0"/>
              </a:rPr>
              <a:t>, et, al. 2016).</a:t>
            </a:r>
          </a:p>
          <a:p>
            <a:pPr marL="0" indent="0" algn="just">
              <a:buNone/>
            </a:pPr>
            <a:endParaRPr lang="en-US" sz="2400" dirty="0" smtClean="0">
              <a:latin typeface="Times New Roman" pitchFamily="18" charset="0"/>
              <a:cs typeface="Times New Roman" pitchFamily="18" charset="0"/>
              <a:sym typeface="+mn-ea"/>
            </a:endParaRPr>
          </a:p>
          <a:p>
            <a:pPr marL="0" indent="0" algn="just">
              <a:buNone/>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320" y="1286538"/>
            <a:ext cx="5477894" cy="52950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67" y="0"/>
            <a:ext cx="11479619" cy="3902149"/>
          </a:xfrm>
        </p:spPr>
        <p:txBody>
          <a:bodyPr/>
          <a:lstStyle/>
          <a:p>
            <a:pPr marL="0" indent="0" algn="ctr">
              <a:buNone/>
            </a:pPr>
            <a:r>
              <a:rPr lang="en-US" sz="2800" b="1" dirty="0">
                <a:latin typeface="Times New Roman" pitchFamily="18" charset="0"/>
                <a:cs typeface="Times New Roman" pitchFamily="18" charset="0"/>
              </a:rPr>
              <a:t>Neuroscience and </a:t>
            </a:r>
            <a:r>
              <a:rPr lang="en-US" sz="2800" b="1" dirty="0" smtClean="0">
                <a:latin typeface="Times New Roman" pitchFamily="18" charset="0"/>
                <a:cs typeface="Times New Roman" pitchFamily="18" charset="0"/>
              </a:rPr>
              <a:t>dreams</a:t>
            </a:r>
            <a:endParaRPr lang="en-US" sz="2800" b="1" dirty="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According </a:t>
            </a:r>
            <a:r>
              <a:rPr lang="en-US" sz="2000" dirty="0">
                <a:latin typeface="Times New Roman" pitchFamily="18" charset="0"/>
                <a:cs typeface="Times New Roman" pitchFamily="18" charset="0"/>
              </a:rPr>
              <a:t>to Llewellyn, “the stuff of dreaming is the stuff of memory, dreaming promotes the </a:t>
            </a:r>
            <a:r>
              <a:rPr lang="en-US" sz="2000" dirty="0" smtClean="0">
                <a:latin typeface="Times New Roman" pitchFamily="18" charset="0"/>
                <a:cs typeface="Times New Roman" pitchFamily="18" charset="0"/>
              </a:rPr>
              <a:t>consolidation </a:t>
            </a:r>
            <a:r>
              <a:rPr lang="en-US" sz="2000" dirty="0">
                <a:latin typeface="Times New Roman" pitchFamily="18" charset="0"/>
                <a:cs typeface="Times New Roman" pitchFamily="18" charset="0"/>
              </a:rPr>
              <a:t>of memory</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(Young-</a:t>
            </a:r>
            <a:r>
              <a:rPr lang="en-US" sz="2000" dirty="0" err="1">
                <a:latin typeface="Times New Roman" pitchFamily="18" charset="0"/>
                <a:cs typeface="Times New Roman" pitchFamily="18" charset="0"/>
              </a:rPr>
              <a:t>Bruehl</a:t>
            </a:r>
            <a:r>
              <a:rPr lang="en-US" sz="2000" dirty="0">
                <a:latin typeface="Times New Roman" pitchFamily="18" charset="0"/>
                <a:cs typeface="Times New Roman" pitchFamily="18" charset="0"/>
              </a:rPr>
              <a:t>, et, al. 2005)</a:t>
            </a:r>
            <a:endParaRPr lang="en-US" sz="2000" dirty="0" smtClean="0">
              <a:latin typeface="Times New Roman" pitchFamily="18" charset="0"/>
              <a:cs typeface="Times New Roman" pitchFamily="18" charset="0"/>
            </a:endParaRPr>
          </a:p>
          <a:p>
            <a:pPr marL="0" indent="0" algn="just">
              <a:buNone/>
            </a:pPr>
            <a:endParaRPr lang="en-US" sz="2000" dirty="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According to him, “dream </a:t>
            </a:r>
            <a:r>
              <a:rPr lang="en-US" sz="2000" dirty="0">
                <a:latin typeface="Times New Roman" pitchFamily="18" charset="0"/>
                <a:cs typeface="Times New Roman" pitchFamily="18" charset="0"/>
              </a:rPr>
              <a:t>state are justified, waking states are </a:t>
            </a:r>
            <a:r>
              <a:rPr lang="en-US" sz="2000" dirty="0" smtClean="0">
                <a:latin typeface="Times New Roman" pitchFamily="18" charset="0"/>
                <a:cs typeface="Times New Roman" pitchFamily="18" charset="0"/>
              </a:rPr>
              <a:t>justified”, </a:t>
            </a:r>
            <a:r>
              <a:rPr lang="en-US" sz="2000" dirty="0">
                <a:latin typeface="Times New Roman" pitchFamily="18" charset="0"/>
                <a:cs typeface="Times New Roman" pitchFamily="18" charset="0"/>
              </a:rPr>
              <a:t>however a </a:t>
            </a:r>
            <a:r>
              <a:rPr lang="en-US" sz="2000" dirty="0" smtClean="0">
                <a:latin typeface="Times New Roman" pitchFamily="18" charset="0"/>
                <a:cs typeface="Times New Roman" pitchFamily="18" charset="0"/>
              </a:rPr>
              <a:t>mad </a:t>
            </a:r>
            <a:r>
              <a:rPr lang="en-US" sz="2000" dirty="0">
                <a:latin typeface="Times New Roman" pitchFamily="18" charset="0"/>
                <a:cs typeface="Times New Roman" pitchFamily="18" charset="0"/>
              </a:rPr>
              <a:t>man lives more in sleep </a:t>
            </a:r>
            <a:r>
              <a:rPr lang="en-US" sz="2000" dirty="0" smtClean="0">
                <a:latin typeface="Times New Roman" pitchFamily="18" charset="0"/>
                <a:cs typeface="Times New Roman" pitchFamily="18" charset="0"/>
              </a:rPr>
              <a:t>state.</a:t>
            </a:r>
          </a:p>
          <a:p>
            <a:pPr algn="just">
              <a:buFont typeface="Wingdings" pitchFamily="2" charset="2"/>
              <a:buChar char="Ø"/>
            </a:pPr>
            <a:endParaRPr lang="en-US"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Sleeping stage has more negative impacts on brain structure and mood of people than dreaming stage.  </a:t>
            </a:r>
            <a:r>
              <a:rPr lang="en-US" sz="2000" dirty="0">
                <a:latin typeface="Times New Roman" pitchFamily="18" charset="0"/>
                <a:cs typeface="Times New Roman" pitchFamily="18" charset="0"/>
              </a:rPr>
              <a:t>D</a:t>
            </a:r>
            <a:r>
              <a:rPr lang="en-US" sz="2000" dirty="0" smtClean="0">
                <a:latin typeface="Times New Roman" pitchFamily="18" charset="0"/>
                <a:cs typeface="Times New Roman" pitchFamily="18" charset="0"/>
              </a:rPr>
              <a:t>ifferent dreaming stages are because of the different sleeping postures. </a:t>
            </a: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517" y="3353080"/>
            <a:ext cx="8463516" cy="33842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256" y="0"/>
            <a:ext cx="9842204" cy="3753293"/>
          </a:xfrm>
        </p:spPr>
        <p:txBody>
          <a:bodyPr/>
          <a:lstStyle/>
          <a:p>
            <a:pPr marL="0" indent="0" algn="ctr">
              <a:buNone/>
            </a:pPr>
            <a:r>
              <a:rPr lang="en-US" sz="2800" b="1" dirty="0" smtClean="0">
                <a:latin typeface="Times New Roman" pitchFamily="18" charset="0"/>
                <a:cs typeface="Times New Roman" pitchFamily="18" charset="0"/>
              </a:rPr>
              <a:t>REM (Rapid Eye Movement) </a:t>
            </a:r>
            <a:r>
              <a:rPr lang="en-US" sz="2800" b="1" dirty="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Dream</a:t>
            </a:r>
          </a:p>
          <a:p>
            <a:pPr marL="0" indent="0" algn="ctr">
              <a:buNone/>
            </a:pPr>
            <a:endParaRPr lang="en-US" sz="2800" dirty="0">
              <a:latin typeface="Times New Roman" pitchFamily="18" charset="0"/>
              <a:cs typeface="Times New Roman" pitchFamily="18" charset="0"/>
            </a:endParaRPr>
          </a:p>
          <a:p>
            <a:pPr>
              <a:buFont typeface="Wingdings" pitchFamily="2" charset="2"/>
              <a:buChar char="Ø"/>
            </a:pPr>
            <a:r>
              <a:rPr lang="en-US" sz="2400" dirty="0">
                <a:latin typeface="Times New Roman" pitchFamily="18" charset="0"/>
                <a:cs typeface="Times New Roman" pitchFamily="18" charset="0"/>
              </a:rPr>
              <a:t>Rapid eye movement promote </a:t>
            </a:r>
            <a:r>
              <a:rPr lang="en-US" sz="2400" dirty="0" smtClean="0">
                <a:latin typeface="Times New Roman" pitchFamily="18" charset="0"/>
                <a:cs typeface="Times New Roman" pitchFamily="18" charset="0"/>
              </a:rPr>
              <a:t>consciousness </a:t>
            </a:r>
            <a:r>
              <a:rPr lang="en-US" sz="2400" dirty="0">
                <a:latin typeface="Times New Roman" pitchFamily="18" charset="0"/>
                <a:cs typeface="Times New Roman" pitchFamily="18" charset="0"/>
              </a:rPr>
              <a:t>of dream </a:t>
            </a:r>
            <a:r>
              <a:rPr lang="en-US" sz="2400" dirty="0" smtClean="0">
                <a:latin typeface="Times New Roman" pitchFamily="18" charset="0"/>
                <a:cs typeface="Times New Roman" pitchFamily="18" charset="0"/>
              </a:rPr>
              <a:t>state</a:t>
            </a: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According to Varela, “REM sleep is a fundamental cognitive activity.” It is the place where people can engage in imaginary play, trying out different scenario, and learning new possibilities”. </a:t>
            </a:r>
            <a:r>
              <a:rPr lang="en-US" sz="2000" dirty="0">
                <a:latin typeface="Times New Roman" pitchFamily="18" charset="0"/>
                <a:cs typeface="Times New Roman" pitchFamily="18" charset="0"/>
              </a:rPr>
              <a:t>(Young-</a:t>
            </a:r>
            <a:r>
              <a:rPr lang="en-US" sz="2000" dirty="0" err="1">
                <a:latin typeface="Times New Roman" pitchFamily="18" charset="0"/>
                <a:cs typeface="Times New Roman" pitchFamily="18" charset="0"/>
              </a:rPr>
              <a:t>Bruehl</a:t>
            </a:r>
            <a:r>
              <a:rPr lang="en-US" sz="2000" dirty="0">
                <a:latin typeface="Times New Roman" pitchFamily="18" charset="0"/>
                <a:cs typeface="Times New Roman" pitchFamily="18" charset="0"/>
              </a:rPr>
              <a:t>, et, al. 2005)</a:t>
            </a:r>
            <a:endParaRPr lang="en-US" sz="2000" dirty="0" smtClean="0">
              <a:latin typeface="Times New Roman" pitchFamily="18" charset="0"/>
              <a:cs typeface="Times New Roman" pitchFamily="18" charset="0"/>
            </a:endParaRPr>
          </a:p>
          <a:p>
            <a:pPr>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It is affirmed that there comes an intense level in the sleep while dreaming where there runs high emotions as well. </a:t>
            </a:r>
            <a:r>
              <a:rPr lang="en-US" sz="2000" dirty="0">
                <a:latin typeface="Times New Roman" pitchFamily="18" charset="0"/>
                <a:cs typeface="Times New Roman" pitchFamily="18" charset="0"/>
              </a:rPr>
              <a:t>(Young-</a:t>
            </a:r>
            <a:r>
              <a:rPr lang="en-US" sz="2000" dirty="0" err="1">
                <a:latin typeface="Times New Roman" pitchFamily="18" charset="0"/>
                <a:cs typeface="Times New Roman" pitchFamily="18" charset="0"/>
              </a:rPr>
              <a:t>Bruehl</a:t>
            </a:r>
            <a:r>
              <a:rPr lang="en-US" sz="2000" dirty="0">
                <a:latin typeface="Times New Roman" pitchFamily="18" charset="0"/>
                <a:cs typeface="Times New Roman" pitchFamily="18" charset="0"/>
              </a:rPr>
              <a:t>, et, al. 2005)</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6824" y="4114800"/>
            <a:ext cx="4085176" cy="2743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1699</Words>
  <Application>Microsoft Office PowerPoint</Application>
  <PresentationFormat>Custom</PresentationFormat>
  <Paragraphs>93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Dreams</vt:lpstr>
      <vt:lpstr>Why do we dream?</vt:lpstr>
      <vt:lpstr>PowerPoint Presentation</vt:lpstr>
      <vt:lpstr>PowerPoint Presentation</vt:lpstr>
      <vt:lpstr>Why do we dream while sleeping </vt:lpstr>
      <vt:lpstr>Dreams and their connection with life </vt:lpstr>
      <vt:lpstr>PowerPoint Presentation</vt:lpstr>
      <vt:lpstr>PowerPoint Presentation</vt:lpstr>
      <vt:lpstr> </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dreams</dc:title>
  <dc:creator>PTCL</dc:creator>
  <cp:lastModifiedBy>Mehmoona</cp:lastModifiedBy>
  <cp:revision>38</cp:revision>
  <dcterms:created xsi:type="dcterms:W3CDTF">2019-02-08T05:14:00Z</dcterms:created>
  <dcterms:modified xsi:type="dcterms:W3CDTF">2019-02-11T19:56:13Z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