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0" r:id="rId1"/>
  </p:sldMasterIdLst>
  <p:notesMasterIdLst>
    <p:notesMasterId r:id="rId7"/>
  </p:notesMasterIdLst>
  <p:sldIdLst>
    <p:sldId id="256" r:id="rId2"/>
    <p:sldId id="258" r:id="rId3"/>
    <p:sldId id="259" r:id="rId4"/>
    <p:sldId id="257"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41" autoAdjust="0"/>
    <p:restoredTop sz="85185" autoAdjust="0"/>
  </p:normalViewPr>
  <p:slideViewPr>
    <p:cSldViewPr snapToGrid="0">
      <p:cViewPr varScale="1">
        <p:scale>
          <a:sx n="37" d="100"/>
          <a:sy n="37" d="100"/>
        </p:scale>
        <p:origin x="78" y="912"/>
      </p:cViewPr>
      <p:guideLst/>
    </p:cSldViewPr>
  </p:slideViewPr>
  <p:notesTextViewPr>
    <p:cViewPr>
      <p:scale>
        <a:sx n="1" d="1"/>
        <a:sy n="1" d="1"/>
      </p:scale>
      <p:origin x="0" y="-73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314891-6D5E-4A6D-8471-473D5688EACD}" type="datetimeFigureOut">
              <a:rPr lang="en-US" smtClean="0"/>
              <a:t>3/26/2019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32E078-86EB-41C6-87CA-7427ECFA44DB}" type="slidenum">
              <a:rPr lang="en-US" smtClean="0"/>
              <a:t>‹#›</a:t>
            </a:fld>
            <a:endParaRPr lang="en-US"/>
          </a:p>
        </p:txBody>
      </p:sp>
    </p:spTree>
    <p:extLst>
      <p:ext uri="{BB962C8B-B14F-4D97-AF65-F5344CB8AC3E}">
        <p14:creationId xmlns:p14="http://schemas.microsoft.com/office/powerpoint/2010/main" val="2983164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There many different psychological models of criminal behavior. Personality is the major motivational element that drives behavior within individuals. Crimes then would result from abnormal, dysfunctional, or inappropriate mental processes within the personality of the individual. Defective, or abnormal, mental processes may have a variety of causes, i.e., a diseased mind, inappropriate learning or improper conditioning, the emulation of inappropriate role models, and adjustment to inner conflicts. Various forms of criminal profiling are based heavily on psychological principles and represent an effort to either apprehend existing criminals or to identify persons at risk for certain behavior (Psychological Theories of Crime, 2019).</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32E078-86EB-41C6-87CA-7427ECFA44DB}" type="slidenum">
              <a:rPr lang="en-US" smtClean="0"/>
              <a:t>1</a:t>
            </a:fld>
            <a:endParaRPr lang="en-US"/>
          </a:p>
        </p:txBody>
      </p:sp>
    </p:spTree>
    <p:extLst>
      <p:ext uri="{BB962C8B-B14F-4D97-AF65-F5344CB8AC3E}">
        <p14:creationId xmlns:p14="http://schemas.microsoft.com/office/powerpoint/2010/main" val="754628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According to biological theory, a person engaged in crime is due to their </a:t>
            </a:r>
            <a:r>
              <a:rPr lang="en-US" dirty="0" err="1"/>
              <a:t>behaviour</a:t>
            </a:r>
            <a:r>
              <a:rPr lang="en-US" dirty="0"/>
              <a:t> which is determined by genetics. The basic determinants of human behavior are to a considerable degree, determined by genetics. Human DNA, environmental contaminants, nutrition, hormones, trauma to the brain, exposure to drugs and alcohol during pregnancy and body chemistry can all contribute to criminal behavior. These basic determinants of human behavior may be passed from one generation to the next (Hagan et al., 2018). For example, in psychological theory, a person mental ability is discussed that how mental ability has an effect on the individual behavior to commit a crime. </a:t>
            </a:r>
            <a:r>
              <a:rPr lang="en-US"/>
              <a:t>Similarly, biological theories have focused on the personality traits of an individual which also include mental abilities.</a:t>
            </a:r>
            <a:endParaRPr lang="en-US" dirty="0"/>
          </a:p>
        </p:txBody>
      </p:sp>
      <p:sp>
        <p:nvSpPr>
          <p:cNvPr id="4" name="Slide Number Placeholder 3"/>
          <p:cNvSpPr>
            <a:spLocks noGrp="1"/>
          </p:cNvSpPr>
          <p:nvPr>
            <p:ph type="sldNum" sz="quarter" idx="10"/>
          </p:nvPr>
        </p:nvSpPr>
        <p:spPr/>
        <p:txBody>
          <a:bodyPr/>
          <a:lstStyle/>
          <a:p>
            <a:fld id="{3032E078-86EB-41C6-87CA-7427ECFA44DB}" type="slidenum">
              <a:rPr lang="en-US" smtClean="0"/>
              <a:t>2</a:t>
            </a:fld>
            <a:endParaRPr lang="en-US"/>
          </a:p>
        </p:txBody>
      </p:sp>
    </p:spTree>
    <p:extLst>
      <p:ext uri="{BB962C8B-B14F-4D97-AF65-F5344CB8AC3E}">
        <p14:creationId xmlns:p14="http://schemas.microsoft.com/office/powerpoint/2010/main" val="2845497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Sociological and psychological principles of criminality are intertwined and technically not independent. As with psychological theories, there are numerous sociological formulations of the cause and control of criminality. According to sociological theory, it is attempting to connect the issues of the individual’s criminality with the broader social structures and cultural values of society, familial, or peer group. Criminality is viewed from the point of view of the social construction of criminality and its social causes. People engage in criminal behavior because they do not see the benefits of adhering to conventional social values and believe that crime is a way to improve their social, financial conditions (</a:t>
            </a:r>
            <a:r>
              <a:rPr lang="en-US" sz="1200" b="0" i="0" kern="1200" dirty="0" err="1">
                <a:solidFill>
                  <a:schemeClr val="tx1"/>
                </a:solidFill>
                <a:effectLst/>
                <a:latin typeface="Times New Roman" panose="02020603050405020304" pitchFamily="18" charset="0"/>
                <a:ea typeface="+mn-ea"/>
                <a:cs typeface="Times New Roman" panose="02020603050405020304" pitchFamily="18" charset="0"/>
              </a:rPr>
              <a:t>Helfgott</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2008). </a:t>
            </a:r>
          </a:p>
          <a:p>
            <a:endParaRPr lang="en-US" dirty="0"/>
          </a:p>
        </p:txBody>
      </p:sp>
      <p:sp>
        <p:nvSpPr>
          <p:cNvPr id="4" name="Slide Number Placeholder 3"/>
          <p:cNvSpPr>
            <a:spLocks noGrp="1"/>
          </p:cNvSpPr>
          <p:nvPr>
            <p:ph type="sldNum" sz="quarter" idx="10"/>
          </p:nvPr>
        </p:nvSpPr>
        <p:spPr/>
        <p:txBody>
          <a:bodyPr/>
          <a:lstStyle/>
          <a:p>
            <a:fld id="{3032E078-86EB-41C6-87CA-7427ECFA44DB}" type="slidenum">
              <a:rPr lang="en-US" smtClean="0"/>
              <a:t>3</a:t>
            </a:fld>
            <a:endParaRPr lang="en-US"/>
          </a:p>
        </p:txBody>
      </p:sp>
    </p:spTree>
    <p:extLst>
      <p:ext uri="{BB962C8B-B14F-4D97-AF65-F5344CB8AC3E}">
        <p14:creationId xmlns:p14="http://schemas.microsoft.com/office/powerpoint/2010/main" val="3644045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According to the classical theory of criminal theory, criminal behavior is due to the personal will of an individual. Crime is an immoral form of human behavior according to classical theory. Human beings are rational and make decisions freely and with an understanding of the consequences. So they are responsible for their actions and should be given proper punishment. Crime prevention is possible through swift and certain punishment that counters possible gains from criminal behavior. According to classical theory, punishment, as a principal method of operating to create fear, is seen as necessary to influence human will and thus to control behavior.  All people are by their nature self-seeking and therefore liable to commit a crime.</a:t>
            </a:r>
            <a:endParaRPr lang="en-US" dirty="0"/>
          </a:p>
        </p:txBody>
      </p:sp>
      <p:sp>
        <p:nvSpPr>
          <p:cNvPr id="4" name="Slide Number Placeholder 3"/>
          <p:cNvSpPr>
            <a:spLocks noGrp="1"/>
          </p:cNvSpPr>
          <p:nvPr>
            <p:ph type="sldNum" sz="quarter" idx="10"/>
          </p:nvPr>
        </p:nvSpPr>
        <p:spPr/>
        <p:txBody>
          <a:bodyPr/>
          <a:lstStyle/>
          <a:p>
            <a:fld id="{3032E078-86EB-41C6-87CA-7427ECFA44DB}" type="slidenum">
              <a:rPr lang="en-US" smtClean="0"/>
              <a:t>4</a:t>
            </a:fld>
            <a:endParaRPr lang="en-US"/>
          </a:p>
        </p:txBody>
      </p:sp>
    </p:spTree>
    <p:extLst>
      <p:ext uri="{BB962C8B-B14F-4D97-AF65-F5344CB8AC3E}">
        <p14:creationId xmlns:p14="http://schemas.microsoft.com/office/powerpoint/2010/main" val="4184979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32E078-86EB-41C6-87CA-7427ECFA44DB}" type="slidenum">
              <a:rPr lang="en-US" smtClean="0"/>
              <a:t>5</a:t>
            </a:fld>
            <a:endParaRPr lang="en-US"/>
          </a:p>
        </p:txBody>
      </p:sp>
    </p:spTree>
    <p:extLst>
      <p:ext uri="{BB962C8B-B14F-4D97-AF65-F5344CB8AC3E}">
        <p14:creationId xmlns:p14="http://schemas.microsoft.com/office/powerpoint/2010/main" val="262902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C8F0F64-488D-43B1-B3A4-96EAAD1418D3}" type="datetimeFigureOut">
              <a:rPr lang="en-US" smtClean="0"/>
              <a:t>3/26/2019</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125130180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8F0F64-488D-43B1-B3A4-96EAAD1418D3}"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3983224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C8F0F64-488D-43B1-B3A4-96EAAD1418D3}" type="datetimeFigureOut">
              <a:rPr lang="en-US" smtClean="0"/>
              <a:t>3/26/2019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883537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C8F0F64-488D-43B1-B3A4-96EAAD1418D3}" type="datetimeFigureOut">
              <a:rPr lang="en-US" smtClean="0"/>
              <a:t>3/26/2019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1E7AD16-B864-4CDC-AC84-F0201158A535}"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7279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C8F0F64-488D-43B1-B3A4-96EAAD1418D3}" type="datetimeFigureOut">
              <a:rPr lang="en-US" smtClean="0"/>
              <a:t>3/26/2019</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1094716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C8F0F64-488D-43B1-B3A4-96EAAD1418D3}" type="datetimeFigureOut">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4248442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C8F0F64-488D-43B1-B3A4-96EAAD1418D3}" type="datetimeFigureOut">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482554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8F0F64-488D-43B1-B3A4-96EAAD1418D3}"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2743630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C8F0F64-488D-43B1-B3A4-96EAAD1418D3}" type="datetimeFigureOut">
              <a:rPr lang="en-US" smtClean="0"/>
              <a:t>3/26/2019</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379884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8F0F64-488D-43B1-B3A4-96EAAD1418D3}"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413004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C8F0F64-488D-43B1-B3A4-96EAAD1418D3}" type="datetimeFigureOut">
              <a:rPr lang="en-US" smtClean="0"/>
              <a:t>3/26/2019</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354042314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8F0F64-488D-43B1-B3A4-96EAAD1418D3}"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401262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8F0F64-488D-43B1-B3A4-96EAAD1418D3}" type="datetimeFigureOut">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773016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8F0F64-488D-43B1-B3A4-96EAAD1418D3}" type="datetimeFigureOut">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103133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F0F64-488D-43B1-B3A4-96EAAD1418D3}" type="datetimeFigureOut">
              <a:rPr lang="en-US" smtClean="0"/>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80087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8F0F64-488D-43B1-B3A4-96EAAD1418D3}"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120965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8F0F64-488D-43B1-B3A4-96EAAD1418D3}"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AD16-B864-4CDC-AC84-F0201158A535}" type="slidenum">
              <a:rPr lang="en-US" smtClean="0"/>
              <a:t>‹#›</a:t>
            </a:fld>
            <a:endParaRPr lang="en-US"/>
          </a:p>
        </p:txBody>
      </p:sp>
    </p:spTree>
    <p:extLst>
      <p:ext uri="{BB962C8B-B14F-4D97-AF65-F5344CB8AC3E}">
        <p14:creationId xmlns:p14="http://schemas.microsoft.com/office/powerpoint/2010/main" val="19395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C8F0F64-488D-43B1-B3A4-96EAAD1418D3}" type="datetimeFigureOut">
              <a:rPr lang="en-US" smtClean="0"/>
              <a:t>3/26/2019</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1E7AD16-B864-4CDC-AC84-F0201158A535}" type="slidenum">
              <a:rPr lang="en-US" smtClean="0"/>
              <a:t>‹#›</a:t>
            </a:fld>
            <a:endParaRPr lang="en-US"/>
          </a:p>
        </p:txBody>
      </p:sp>
    </p:spTree>
    <p:extLst>
      <p:ext uri="{BB962C8B-B14F-4D97-AF65-F5344CB8AC3E}">
        <p14:creationId xmlns:p14="http://schemas.microsoft.com/office/powerpoint/2010/main" val="869654019"/>
      </p:ext>
    </p:extLst>
  </p:cSld>
  <p:clrMap bg1="dk1" tx1="lt1" bg2="dk2" tx2="lt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 id="2147484312" r:id="rId12"/>
    <p:sldLayoutId id="2147484313" r:id="rId13"/>
    <p:sldLayoutId id="2147484314" r:id="rId14"/>
    <p:sldLayoutId id="2147484315" r:id="rId15"/>
    <p:sldLayoutId id="2147484316" r:id="rId16"/>
    <p:sldLayoutId id="214748431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riminal-justice.iresearchnet.com/criminology/theories/psychological-theories-of-crim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303D-EAF8-4AD6-AD76-3BFBBC94728B}"/>
              </a:ext>
            </a:extLst>
          </p:cNvPr>
          <p:cNvSpPr>
            <a:spLocks noGrp="1"/>
          </p:cNvSpPr>
          <p:nvPr>
            <p:ph type="title"/>
          </p:nvPr>
        </p:nvSpPr>
        <p:spPr>
          <a:xfrm>
            <a:off x="685800" y="764373"/>
            <a:ext cx="10820400" cy="1293028"/>
          </a:xfrm>
        </p:spPr>
        <p:txBody>
          <a:bodyPr>
            <a:normAutofit/>
          </a:bodyPr>
          <a:lstStyle/>
          <a:p>
            <a:pPr algn="ctr"/>
            <a:r>
              <a:rPr lang="en-US" sz="6600" b="1" cap="none" dirty="0">
                <a:latin typeface="Times New Roman" panose="02020603050405020304" pitchFamily="18" charset="0"/>
                <a:cs typeface="Times New Roman" panose="02020603050405020304" pitchFamily="18" charset="0"/>
              </a:rPr>
              <a:t>Criminal Theories</a:t>
            </a:r>
            <a:endParaRPr lang="en-US" sz="6600"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9CABA3D9-99B3-479C-A43B-4E7A5ED3F919}"/>
              </a:ext>
            </a:extLst>
          </p:cNvPr>
          <p:cNvSpPr>
            <a:spLocks noGrp="1"/>
          </p:cNvSpPr>
          <p:nvPr>
            <p:ph idx="1"/>
          </p:nvPr>
        </p:nvSpPr>
        <p:spPr/>
        <p:txBody>
          <a:bodyPr/>
          <a:lstStyle/>
          <a:p>
            <a:pPr marL="0" indent="0" algn="ctr">
              <a:buNone/>
            </a:pPr>
            <a:r>
              <a:rPr lang="en-US" sz="2800" b="1" dirty="0">
                <a:latin typeface="Times New Roman" panose="02020603050405020304" pitchFamily="18" charset="0"/>
                <a:cs typeface="Times New Roman" panose="02020603050405020304" pitchFamily="18" charset="0"/>
              </a:rPr>
              <a:t>Psychological Theory</a:t>
            </a:r>
          </a:p>
          <a:p>
            <a:r>
              <a:rPr lang="en-US" dirty="0">
                <a:latin typeface="Times New Roman" panose="02020603050405020304" pitchFamily="18" charset="0"/>
                <a:cs typeface="Times New Roman" panose="02020603050405020304" pitchFamily="18" charset="0"/>
              </a:rPr>
              <a:t>There are several types of psychological models of criminal behavior</a:t>
            </a:r>
          </a:p>
          <a:p>
            <a:r>
              <a:rPr lang="en-US" dirty="0">
                <a:latin typeface="Times New Roman" panose="02020603050405020304" pitchFamily="18" charset="0"/>
                <a:cs typeface="Times New Roman" panose="02020603050405020304" pitchFamily="18" charset="0"/>
              </a:rPr>
              <a:t>Criminal behavior may be showing determination for the person</a:t>
            </a:r>
          </a:p>
          <a:p>
            <a:r>
              <a:rPr lang="en-US" dirty="0">
                <a:latin typeface="Times New Roman" panose="02020603050405020304" pitchFamily="18" charset="0"/>
                <a:cs typeface="Times New Roman" panose="02020603050405020304" pitchFamily="18" charset="0"/>
              </a:rPr>
              <a:t>Crimes have resulted from an abnormal or unsuitable mental process within the personality of an individual</a:t>
            </a:r>
          </a:p>
          <a:p>
            <a:r>
              <a:rPr lang="en-US" dirty="0">
                <a:latin typeface="Times New Roman" panose="02020603050405020304" pitchFamily="18" charset="0"/>
                <a:cs typeface="Times New Roman" panose="02020603050405020304" pitchFamily="18" charset="0"/>
              </a:rPr>
              <a:t>Personality has been a major motivational element that is the reason for behavior within individuals</a:t>
            </a:r>
          </a:p>
          <a:p>
            <a:r>
              <a:rPr lang="en-US" dirty="0">
                <a:latin typeface="Times New Roman" panose="02020603050405020304" pitchFamily="18" charset="0"/>
                <a:cs typeface="Times New Roman" panose="02020603050405020304" pitchFamily="18" charset="0"/>
              </a:rPr>
              <a:t>There are three major theories of psychological theories of crime which include psychodynamic theory, behavioral theory and cognitive theory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42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303D-EAF8-4AD6-AD76-3BFBBC94728B}"/>
              </a:ext>
            </a:extLst>
          </p:cNvPr>
          <p:cNvSpPr>
            <a:spLocks noGrp="1"/>
          </p:cNvSpPr>
          <p:nvPr>
            <p:ph type="title"/>
          </p:nvPr>
        </p:nvSpPr>
        <p:spPr>
          <a:xfrm>
            <a:off x="685800" y="764373"/>
            <a:ext cx="10820400" cy="1293028"/>
          </a:xfrm>
        </p:spPr>
        <p:txBody>
          <a:bodyPr>
            <a:normAutofit/>
          </a:bodyPr>
          <a:lstStyle/>
          <a:p>
            <a:pPr algn="ctr"/>
            <a:r>
              <a:rPr lang="en-US" sz="6600" b="1" cap="none" dirty="0">
                <a:latin typeface="Times New Roman" panose="02020603050405020304" pitchFamily="18" charset="0"/>
                <a:cs typeface="Times New Roman" panose="02020603050405020304" pitchFamily="18" charset="0"/>
              </a:rPr>
              <a:t>Criminal Theories</a:t>
            </a:r>
            <a:endParaRPr lang="en-US" sz="6600"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9CABA3D9-99B3-479C-A43B-4E7A5ED3F919}"/>
              </a:ext>
            </a:extLst>
          </p:cNvPr>
          <p:cNvSpPr>
            <a:spLocks noGrp="1"/>
          </p:cNvSpPr>
          <p:nvPr>
            <p:ph idx="1"/>
          </p:nvPr>
        </p:nvSpPr>
        <p:spPr/>
        <p:txBody>
          <a:bodyPr/>
          <a:lstStyle/>
          <a:p>
            <a:pPr marL="0" indent="0" algn="ctr">
              <a:buNone/>
            </a:pPr>
            <a:r>
              <a:rPr lang="en-US" sz="2800" b="1" dirty="0">
                <a:latin typeface="Times New Roman" panose="02020603050405020304" pitchFamily="18" charset="0"/>
                <a:cs typeface="Times New Roman" panose="02020603050405020304" pitchFamily="18" charset="0"/>
              </a:rPr>
              <a:t>Biological Theory</a:t>
            </a:r>
          </a:p>
          <a:p>
            <a:r>
              <a:rPr lang="en-US" dirty="0">
                <a:latin typeface="Times New Roman" panose="02020603050405020304" pitchFamily="18" charset="0"/>
                <a:cs typeface="Times New Roman" panose="02020603050405020304" pitchFamily="18" charset="0"/>
              </a:rPr>
              <a:t>According to biological theory, the main factors of human behavior are determined by genetics</a:t>
            </a:r>
          </a:p>
          <a:p>
            <a:r>
              <a:rPr lang="en-US" dirty="0">
                <a:latin typeface="Times New Roman" panose="02020603050405020304" pitchFamily="18" charset="0"/>
                <a:cs typeface="Times New Roman" panose="02020603050405020304" pitchFamily="18" charset="0"/>
              </a:rPr>
              <a:t>Environmental adulterate can contribute to criminal behavior according to biological theory</a:t>
            </a:r>
          </a:p>
          <a:p>
            <a:r>
              <a:rPr lang="en-US" dirty="0">
                <a:latin typeface="Times New Roman" panose="02020603050405020304" pitchFamily="18" charset="0"/>
                <a:cs typeface="Times New Roman" panose="02020603050405020304" pitchFamily="18" charset="0"/>
              </a:rPr>
              <a:t>Body chemistry is also one of the factors which can contribute to criminal behavior</a:t>
            </a:r>
          </a:p>
          <a:p>
            <a:r>
              <a:rPr lang="en-US" dirty="0">
                <a:latin typeface="Times New Roman" panose="02020603050405020304" pitchFamily="18" charset="0"/>
                <a:cs typeface="Times New Roman" panose="02020603050405020304" pitchFamily="18" charset="0"/>
              </a:rPr>
              <a:t>Human behavior may be passed from one generation to another</a:t>
            </a:r>
          </a:p>
          <a:p>
            <a:r>
              <a:rPr lang="en-US" dirty="0">
                <a:latin typeface="Times New Roman" panose="02020603050405020304" pitchFamily="18" charset="0"/>
                <a:cs typeface="Times New Roman" panose="02020603050405020304" pitchFamily="18" charset="0"/>
              </a:rPr>
              <a:t>Biological theory attempt to differentiate among individuals on the basis of physical traits or characteristics</a:t>
            </a:r>
          </a:p>
          <a:p>
            <a:r>
              <a:rPr lang="en-US" dirty="0">
                <a:latin typeface="Times New Roman" panose="02020603050405020304" pitchFamily="18" charset="0"/>
                <a:cs typeface="Times New Roman" panose="02020603050405020304" pitchFamily="18" charset="0"/>
              </a:rPr>
              <a:t>For example, psychological theories focus on an individual’s mental abilities. Similarly, biological theories focus on the physical features of the individual.</a:t>
            </a:r>
          </a:p>
        </p:txBody>
      </p:sp>
    </p:spTree>
    <p:extLst>
      <p:ext uri="{BB962C8B-B14F-4D97-AF65-F5344CB8AC3E}">
        <p14:creationId xmlns:p14="http://schemas.microsoft.com/office/powerpoint/2010/main" val="27656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303D-EAF8-4AD6-AD76-3BFBBC94728B}"/>
              </a:ext>
            </a:extLst>
          </p:cNvPr>
          <p:cNvSpPr>
            <a:spLocks noGrp="1"/>
          </p:cNvSpPr>
          <p:nvPr>
            <p:ph type="title"/>
          </p:nvPr>
        </p:nvSpPr>
        <p:spPr>
          <a:xfrm>
            <a:off x="685800" y="764373"/>
            <a:ext cx="10820400" cy="1293028"/>
          </a:xfrm>
        </p:spPr>
        <p:txBody>
          <a:bodyPr>
            <a:normAutofit/>
          </a:bodyPr>
          <a:lstStyle/>
          <a:p>
            <a:pPr algn="ctr"/>
            <a:r>
              <a:rPr lang="en-US" sz="6600" b="1" cap="none" dirty="0">
                <a:latin typeface="Times New Roman" panose="02020603050405020304" pitchFamily="18" charset="0"/>
                <a:cs typeface="Times New Roman" panose="02020603050405020304" pitchFamily="18" charset="0"/>
              </a:rPr>
              <a:t>Criminal Theories</a:t>
            </a:r>
            <a:endParaRPr lang="en-US" sz="6600"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9CABA3D9-99B3-479C-A43B-4E7A5ED3F919}"/>
              </a:ext>
            </a:extLst>
          </p:cNvPr>
          <p:cNvSpPr>
            <a:spLocks noGrp="1"/>
          </p:cNvSpPr>
          <p:nvPr>
            <p:ph idx="1"/>
          </p:nvPr>
        </p:nvSpPr>
        <p:spPr/>
        <p:txBody>
          <a:bodyPr/>
          <a:lstStyle/>
          <a:p>
            <a:pPr marL="0" indent="0" algn="ctr">
              <a:buNone/>
            </a:pPr>
            <a:r>
              <a:rPr lang="en-US" sz="2800" b="1" dirty="0">
                <a:latin typeface="Times New Roman" panose="02020603050405020304" pitchFamily="18" charset="0"/>
                <a:cs typeface="Times New Roman" panose="02020603050405020304" pitchFamily="18" charset="0"/>
              </a:rPr>
              <a:t>Sociological Theory</a:t>
            </a:r>
          </a:p>
          <a:p>
            <a:r>
              <a:rPr lang="en-US" dirty="0">
                <a:latin typeface="Times New Roman" panose="02020603050405020304" pitchFamily="18" charset="0"/>
                <a:cs typeface="Times New Roman" panose="02020603050405020304" pitchFamily="18" charset="0"/>
              </a:rPr>
              <a:t>Sociological theory attempt to connect the factors of the criminality with the culture or society</a:t>
            </a:r>
          </a:p>
          <a:p>
            <a:r>
              <a:rPr lang="en-US" dirty="0">
                <a:latin typeface="Times New Roman" panose="02020603050405020304" pitchFamily="18" charset="0"/>
                <a:cs typeface="Times New Roman" panose="02020603050405020304" pitchFamily="18" charset="0"/>
              </a:rPr>
              <a:t>People usually engage in the crime because they think that crime is the only option for them to improve the financial and social conditions in the society</a:t>
            </a:r>
          </a:p>
          <a:p>
            <a:r>
              <a:rPr lang="en-US" dirty="0">
                <a:latin typeface="Times New Roman" panose="02020603050405020304" pitchFamily="18" charset="0"/>
                <a:cs typeface="Times New Roman" panose="02020603050405020304" pitchFamily="18" charset="0"/>
              </a:rPr>
              <a:t>According to many people, an individual is forced to engage in the crime because of the social causes</a:t>
            </a:r>
          </a:p>
          <a:p>
            <a:r>
              <a:rPr lang="en-US" dirty="0">
                <a:latin typeface="Times New Roman" panose="02020603050405020304" pitchFamily="18" charset="0"/>
                <a:cs typeface="Times New Roman" panose="02020603050405020304" pitchFamily="18" charset="0"/>
              </a:rPr>
              <a:t>Sociology theory also explains that criminal behavior of person also develops because of less connection with society</a:t>
            </a:r>
          </a:p>
        </p:txBody>
      </p:sp>
    </p:spTree>
    <p:extLst>
      <p:ext uri="{BB962C8B-B14F-4D97-AF65-F5344CB8AC3E}">
        <p14:creationId xmlns:p14="http://schemas.microsoft.com/office/powerpoint/2010/main" val="463177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303D-EAF8-4AD6-AD76-3BFBBC94728B}"/>
              </a:ext>
            </a:extLst>
          </p:cNvPr>
          <p:cNvSpPr>
            <a:spLocks noGrp="1"/>
          </p:cNvSpPr>
          <p:nvPr>
            <p:ph type="title"/>
          </p:nvPr>
        </p:nvSpPr>
        <p:spPr>
          <a:xfrm>
            <a:off x="685800" y="764373"/>
            <a:ext cx="10820400" cy="1293028"/>
          </a:xfrm>
        </p:spPr>
        <p:txBody>
          <a:bodyPr>
            <a:normAutofit/>
          </a:bodyPr>
          <a:lstStyle/>
          <a:p>
            <a:pPr algn="ctr"/>
            <a:r>
              <a:rPr lang="en-US" sz="6600" b="1" cap="none" dirty="0">
                <a:latin typeface="Times New Roman" panose="02020603050405020304" pitchFamily="18" charset="0"/>
                <a:cs typeface="Times New Roman" panose="02020603050405020304" pitchFamily="18" charset="0"/>
              </a:rPr>
              <a:t>Criminal Theories</a:t>
            </a:r>
            <a:endParaRPr lang="en-US" sz="6600"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9CABA3D9-99B3-479C-A43B-4E7A5ED3F919}"/>
              </a:ext>
            </a:extLst>
          </p:cNvPr>
          <p:cNvSpPr>
            <a:spLocks noGrp="1"/>
          </p:cNvSpPr>
          <p:nvPr>
            <p:ph idx="1"/>
          </p:nvPr>
        </p:nvSpPr>
        <p:spPr/>
        <p:txBody>
          <a:bodyPr/>
          <a:lstStyle/>
          <a:p>
            <a:pPr marL="0" indent="0" algn="ctr">
              <a:buNone/>
            </a:pPr>
            <a:r>
              <a:rPr lang="en-US" sz="2800" b="1" dirty="0">
                <a:latin typeface="Times New Roman" panose="02020603050405020304" pitchFamily="18" charset="0"/>
                <a:cs typeface="Times New Roman" panose="02020603050405020304" pitchFamily="18" charset="0"/>
              </a:rPr>
              <a:t>Classical Theory</a:t>
            </a:r>
          </a:p>
          <a:p>
            <a:r>
              <a:rPr lang="en-US" dirty="0">
                <a:latin typeface="Times New Roman" panose="02020603050405020304" pitchFamily="18" charset="0"/>
                <a:cs typeface="Times New Roman" panose="02020603050405020304" pitchFamily="18" charset="0"/>
              </a:rPr>
              <a:t>According to classical theory of criminal theory, criminal behavior is due to the personal will of an individual</a:t>
            </a:r>
          </a:p>
          <a:p>
            <a:r>
              <a:rPr lang="en-US" dirty="0">
                <a:latin typeface="Times New Roman" panose="02020603050405020304" pitchFamily="18" charset="0"/>
                <a:cs typeface="Times New Roman" panose="02020603050405020304" pitchFamily="18" charset="0"/>
              </a:rPr>
              <a:t>Humans have the power to take decisions freely </a:t>
            </a:r>
          </a:p>
          <a:p>
            <a:r>
              <a:rPr lang="en-US" dirty="0">
                <a:latin typeface="Times New Roman" panose="02020603050405020304" pitchFamily="18" charset="0"/>
                <a:cs typeface="Times New Roman" panose="02020603050405020304" pitchFamily="18" charset="0"/>
              </a:rPr>
              <a:t>Criminal behavior of person develops due to certain factors which include mental problems, physical features and culture effects</a:t>
            </a:r>
          </a:p>
          <a:p>
            <a:r>
              <a:rPr lang="en-US" dirty="0">
                <a:latin typeface="Times New Roman" panose="02020603050405020304" pitchFamily="18" charset="0"/>
                <a:cs typeface="Times New Roman" panose="02020603050405020304" pitchFamily="18" charset="0"/>
              </a:rPr>
              <a:t>The theory was developed to explain the facts which can be effective to deal with the individuals who are engaging in the crime</a:t>
            </a:r>
          </a:p>
          <a:p>
            <a:r>
              <a:rPr lang="en-US" dirty="0">
                <a:latin typeface="Times New Roman" panose="02020603050405020304" pitchFamily="18" charset="0"/>
                <a:cs typeface="Times New Roman" panose="02020603050405020304" pitchFamily="18" charset="0"/>
              </a:rPr>
              <a:t>By creating a strict criminal justice can help reduce in the crimes according to classical theory of criminal theory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770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08303D-EAF8-4AD6-AD76-3BFBBC94728B}"/>
              </a:ext>
            </a:extLst>
          </p:cNvPr>
          <p:cNvSpPr>
            <a:spLocks noGrp="1"/>
          </p:cNvSpPr>
          <p:nvPr>
            <p:ph type="title"/>
          </p:nvPr>
        </p:nvSpPr>
        <p:spPr>
          <a:xfrm>
            <a:off x="685800" y="764373"/>
            <a:ext cx="10820400" cy="1293028"/>
          </a:xfrm>
        </p:spPr>
        <p:txBody>
          <a:bodyPr>
            <a:normAutofit/>
          </a:bodyPr>
          <a:lstStyle/>
          <a:p>
            <a:pPr algn="ctr"/>
            <a:r>
              <a:rPr lang="en-US" sz="6600" b="1" cap="none" dirty="0">
                <a:latin typeface="Times New Roman" panose="02020603050405020304" pitchFamily="18" charset="0"/>
                <a:cs typeface="Times New Roman" panose="02020603050405020304" pitchFamily="18" charset="0"/>
              </a:rPr>
              <a:t>Criminal Theories</a:t>
            </a:r>
            <a:endParaRPr lang="en-US" sz="6600"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9CABA3D9-99B3-479C-A43B-4E7A5ED3F919}"/>
              </a:ext>
            </a:extLst>
          </p:cNvPr>
          <p:cNvSpPr>
            <a:spLocks noGrp="1"/>
          </p:cNvSpPr>
          <p:nvPr>
            <p:ph idx="1"/>
          </p:nvPr>
        </p:nvSpPr>
        <p:spPr>
          <a:xfrm>
            <a:off x="685800" y="2069502"/>
            <a:ext cx="10820400" cy="4024125"/>
          </a:xfrm>
        </p:spPr>
        <p:txBody>
          <a:bodyPr/>
          <a:lstStyle/>
          <a:p>
            <a:pPr marL="0" indent="0" algn="ctr">
              <a:buNone/>
            </a:pPr>
            <a:r>
              <a:rPr lang="en-US" sz="2800" b="1" dirty="0">
                <a:latin typeface="Times New Roman" panose="02020603050405020304" pitchFamily="18" charset="0"/>
                <a:cs typeface="Times New Roman" panose="02020603050405020304" pitchFamily="18" charset="0"/>
              </a:rPr>
              <a:t>References</a:t>
            </a:r>
          </a:p>
          <a:p>
            <a:r>
              <a:rPr lang="en-US" sz="2800" dirty="0">
                <a:latin typeface="Times New Roman" panose="02020603050405020304" pitchFamily="18" charset="0"/>
                <a:cs typeface="Times New Roman" panose="02020603050405020304" pitchFamily="18" charset="0"/>
              </a:rPr>
              <a:t>Hagan, F. E., &amp; Daigle, L. E. (2018). Introduction to criminology: Theories, methods, and criminal behavior. Sage Publications.</a:t>
            </a:r>
          </a:p>
          <a:p>
            <a:r>
              <a:rPr lang="en-US" sz="2800" dirty="0">
                <a:latin typeface="Times New Roman" panose="02020603050405020304" pitchFamily="18" charset="0"/>
                <a:cs typeface="Times New Roman" panose="02020603050405020304" pitchFamily="18" charset="0"/>
              </a:rPr>
              <a:t>Psychological Theories of Crime (Criminology Theories) </a:t>
            </a:r>
            <a:r>
              <a:rPr lang="en-US" sz="2800" dirty="0" err="1">
                <a:latin typeface="Times New Roman" panose="02020603050405020304" pitchFamily="18" charset="0"/>
                <a:cs typeface="Times New Roman" panose="02020603050405020304" pitchFamily="18" charset="0"/>
              </a:rPr>
              <a:t>IResearchNet</a:t>
            </a:r>
            <a:r>
              <a:rPr lang="en-US" sz="2800" dirty="0">
                <a:latin typeface="Times New Roman" panose="02020603050405020304" pitchFamily="18" charset="0"/>
                <a:cs typeface="Times New Roman" panose="02020603050405020304" pitchFamily="18" charset="0"/>
              </a:rPr>
              <a:t>. (2019). Criminal Justice. Retrieved from </a:t>
            </a:r>
            <a:r>
              <a:rPr lang="en-US" sz="2800" dirty="0">
                <a:latin typeface="Times New Roman" panose="02020603050405020304" pitchFamily="18" charset="0"/>
                <a:cs typeface="Times New Roman" panose="02020603050405020304" pitchFamily="18" charset="0"/>
                <a:hlinkClick r:id="rId3"/>
              </a:rPr>
              <a:t>http://criminal-justice.iresearchnet.com/criminology/theories/psychological-theories-of-crime/</a:t>
            </a:r>
            <a:r>
              <a:rPr lang="en-US" sz="2800" dirty="0">
                <a:latin typeface="Times New Roman" panose="02020603050405020304" pitchFamily="18" charset="0"/>
                <a:cs typeface="Times New Roman" panose="02020603050405020304" pitchFamily="18" charset="0"/>
              </a:rPr>
              <a:t> </a:t>
            </a:r>
          </a:p>
          <a:p>
            <a:r>
              <a:rPr lang="en-US" sz="2800" dirty="0" err="1">
                <a:latin typeface="Times New Roman" panose="02020603050405020304" pitchFamily="18" charset="0"/>
                <a:cs typeface="Times New Roman" panose="02020603050405020304" pitchFamily="18" charset="0"/>
              </a:rPr>
              <a:t>Helfgott</a:t>
            </a:r>
            <a:r>
              <a:rPr lang="en-US" sz="2800" dirty="0">
                <a:latin typeface="Times New Roman" panose="02020603050405020304" pitchFamily="18" charset="0"/>
                <a:cs typeface="Times New Roman" panose="02020603050405020304" pitchFamily="18" charset="0"/>
              </a:rPr>
              <a:t>, J. B. (2008). Criminal behavior: Theories, typologies and criminal justice. Sage.</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63654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345</TotalTime>
  <Words>924</Words>
  <Application>Microsoft Office PowerPoint</Application>
  <PresentationFormat>Widescreen</PresentationFormat>
  <Paragraphs>43</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Times New Roman</vt:lpstr>
      <vt:lpstr>Vapor Trail</vt:lpstr>
      <vt:lpstr>Criminal Theories</vt:lpstr>
      <vt:lpstr>Criminal Theories</vt:lpstr>
      <vt:lpstr>Criminal Theories</vt:lpstr>
      <vt:lpstr>Criminal Theories</vt:lpstr>
      <vt:lpstr>Criminal Theories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Aftab Arshad</dc:creator>
  <cp:lastModifiedBy>Aftab Arshad</cp:lastModifiedBy>
  <cp:revision>25</cp:revision>
  <dcterms:created xsi:type="dcterms:W3CDTF">2019-03-25T19:45:42Z</dcterms:created>
  <dcterms:modified xsi:type="dcterms:W3CDTF">2019-03-26T01:47:22Z</dcterms:modified>
</cp:coreProperties>
</file>