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2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1EF4B7-3431-40FC-B342-C8ACA85E0291}" type="datetimeFigureOut">
              <a:rPr lang="en-US" smtClean="0"/>
              <a:t>3/10/2019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BB0C6A-68A9-4A86-AACF-33D22C1F8576}" type="slidenum">
              <a:rPr lang="en-US" smtClean="0"/>
              <a:t>‹#›</a:t>
            </a:fld>
            <a:endParaRPr lang="en-US"/>
          </a:p>
        </p:txBody>
      </p:sp>
    </p:spTree>
    <p:extLst>
      <p:ext uri="{BB962C8B-B14F-4D97-AF65-F5344CB8AC3E}">
        <p14:creationId xmlns:p14="http://schemas.microsoft.com/office/powerpoint/2010/main" val="1661692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Risk perception is the subjective judgment that people make about the characteristics and severity of a risk. The phrase is most commonly used in reference to natural hazards and threats to the environment or health, such as nuclear </a:t>
            </a:r>
            <a:r>
              <a:rPr lang="en-US" sz="1200" b="0" i="0" kern="1200" dirty="0" err="1" smtClean="0">
                <a:solidFill>
                  <a:schemeClr val="tx1"/>
                </a:solidFill>
                <a:effectLst/>
                <a:latin typeface="+mn-lt"/>
                <a:ea typeface="+mn-ea"/>
                <a:cs typeface="+mn-cs"/>
              </a:rPr>
              <a:t>power.On</a:t>
            </a:r>
            <a:r>
              <a:rPr lang="en-US" sz="1200" b="0" i="0" kern="1200" dirty="0" smtClean="0">
                <a:solidFill>
                  <a:schemeClr val="tx1"/>
                </a:solidFill>
                <a:effectLst/>
                <a:latin typeface="+mn-lt"/>
                <a:ea typeface="+mn-ea"/>
                <a:cs typeface="+mn-cs"/>
              </a:rPr>
              <a:t> December 11, 2017, a </a:t>
            </a:r>
            <a:r>
              <a:rPr lang="en-US" sz="1200" b="0" i="0" u="none" strike="noStrike" kern="1200" dirty="0" smtClean="0">
                <a:solidFill>
                  <a:schemeClr val="tx1"/>
                </a:solidFill>
                <a:effectLst/>
                <a:latin typeface="+mn-lt"/>
                <a:ea typeface="+mn-ea"/>
                <a:cs typeface="+mn-cs"/>
              </a:rPr>
              <a:t>pipe bomb</a:t>
            </a:r>
            <a:r>
              <a:rPr lang="en-US" sz="1200" b="0" i="0" kern="1200" dirty="0" smtClean="0">
                <a:solidFill>
                  <a:schemeClr val="tx1"/>
                </a:solidFill>
                <a:effectLst/>
                <a:latin typeface="+mn-lt"/>
                <a:ea typeface="+mn-ea"/>
                <a:cs typeface="+mn-cs"/>
              </a:rPr>
              <a:t> partially detonated in the </a:t>
            </a:r>
            <a:r>
              <a:rPr lang="en-US" sz="1200" b="0" i="0" u="none" strike="noStrike" kern="1200" dirty="0" smtClean="0">
                <a:solidFill>
                  <a:schemeClr val="tx1"/>
                </a:solidFill>
                <a:effectLst/>
                <a:latin typeface="+mn-lt"/>
                <a:ea typeface="+mn-ea"/>
                <a:cs typeface="+mn-cs"/>
              </a:rPr>
              <a:t>subway station</a:t>
            </a:r>
            <a:r>
              <a:rPr lang="en-US" sz="1200" b="0" i="0" kern="1200" dirty="0" smtClean="0">
                <a:solidFill>
                  <a:schemeClr val="tx1"/>
                </a:solidFill>
                <a:effectLst/>
                <a:latin typeface="+mn-lt"/>
                <a:ea typeface="+mn-ea"/>
                <a:cs typeface="+mn-cs"/>
              </a:rPr>
              <a:t> adjoining the </a:t>
            </a:r>
            <a:r>
              <a:rPr lang="en-US" sz="1200" b="0" i="0" u="none" strike="noStrike" kern="1200" dirty="0" smtClean="0">
                <a:solidFill>
                  <a:schemeClr val="tx1"/>
                </a:solidFill>
                <a:effectLst/>
                <a:latin typeface="+mn-lt"/>
                <a:ea typeface="+mn-ea"/>
                <a:cs typeface="+mn-cs"/>
              </a:rPr>
              <a:t>Port Authority Bus Terminal</a:t>
            </a:r>
            <a:r>
              <a:rPr lang="en-US" sz="1200" b="0" i="0" kern="1200" dirty="0" smtClean="0">
                <a:solidFill>
                  <a:schemeClr val="tx1"/>
                </a:solidFill>
                <a:effectLst/>
                <a:latin typeface="+mn-lt"/>
                <a:ea typeface="+mn-ea"/>
                <a:cs typeface="+mn-cs"/>
              </a:rPr>
              <a:t> in </a:t>
            </a:r>
            <a:r>
              <a:rPr lang="en-US" sz="1200" b="0" i="0" u="none" strike="noStrike" kern="1200" dirty="0" smtClean="0">
                <a:solidFill>
                  <a:schemeClr val="tx1"/>
                </a:solidFill>
                <a:effectLst/>
                <a:latin typeface="+mn-lt"/>
                <a:ea typeface="+mn-ea"/>
                <a:cs typeface="+mn-cs"/>
              </a:rPr>
              <a:t>Midtown Manhattan</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New York City</a:t>
            </a:r>
            <a:r>
              <a:rPr lang="en-US" sz="1200" b="0" i="0" kern="1200" dirty="0" smtClean="0">
                <a:solidFill>
                  <a:schemeClr val="tx1"/>
                </a:solidFill>
                <a:effectLst/>
                <a:latin typeface="+mn-lt"/>
                <a:ea typeface="+mn-ea"/>
                <a:cs typeface="+mn-cs"/>
              </a:rPr>
              <a:t>, injuring four people including the suspect. </a:t>
            </a:r>
            <a:r>
              <a:rPr lang="en-US" sz="1200" b="0" i="0" u="none" strike="noStrike" kern="1200" dirty="0" smtClean="0">
                <a:solidFill>
                  <a:schemeClr val="tx1"/>
                </a:solidFill>
                <a:effectLst/>
                <a:latin typeface="+mn-lt"/>
                <a:ea typeface="+mn-ea"/>
                <a:cs typeface="+mn-cs"/>
              </a:rPr>
              <a:t>Mayor</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Bill de Blasio</a:t>
            </a:r>
            <a:r>
              <a:rPr lang="en-US" sz="1200" b="0" i="0" kern="1200" dirty="0" smtClean="0">
                <a:solidFill>
                  <a:schemeClr val="tx1"/>
                </a:solidFill>
                <a:effectLst/>
                <a:latin typeface="+mn-lt"/>
                <a:ea typeface="+mn-ea"/>
                <a:cs typeface="+mn-cs"/>
              </a:rPr>
              <a:t> described the incident as "an attempted terrorist attack".</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suspected bomber was identified by police as 27-year-old </a:t>
            </a:r>
            <a:r>
              <a:rPr lang="en-US" sz="1200" b="0" i="0" kern="1200" dirty="0" err="1" smtClean="0">
                <a:solidFill>
                  <a:schemeClr val="tx1"/>
                </a:solidFill>
                <a:effectLst/>
                <a:latin typeface="+mn-lt"/>
                <a:ea typeface="+mn-ea"/>
                <a:cs typeface="+mn-cs"/>
              </a:rPr>
              <a:t>Akayed</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Ullah</a:t>
            </a:r>
            <a:r>
              <a:rPr lang="en-US" sz="1200" b="0" i="0" kern="1200" dirty="0" smtClean="0">
                <a:solidFill>
                  <a:schemeClr val="tx1"/>
                </a:solidFill>
                <a:effectLst/>
                <a:latin typeface="+mn-lt"/>
                <a:ea typeface="+mn-ea"/>
                <a:cs typeface="+mn-cs"/>
              </a:rPr>
              <a:t>, a </a:t>
            </a:r>
            <a:r>
              <a:rPr lang="en-US" sz="1200" b="0" i="0" u="none" strike="noStrike" kern="1200" dirty="0" err="1" smtClean="0">
                <a:solidFill>
                  <a:schemeClr val="tx1"/>
                </a:solidFill>
                <a:effectLst/>
                <a:latin typeface="+mn-lt"/>
                <a:ea typeface="+mn-ea"/>
                <a:cs typeface="+mn-cs"/>
              </a:rPr>
              <a:t>Salafi</a:t>
            </a:r>
            <a:r>
              <a:rPr lang="en-US" sz="1200" b="0" i="0" kern="1200" dirty="0" smtClean="0">
                <a:solidFill>
                  <a:schemeClr val="tx1"/>
                </a:solidFill>
                <a:effectLst/>
                <a:latin typeface="+mn-lt"/>
                <a:ea typeface="+mn-ea"/>
                <a:cs typeface="+mn-cs"/>
              </a:rPr>
              <a:t> Muslim immigrant from </a:t>
            </a:r>
            <a:r>
              <a:rPr lang="en-US" sz="1200" b="0" i="0" u="none" strike="noStrike" kern="1200" dirty="0" smtClean="0">
                <a:solidFill>
                  <a:schemeClr val="tx1"/>
                </a:solidFill>
                <a:effectLst/>
                <a:latin typeface="+mn-lt"/>
                <a:ea typeface="+mn-ea"/>
                <a:cs typeface="+mn-cs"/>
              </a:rPr>
              <a:t>Bangladesh (</a:t>
            </a:r>
            <a:r>
              <a:rPr lang="en-US" b="0" dirty="0" err="1" smtClean="0"/>
              <a:t>Furtmueller</a:t>
            </a:r>
            <a:r>
              <a:rPr lang="en-US" b="0" dirty="0" smtClean="0"/>
              <a:t> et al., 2011)</a:t>
            </a:r>
            <a:r>
              <a:rPr lang="en-US" sz="1200" b="0" i="0" u="none" strike="noStrike" kern="1200" dirty="0" smtClean="0">
                <a:solidFill>
                  <a:schemeClr val="tx1"/>
                </a:solidFill>
                <a:effectLst/>
                <a:latin typeface="+mn-lt"/>
                <a:ea typeface="+mn-ea"/>
                <a:cs typeface="+mn-cs"/>
              </a:rPr>
              <a:t>.</a:t>
            </a:r>
            <a:endParaRPr lang="en-US" b="0" dirty="0"/>
          </a:p>
        </p:txBody>
      </p:sp>
      <p:sp>
        <p:nvSpPr>
          <p:cNvPr id="4" name="Slide Number Placeholder 3"/>
          <p:cNvSpPr>
            <a:spLocks noGrp="1"/>
          </p:cNvSpPr>
          <p:nvPr>
            <p:ph type="sldNum" sz="quarter" idx="10"/>
          </p:nvPr>
        </p:nvSpPr>
        <p:spPr/>
        <p:txBody>
          <a:bodyPr/>
          <a:lstStyle/>
          <a:p>
            <a:fld id="{34BB0C6A-68A9-4A86-AACF-33D22C1F8576}" type="slidenum">
              <a:rPr lang="en-US" smtClean="0"/>
              <a:t>2</a:t>
            </a:fld>
            <a:endParaRPr lang="en-US"/>
          </a:p>
        </p:txBody>
      </p:sp>
    </p:spTree>
    <p:extLst>
      <p:ext uri="{BB962C8B-B14F-4D97-AF65-F5344CB8AC3E}">
        <p14:creationId xmlns:p14="http://schemas.microsoft.com/office/powerpoint/2010/main" val="3270906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psychological approach began with research in trying to understand how people process information. These early works maintained that people use cognitive heuristics in sorting and simplifying information, leading to biases in comprehension (</a:t>
            </a:r>
            <a:r>
              <a:rPr lang="en-US" b="0" dirty="0" err="1" smtClean="0"/>
              <a:t>Slovic</a:t>
            </a:r>
            <a:r>
              <a:rPr lang="en-US" b="0" dirty="0" smtClean="0"/>
              <a:t>, 2016)</a:t>
            </a:r>
            <a:r>
              <a:rPr lang="en-US" sz="1200" b="0" i="0" kern="1200" dirty="0" smtClean="0">
                <a:solidFill>
                  <a:schemeClr val="tx1"/>
                </a:solidFill>
                <a:effectLst/>
                <a:latin typeface="+mn-lt"/>
                <a:ea typeface="+mn-ea"/>
                <a:cs typeface="+mn-cs"/>
              </a:rPr>
              <a:t>. Later work built on this foundation and became the </a:t>
            </a:r>
            <a:r>
              <a:rPr lang="en-US" sz="1200" b="0" i="1" kern="1200" dirty="0" smtClean="0">
                <a:solidFill>
                  <a:schemeClr val="tx1"/>
                </a:solidFill>
                <a:effectLst/>
                <a:latin typeface="+mn-lt"/>
                <a:ea typeface="+mn-ea"/>
                <a:cs typeface="+mn-cs"/>
              </a:rPr>
              <a:t>psychometric paradigm</a:t>
            </a:r>
            <a:r>
              <a:rPr lang="en-US" sz="1200" b="0" i="0" kern="1200" dirty="0" smtClean="0">
                <a:solidFill>
                  <a:schemeClr val="tx1"/>
                </a:solidFill>
                <a:effectLst/>
                <a:latin typeface="+mn-lt"/>
                <a:ea typeface="+mn-ea"/>
                <a:cs typeface="+mn-cs"/>
              </a:rPr>
              <a:t>. This approach identifies numerous factors responsible for influencing individual perceptions of risk, including dread, novelty, stigma, and other factors.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Research also shows that risk perceptions are influenced by the emotional state of the perceiver.</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valence theory of risk perception only differentiates between positive emotions, such as happiness and optimism, and negative ones, such as fear and anger. According to valence theory, positive emotions lead to optimistic risk perceptions whereas negative emotions influence a more pessimistic view of risk.</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Research also has found that, whereas risk and benefit tend to be positively correlated across hazardous activities in the world, they are negatively correlated in people's minds and judgments. Further</a:t>
            </a:r>
            <a:r>
              <a:rPr lang="en-US" sz="1200" b="0" i="0" kern="1200" baseline="0" dirty="0" smtClean="0">
                <a:solidFill>
                  <a:schemeClr val="tx1"/>
                </a:solidFill>
                <a:effectLst/>
                <a:latin typeface="+mn-lt"/>
                <a:ea typeface="+mn-ea"/>
                <a:cs typeface="+mn-cs"/>
              </a:rPr>
              <a:t>, the </a:t>
            </a:r>
            <a:r>
              <a:rPr lang="en-US" sz="1200" b="0" i="0" kern="1200" dirty="0" smtClean="0">
                <a:solidFill>
                  <a:schemeClr val="tx1"/>
                </a:solidFill>
                <a:effectLst/>
                <a:latin typeface="+mn-lt"/>
                <a:ea typeface="+mn-ea"/>
                <a:cs typeface="+mn-cs"/>
              </a:rPr>
              <a:t>E-HRM is the (planning, implementation and) application of information technology for both networking and supporting at least two individual or collective actors in their shared performing of HR activities. E-HRM is in essence the devolution of HR functions to management and employees.</a:t>
            </a:r>
          </a:p>
          <a:p>
            <a:endParaRPr lang="en-US" b="0" dirty="0"/>
          </a:p>
        </p:txBody>
      </p:sp>
      <p:sp>
        <p:nvSpPr>
          <p:cNvPr id="4" name="Slide Number Placeholder 3"/>
          <p:cNvSpPr>
            <a:spLocks noGrp="1"/>
          </p:cNvSpPr>
          <p:nvPr>
            <p:ph type="sldNum" sz="quarter" idx="10"/>
          </p:nvPr>
        </p:nvSpPr>
        <p:spPr/>
        <p:txBody>
          <a:bodyPr/>
          <a:lstStyle/>
          <a:p>
            <a:fld id="{34BB0C6A-68A9-4A86-AACF-33D22C1F8576}" type="slidenum">
              <a:rPr lang="en-US" smtClean="0"/>
              <a:t>3</a:t>
            </a:fld>
            <a:endParaRPr lang="en-US"/>
          </a:p>
        </p:txBody>
      </p:sp>
    </p:spTree>
    <p:extLst>
      <p:ext uri="{BB962C8B-B14F-4D97-AF65-F5344CB8AC3E}">
        <p14:creationId xmlns:p14="http://schemas.microsoft.com/office/powerpoint/2010/main" val="4156352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Social anxiety disorder is a persistent fear of one or more situations in which the person is exposed to possible scrutiny by others and fears that he or she may do something or act in a way that will be humiliating or embarrassing </a:t>
            </a:r>
            <a:r>
              <a:rPr lang="en-US" sz="1200" b="0" i="0" kern="1200" dirty="0" smtClean="0">
                <a:solidFill>
                  <a:schemeClr val="tx1"/>
                </a:solidFill>
                <a:effectLst/>
                <a:latin typeface="+mn-lt"/>
                <a:ea typeface="+mn-ea"/>
                <a:cs typeface="+mn-cs"/>
              </a:rPr>
              <a:t>(</a:t>
            </a:r>
            <a:r>
              <a:rPr lang="en-US" b="0" dirty="0" err="1" smtClean="0"/>
              <a:t>Slovic</a:t>
            </a:r>
            <a:r>
              <a:rPr lang="en-US" b="0" dirty="0" smtClean="0"/>
              <a:t>, 2016)</a:t>
            </a:r>
            <a:r>
              <a:rPr lang="en-US" sz="1200" b="0" i="0" kern="1200" dirty="0" smtClean="0">
                <a:solidFill>
                  <a:schemeClr val="tx1"/>
                </a:solidFill>
                <a:effectLst/>
                <a:latin typeface="+mn-lt"/>
                <a:ea typeface="+mn-ea"/>
                <a:cs typeface="+mn-cs"/>
              </a:rPr>
              <a:t>. It is essential</a:t>
            </a:r>
            <a:r>
              <a:rPr lang="en-US" sz="1200" b="0" i="0" kern="1200" baseline="0" dirty="0" smtClean="0">
                <a:solidFill>
                  <a:schemeClr val="tx1"/>
                </a:solidFill>
                <a:effectLst/>
                <a:latin typeface="+mn-lt"/>
                <a:ea typeface="+mn-ea"/>
                <a:cs typeface="+mn-cs"/>
              </a:rPr>
              <a:t> to be ready for p</a:t>
            </a:r>
            <a:r>
              <a:rPr lang="en-US" sz="1200" b="0" i="0" kern="1200" dirty="0" smtClean="0">
                <a:solidFill>
                  <a:schemeClr val="tx1"/>
                </a:solidFill>
                <a:effectLst/>
                <a:latin typeface="+mn-lt"/>
                <a:ea typeface="+mn-ea"/>
                <a:cs typeface="+mn-cs"/>
              </a:rPr>
              <a:t>reparation by using proactive coping, systematic desensitization, problem and emotion focused coping, social support, and virtual reality explorations are recommended. Selecting expatriate candidates who are well-adjusted, emotionally intelligent, and possessing good coping skills is essential for successful assignments in terror-prone regions. </a:t>
            </a:r>
            <a:endParaRPr lang="en-US" b="0" dirty="0"/>
          </a:p>
        </p:txBody>
      </p:sp>
      <p:sp>
        <p:nvSpPr>
          <p:cNvPr id="4" name="Slide Number Placeholder 3"/>
          <p:cNvSpPr>
            <a:spLocks noGrp="1"/>
          </p:cNvSpPr>
          <p:nvPr>
            <p:ph type="sldNum" sz="quarter" idx="10"/>
          </p:nvPr>
        </p:nvSpPr>
        <p:spPr/>
        <p:txBody>
          <a:bodyPr/>
          <a:lstStyle/>
          <a:p>
            <a:fld id="{34BB0C6A-68A9-4A86-AACF-33D22C1F8576}" type="slidenum">
              <a:rPr lang="en-US" smtClean="0"/>
              <a:t>4</a:t>
            </a:fld>
            <a:endParaRPr lang="en-US"/>
          </a:p>
        </p:txBody>
      </p:sp>
    </p:spTree>
    <p:extLst>
      <p:ext uri="{BB962C8B-B14F-4D97-AF65-F5344CB8AC3E}">
        <p14:creationId xmlns:p14="http://schemas.microsoft.com/office/powerpoint/2010/main" val="60519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AA609E-681E-484A-A91E-B340B50ADC46}"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8348D-5758-4BE9-8D69-8A4C94F9BB2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220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AA609E-681E-484A-A91E-B340B50ADC46}"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8348D-5758-4BE9-8D69-8A4C94F9BB20}" type="slidenum">
              <a:rPr lang="en-US" smtClean="0"/>
              <a:t>‹#›</a:t>
            </a:fld>
            <a:endParaRPr lang="en-US"/>
          </a:p>
        </p:txBody>
      </p:sp>
    </p:spTree>
    <p:extLst>
      <p:ext uri="{BB962C8B-B14F-4D97-AF65-F5344CB8AC3E}">
        <p14:creationId xmlns:p14="http://schemas.microsoft.com/office/powerpoint/2010/main" val="355296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AA609E-681E-484A-A91E-B340B50ADC46}"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8348D-5758-4BE9-8D69-8A4C94F9BB20}" type="slidenum">
              <a:rPr lang="en-US" smtClean="0"/>
              <a:t>‹#›</a:t>
            </a:fld>
            <a:endParaRPr lang="en-US"/>
          </a:p>
        </p:txBody>
      </p:sp>
    </p:spTree>
    <p:extLst>
      <p:ext uri="{BB962C8B-B14F-4D97-AF65-F5344CB8AC3E}">
        <p14:creationId xmlns:p14="http://schemas.microsoft.com/office/powerpoint/2010/main" val="209890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AA609E-681E-484A-A91E-B340B50ADC46}"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8348D-5758-4BE9-8D69-8A4C94F9BB20}" type="slidenum">
              <a:rPr lang="en-US" smtClean="0"/>
              <a:t>‹#›</a:t>
            </a:fld>
            <a:endParaRPr lang="en-US"/>
          </a:p>
        </p:txBody>
      </p:sp>
    </p:spTree>
    <p:extLst>
      <p:ext uri="{BB962C8B-B14F-4D97-AF65-F5344CB8AC3E}">
        <p14:creationId xmlns:p14="http://schemas.microsoft.com/office/powerpoint/2010/main" val="625888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AA609E-681E-484A-A91E-B340B50ADC46}"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8348D-5758-4BE9-8D69-8A4C94F9BB2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370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AA609E-681E-484A-A91E-B340B50ADC46}"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8348D-5758-4BE9-8D69-8A4C94F9BB20}" type="slidenum">
              <a:rPr lang="en-US" smtClean="0"/>
              <a:t>‹#›</a:t>
            </a:fld>
            <a:endParaRPr lang="en-US"/>
          </a:p>
        </p:txBody>
      </p:sp>
    </p:spTree>
    <p:extLst>
      <p:ext uri="{BB962C8B-B14F-4D97-AF65-F5344CB8AC3E}">
        <p14:creationId xmlns:p14="http://schemas.microsoft.com/office/powerpoint/2010/main" val="475291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AA609E-681E-484A-A91E-B340B50ADC46}" type="datetimeFigureOut">
              <a:rPr lang="en-US" smtClean="0"/>
              <a:t>3/10/2019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8348D-5758-4BE9-8D69-8A4C94F9BB20}" type="slidenum">
              <a:rPr lang="en-US" smtClean="0"/>
              <a:t>‹#›</a:t>
            </a:fld>
            <a:endParaRPr lang="en-US"/>
          </a:p>
        </p:txBody>
      </p:sp>
    </p:spTree>
    <p:extLst>
      <p:ext uri="{BB962C8B-B14F-4D97-AF65-F5344CB8AC3E}">
        <p14:creationId xmlns:p14="http://schemas.microsoft.com/office/powerpoint/2010/main" val="1726274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AA609E-681E-484A-A91E-B340B50ADC46}" type="datetimeFigureOut">
              <a:rPr lang="en-US" smtClean="0"/>
              <a:t>3/10/2019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8348D-5758-4BE9-8D69-8A4C94F9BB20}" type="slidenum">
              <a:rPr lang="en-US" smtClean="0"/>
              <a:t>‹#›</a:t>
            </a:fld>
            <a:endParaRPr lang="en-US"/>
          </a:p>
        </p:txBody>
      </p:sp>
    </p:spTree>
    <p:extLst>
      <p:ext uri="{BB962C8B-B14F-4D97-AF65-F5344CB8AC3E}">
        <p14:creationId xmlns:p14="http://schemas.microsoft.com/office/powerpoint/2010/main" val="347055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EAA609E-681E-484A-A91E-B340B50ADC46}" type="datetimeFigureOut">
              <a:rPr lang="en-US" smtClean="0"/>
              <a:t>3/10/2019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E28348D-5758-4BE9-8D69-8A4C94F9BB20}" type="slidenum">
              <a:rPr lang="en-US" smtClean="0"/>
              <a:t>‹#›</a:t>
            </a:fld>
            <a:endParaRPr lang="en-US"/>
          </a:p>
        </p:txBody>
      </p:sp>
    </p:spTree>
    <p:extLst>
      <p:ext uri="{BB962C8B-B14F-4D97-AF65-F5344CB8AC3E}">
        <p14:creationId xmlns:p14="http://schemas.microsoft.com/office/powerpoint/2010/main" val="343070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EAA609E-681E-484A-A91E-B340B50ADC46}" type="datetimeFigureOut">
              <a:rPr lang="en-US" smtClean="0"/>
              <a:t>3/10/2019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E28348D-5758-4BE9-8D69-8A4C94F9BB20}" type="slidenum">
              <a:rPr lang="en-US" smtClean="0"/>
              <a:t>‹#›</a:t>
            </a:fld>
            <a:endParaRPr lang="en-US"/>
          </a:p>
        </p:txBody>
      </p:sp>
    </p:spTree>
    <p:extLst>
      <p:ext uri="{BB962C8B-B14F-4D97-AF65-F5344CB8AC3E}">
        <p14:creationId xmlns:p14="http://schemas.microsoft.com/office/powerpoint/2010/main" val="3877947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A609E-681E-484A-A91E-B340B50ADC46}"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8348D-5758-4BE9-8D69-8A4C94F9BB20}" type="slidenum">
              <a:rPr lang="en-US" smtClean="0"/>
              <a:t>‹#›</a:t>
            </a:fld>
            <a:endParaRPr lang="en-US"/>
          </a:p>
        </p:txBody>
      </p:sp>
    </p:spTree>
    <p:extLst>
      <p:ext uri="{BB962C8B-B14F-4D97-AF65-F5344CB8AC3E}">
        <p14:creationId xmlns:p14="http://schemas.microsoft.com/office/powerpoint/2010/main" val="428760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EAA609E-681E-484A-A91E-B340B50ADC46}" type="datetimeFigureOut">
              <a:rPr lang="en-US" smtClean="0"/>
              <a:t>3/10/2019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E28348D-5758-4BE9-8D69-8A4C94F9BB2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001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Psychological Perception of Risk </a:t>
            </a:r>
            <a:endParaRPr lang="en-US" sz="7200" dirty="0"/>
          </a:p>
        </p:txBody>
      </p:sp>
      <p:sp>
        <p:nvSpPr>
          <p:cNvPr id="3" name="Subtitle 2"/>
          <p:cNvSpPr>
            <a:spLocks noGrp="1"/>
          </p:cNvSpPr>
          <p:nvPr>
            <p:ph type="subTitle" idx="1"/>
          </p:nvPr>
        </p:nvSpPr>
        <p:spPr/>
        <p:txBody>
          <a:bodyPr/>
          <a:lstStyle/>
          <a:p>
            <a:r>
              <a:rPr lang="en-US" dirty="0" smtClean="0"/>
              <a:t>Terrorist Attempt in New York</a:t>
            </a:r>
            <a:endParaRPr lang="en-US" dirty="0"/>
          </a:p>
        </p:txBody>
      </p:sp>
    </p:spTree>
    <p:extLst>
      <p:ext uri="{BB962C8B-B14F-4D97-AF65-F5344CB8AC3E}">
        <p14:creationId xmlns:p14="http://schemas.microsoft.com/office/powerpoint/2010/main" val="171824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Risk perception are the thoughts, beliefs and constructs </a:t>
            </a:r>
          </a:p>
          <a:p>
            <a:r>
              <a:rPr lang="en-US" dirty="0" smtClean="0"/>
              <a:t>It is the observation of consequences and frequencies</a:t>
            </a:r>
          </a:p>
          <a:p>
            <a:r>
              <a:rPr lang="en-US" dirty="0" smtClean="0"/>
              <a:t>There is a comparison of fatalities in incidents like Pipe bomb in Subway station, injuring four people </a:t>
            </a:r>
          </a:p>
          <a:p>
            <a:r>
              <a:rPr lang="en-US" dirty="0" smtClean="0"/>
              <a:t>Some perceive it as terrorist attack while other listed it as act of a mentally-ill person  </a:t>
            </a:r>
            <a:endParaRPr lang="en-US" dirty="0"/>
          </a:p>
        </p:txBody>
      </p:sp>
    </p:spTree>
    <p:extLst>
      <p:ext uri="{BB962C8B-B14F-4D97-AF65-F5344CB8AC3E}">
        <p14:creationId xmlns:p14="http://schemas.microsoft.com/office/powerpoint/2010/main" val="1104242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r>
              <a:rPr lang="en-US" dirty="0" smtClean="0"/>
              <a:t>There was a difference in risk perception of people and policy makers over the act of a mentally ill person</a:t>
            </a:r>
          </a:p>
          <a:p>
            <a:r>
              <a:rPr lang="en-US" dirty="0" smtClean="0"/>
              <a:t>Office of company in England, London had put on high alert </a:t>
            </a:r>
          </a:p>
          <a:p>
            <a:r>
              <a:rPr lang="en-US" dirty="0" smtClean="0"/>
              <a:t>HR was directed to recruit and appoint person after rigorous scrutiny </a:t>
            </a:r>
          </a:p>
          <a:p>
            <a:r>
              <a:rPr lang="en-US" dirty="0" smtClean="0"/>
              <a:t>Screens were also change with latest technology of E-HRM to de-escalate the situation</a:t>
            </a:r>
            <a:endParaRPr lang="en-US" dirty="0"/>
          </a:p>
        </p:txBody>
      </p:sp>
    </p:spTree>
    <p:extLst>
      <p:ext uri="{BB962C8B-B14F-4D97-AF65-F5344CB8AC3E}">
        <p14:creationId xmlns:p14="http://schemas.microsoft.com/office/powerpoint/2010/main" val="414122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There are social fears of risks situation after 2017 New York attempt</a:t>
            </a:r>
          </a:p>
          <a:p>
            <a:r>
              <a:rPr lang="en-US" dirty="0" smtClean="0"/>
              <a:t>Perceived risk was the reaction of US actions in Syria and Iraq</a:t>
            </a:r>
          </a:p>
          <a:p>
            <a:r>
              <a:rPr lang="en-US" dirty="0" smtClean="0"/>
              <a:t>More people want to reduce the current risk of terrorist act</a:t>
            </a:r>
          </a:p>
          <a:p>
            <a:r>
              <a:rPr lang="en-US" dirty="0" smtClean="0"/>
              <a:t>Official members can have education to challenges the security risks with global economy </a:t>
            </a:r>
            <a:endParaRPr lang="en-US" dirty="0"/>
          </a:p>
        </p:txBody>
      </p:sp>
    </p:spTree>
    <p:extLst>
      <p:ext uri="{BB962C8B-B14F-4D97-AF65-F5344CB8AC3E}">
        <p14:creationId xmlns:p14="http://schemas.microsoft.com/office/powerpoint/2010/main" val="244115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err="1"/>
              <a:t>Furtmueller</a:t>
            </a:r>
            <a:r>
              <a:rPr lang="en-US" dirty="0"/>
              <a:t>, E., </a:t>
            </a:r>
            <a:r>
              <a:rPr lang="en-US" dirty="0" err="1"/>
              <a:t>Wilderom</a:t>
            </a:r>
            <a:r>
              <a:rPr lang="en-US" dirty="0"/>
              <a:t>, C., &amp; Tate, M. (2011). Managing recruitment and selection in the digital age: e-HRM and resumes. </a:t>
            </a:r>
            <a:r>
              <a:rPr lang="en-US" i="1" dirty="0"/>
              <a:t>Human Systems Management</a:t>
            </a:r>
            <a:r>
              <a:rPr lang="en-US" dirty="0"/>
              <a:t>, </a:t>
            </a:r>
            <a:r>
              <a:rPr lang="en-US" i="1" dirty="0"/>
              <a:t>30</a:t>
            </a:r>
            <a:r>
              <a:rPr lang="en-US" dirty="0"/>
              <a:t>(4), 243-259</a:t>
            </a:r>
            <a:r>
              <a:rPr lang="en-US" dirty="0" smtClean="0"/>
              <a:t>.</a:t>
            </a:r>
          </a:p>
          <a:p>
            <a:r>
              <a:rPr lang="en-US" dirty="0" err="1"/>
              <a:t>Slovic</a:t>
            </a:r>
            <a:r>
              <a:rPr lang="en-US" dirty="0"/>
              <a:t>, P. (2016). </a:t>
            </a:r>
            <a:r>
              <a:rPr lang="en-US" i="1" dirty="0"/>
              <a:t>The perception of risk</a:t>
            </a:r>
            <a:r>
              <a:rPr lang="en-US" dirty="0"/>
              <a:t>. </a:t>
            </a:r>
            <a:r>
              <a:rPr lang="en-US" dirty="0" err="1"/>
              <a:t>Routledge</a:t>
            </a:r>
            <a:r>
              <a:rPr lang="en-US" dirty="0"/>
              <a:t>.</a:t>
            </a:r>
          </a:p>
        </p:txBody>
      </p:sp>
    </p:spTree>
    <p:extLst>
      <p:ext uri="{BB962C8B-B14F-4D97-AF65-F5344CB8AC3E}">
        <p14:creationId xmlns:p14="http://schemas.microsoft.com/office/powerpoint/2010/main" val="375884784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43</TotalTime>
  <Words>253</Words>
  <Application>Microsoft Office PowerPoint</Application>
  <PresentationFormat>Widescreen</PresentationFormat>
  <Paragraphs>26</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Psychological Perception of Risk </vt:lpstr>
      <vt:lpstr>Introduction </vt:lpstr>
      <vt:lpstr>Discussion </vt:lpstr>
      <vt:lpstr>Conclusion </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perception of Risk Assessment</dc:title>
  <dc:creator>lenovo</dc:creator>
  <cp:lastModifiedBy>lenovo</cp:lastModifiedBy>
  <cp:revision>44</cp:revision>
  <dcterms:created xsi:type="dcterms:W3CDTF">2019-03-10T03:55:58Z</dcterms:created>
  <dcterms:modified xsi:type="dcterms:W3CDTF">2019-03-10T04:39:08Z</dcterms:modified>
</cp:coreProperties>
</file>