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453" autoAdjust="0"/>
  </p:normalViewPr>
  <p:slideViewPr>
    <p:cSldViewPr>
      <p:cViewPr varScale="1">
        <p:scale>
          <a:sx n="57" d="100"/>
          <a:sy n="57" d="100"/>
        </p:scale>
        <p:origin x="-19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096D9-DF8F-46A4-8B06-FB8B06148800}" type="datetimeFigureOut">
              <a:rPr lang="en-US" smtClean="0"/>
              <a:t>6/12/2019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DE0FE-A422-4118-A937-2D0206D295A3}" type="slidenum">
              <a:rPr lang="en-US" smtClean="0"/>
              <a:t>‹#›</a:t>
            </a:fld>
            <a:endParaRPr lang="en-US"/>
          </a:p>
        </p:txBody>
      </p:sp>
    </p:spTree>
    <p:extLst>
      <p:ext uri="{BB962C8B-B14F-4D97-AF65-F5344CB8AC3E}">
        <p14:creationId xmlns:p14="http://schemas.microsoft.com/office/powerpoint/2010/main" val="28159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What exactly</a:t>
            </a:r>
            <a:r>
              <a:rPr lang="en-US" baseline="0" dirty="0" smtClean="0">
                <a:latin typeface="Times New Roman" pitchFamily="18" charset="0"/>
                <a:cs typeface="Times New Roman" pitchFamily="18" charset="0"/>
              </a:rPr>
              <a:t> Electronic Health Record is ?  For healthcare providers to effectively store and retrieve patient’s data they need Electronic Health Record (EHR). EHR collects and stores information in a structured way. This way healthcare providers are empowered with </a:t>
            </a:r>
            <a:r>
              <a:rPr lang="en-US" baseline="0" dirty="0" smtClean="0">
                <a:latin typeface="Times New Roman" pitchFamily="18" charset="0"/>
                <a:cs typeface="Times New Roman" pitchFamily="18" charset="0"/>
              </a:rPr>
              <a:t>retrieving </a:t>
            </a:r>
            <a:r>
              <a:rPr lang="en-US" baseline="0" dirty="0" smtClean="0">
                <a:latin typeface="Times New Roman" pitchFamily="18" charset="0"/>
                <a:cs typeface="Times New Roman" pitchFamily="18" charset="0"/>
              </a:rPr>
              <a:t>the patient data easily.  Using patients </a:t>
            </a:r>
            <a:r>
              <a:rPr lang="en-US" baseline="0" dirty="0" smtClean="0">
                <a:latin typeface="Times New Roman" pitchFamily="18" charset="0"/>
                <a:cs typeface="Times New Roman" pitchFamily="18" charset="0"/>
              </a:rPr>
              <a:t>information, </a:t>
            </a:r>
            <a:r>
              <a:rPr lang="en-US" baseline="0" dirty="0" smtClean="0">
                <a:latin typeface="Times New Roman" pitchFamily="18" charset="0"/>
                <a:cs typeface="Times New Roman" pitchFamily="18" charset="0"/>
              </a:rPr>
              <a:t>healthcare providers can view patients information as a digital paper chart.</a:t>
            </a:r>
          </a:p>
          <a:p>
            <a:endParaRPr lang="en-US" baseline="0" dirty="0" smtClean="0">
              <a:latin typeface="Times New Roman" pitchFamily="18" charset="0"/>
              <a:cs typeface="Times New Roman" pitchFamily="18" charset="0"/>
            </a:endParaRPr>
          </a:p>
          <a:p>
            <a:r>
              <a:rPr lang="en-US" baseline="0" dirty="0" smtClean="0">
                <a:latin typeface="Times New Roman" pitchFamily="18" charset="0"/>
                <a:cs typeface="Times New Roman" pitchFamily="18" charset="0"/>
              </a:rPr>
              <a:t>Technology has made great strides since the turn of the century. Each and every field has benefitted from the technological advancements and healthcare is no exception. </a:t>
            </a:r>
          </a:p>
          <a:p>
            <a:r>
              <a:rPr lang="en-US" baseline="0" dirty="0" smtClean="0">
                <a:latin typeface="Times New Roman" pitchFamily="18" charset="0"/>
                <a:cs typeface="Times New Roman" pitchFamily="18" charset="0"/>
              </a:rPr>
              <a:t>Earlier patient record was stored on paper. Additionally, prescriptions, medications and lab reports were all kept manually.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147DE0FE-A422-4118-A937-2D0206D295A3}" type="slidenum">
              <a:rPr lang="en-US" smtClean="0"/>
              <a:t>2</a:t>
            </a:fld>
            <a:endParaRPr lang="en-US"/>
          </a:p>
        </p:txBody>
      </p:sp>
    </p:spTree>
    <p:extLst>
      <p:ext uri="{BB962C8B-B14F-4D97-AF65-F5344CB8AC3E}">
        <p14:creationId xmlns:p14="http://schemas.microsoft.com/office/powerpoint/2010/main" val="46521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The records that were kept about</a:t>
            </a:r>
            <a:r>
              <a:rPr lang="en-US" baseline="0" dirty="0" smtClean="0">
                <a:latin typeface="Times New Roman" pitchFamily="18" charset="0"/>
                <a:cs typeface="Times New Roman" pitchFamily="18" charset="0"/>
              </a:rPr>
              <a:t> patients were duplicated. For instance, information of a patient stored manually in a hospital was stored at multiple nodes. The doctor kept a separate file regarding the patient. The pharmacies kept a separate records for the patient. As a result of this multiple record storing practice, there was redundancy of the record. A single piece of information being stored was kept at multiple places. Healthcare organizations incurred significant costs as a result. Managing so many records on paper was also difficult for doctors and patients as well. Lastly, there was a constant risk looming over the data that what would happen if it is lost. </a:t>
            </a:r>
          </a:p>
        </p:txBody>
      </p:sp>
      <p:sp>
        <p:nvSpPr>
          <p:cNvPr id="4" name="Slide Number Placeholder 3"/>
          <p:cNvSpPr>
            <a:spLocks noGrp="1"/>
          </p:cNvSpPr>
          <p:nvPr>
            <p:ph type="sldNum" sz="quarter" idx="10"/>
          </p:nvPr>
        </p:nvSpPr>
        <p:spPr/>
        <p:txBody>
          <a:bodyPr/>
          <a:lstStyle/>
          <a:p>
            <a:fld id="{147DE0FE-A422-4118-A937-2D0206D295A3}" type="slidenum">
              <a:rPr lang="en-US" smtClean="0"/>
              <a:t>3</a:t>
            </a:fld>
            <a:endParaRPr lang="en-US"/>
          </a:p>
        </p:txBody>
      </p:sp>
    </p:spTree>
    <p:extLst>
      <p:ext uri="{BB962C8B-B14F-4D97-AF65-F5344CB8AC3E}">
        <p14:creationId xmlns:p14="http://schemas.microsoft.com/office/powerpoint/2010/main" val="1436617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Times New Roman" pitchFamily="18" charset="0"/>
                <a:cs typeface="Times New Roman" pitchFamily="18" charset="0"/>
              </a:rPr>
              <a:t>History</a:t>
            </a:r>
            <a:r>
              <a:rPr lang="en-US" baseline="0" dirty="0" smtClean="0">
                <a:latin typeface="Times New Roman" pitchFamily="18" charset="0"/>
                <a:cs typeface="Times New Roman" pitchFamily="18" charset="0"/>
              </a:rPr>
              <a:t> of EHR goes back to the 60s. Before 1960s, the information of the patients was kept manually.  These files were kept and stored in shelves designed specifically for the purpose. Lockheed created an electronic system which was called clinical information system. Soon after other companies took the lead of Lockheed. In the 70s, federal government employed electronic health records to effectively manage healthcare departments. In 1990s, Institute of Medicine (IoM) recommended the use of EHR to improve record keeping of patients. In 2004, Office of the National Coordinator of Health Information Technology was created and the need to implement EHR nation wide was recognized.</a:t>
            </a:r>
          </a:p>
          <a:p>
            <a:endParaRPr lang="en-US" baseline="0"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There</a:t>
            </a:r>
            <a:r>
              <a:rPr lang="en-US" baseline="0" dirty="0" smtClean="0">
                <a:latin typeface="Times New Roman" pitchFamily="18" charset="0"/>
                <a:cs typeface="Times New Roman" pitchFamily="18" charset="0"/>
              </a:rPr>
              <a:t> are numerous uses of EHR. Precise medication lists helps when a patient is shifted to one physician to another, the newer physician can view patients previous medications easily. When a patient goes to a newer physician, he/she does not have to carry their medical problems list with themselves. Physicians with a single click can retrieve information of them easily. In case of an emergency, when patient is unable to speak himself, accurate allergy lists provides first responders about possible allergies of the patient.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147DE0FE-A422-4118-A937-2D0206D295A3}" type="slidenum">
              <a:rPr lang="en-US" smtClean="0"/>
              <a:t>4</a:t>
            </a:fld>
            <a:endParaRPr lang="en-US"/>
          </a:p>
        </p:txBody>
      </p:sp>
    </p:spTree>
    <p:extLst>
      <p:ext uri="{BB962C8B-B14F-4D97-AF65-F5344CB8AC3E}">
        <p14:creationId xmlns:p14="http://schemas.microsoft.com/office/powerpoint/2010/main" val="2000721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Storing patient information</a:t>
            </a:r>
            <a:r>
              <a:rPr lang="en-US" baseline="0" dirty="0" smtClean="0"/>
              <a:t> on paper required huge costs and time. With the implementation of EHR, that cost and time is saved and invested somewhere else of more importance. Streamlining chain of command has enabled first responders to accurately administer treatment on the patient without having to wait for the patient’s physician to arrive.  With information of the patient secure in a centralized database from unwanted persons, the patient will have more trust in the physician.</a:t>
            </a:r>
            <a:endParaRPr lang="en-US" dirty="0"/>
          </a:p>
        </p:txBody>
      </p:sp>
      <p:sp>
        <p:nvSpPr>
          <p:cNvPr id="4" name="Slide Number Placeholder 3"/>
          <p:cNvSpPr>
            <a:spLocks noGrp="1"/>
          </p:cNvSpPr>
          <p:nvPr>
            <p:ph type="sldNum" sz="quarter" idx="10"/>
          </p:nvPr>
        </p:nvSpPr>
        <p:spPr/>
        <p:txBody>
          <a:bodyPr/>
          <a:lstStyle/>
          <a:p>
            <a:fld id="{147DE0FE-A422-4118-A937-2D0206D295A3}" type="slidenum">
              <a:rPr lang="en-US" smtClean="0"/>
              <a:t>5</a:t>
            </a:fld>
            <a:endParaRPr lang="en-US"/>
          </a:p>
        </p:txBody>
      </p:sp>
    </p:spTree>
    <p:extLst>
      <p:ext uri="{BB962C8B-B14F-4D97-AF65-F5344CB8AC3E}">
        <p14:creationId xmlns:p14="http://schemas.microsoft.com/office/powerpoint/2010/main" val="2354183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DE0FE-A422-4118-A937-2D0206D295A3}" type="slidenum">
              <a:rPr lang="en-US" smtClean="0"/>
              <a:t>6</a:t>
            </a:fld>
            <a:endParaRPr lang="en-US"/>
          </a:p>
        </p:txBody>
      </p:sp>
    </p:spTree>
    <p:extLst>
      <p:ext uri="{BB962C8B-B14F-4D97-AF65-F5344CB8AC3E}">
        <p14:creationId xmlns:p14="http://schemas.microsoft.com/office/powerpoint/2010/main" val="1941515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6/12/2019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6/12/2019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6/12/2019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15562"/>
          </a:xfrm>
        </p:spPr>
        <p:txBody>
          <a:bodyPr>
            <a:normAutofit/>
          </a:bodyPr>
          <a:lstStyle/>
          <a:p>
            <a:pPr algn="ctr"/>
            <a:r>
              <a:rPr lang="en-US" dirty="0" smtClean="0">
                <a:latin typeface="Times New Roman" pitchFamily="18" charset="0"/>
                <a:cs typeface="Times New Roman" pitchFamily="18" charset="0"/>
              </a:rPr>
              <a:t>ELECTRONIC HEALTH RECORD</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40993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Understanding Electronic Health Record</a:t>
            </a:r>
          </a:p>
          <a:p>
            <a:endParaRPr lang="en-US" sz="2800" dirty="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Technological Advancements</a:t>
            </a:r>
          </a:p>
          <a:p>
            <a:pPr lvl="1">
              <a:buFont typeface="Arial" pitchFamily="34" charset="0"/>
              <a:buChar char="•"/>
            </a:pPr>
            <a:r>
              <a:rPr lang="en-US" sz="2400" dirty="0" smtClean="0">
                <a:latin typeface="Times New Roman" pitchFamily="18" charset="0"/>
                <a:cs typeface="Times New Roman" pitchFamily="18" charset="0"/>
              </a:rPr>
              <a:t>Healthcare and technology</a:t>
            </a:r>
          </a:p>
          <a:p>
            <a:pPr marL="393192" lvl="1" indent="0">
              <a:buNone/>
            </a:pPr>
            <a:endParaRPr lang="en-US" sz="24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Significant Findings</a:t>
            </a:r>
          </a:p>
          <a:p>
            <a:pPr lvl="1">
              <a:buFont typeface="Arial" pitchFamily="34" charset="0"/>
              <a:buChar char="•"/>
            </a:pPr>
            <a:r>
              <a:rPr lang="en-US" sz="2400" dirty="0" smtClean="0">
                <a:latin typeface="Times New Roman" pitchFamily="18" charset="0"/>
                <a:cs typeface="Times New Roman" pitchFamily="18" charset="0"/>
              </a:rPr>
              <a:t>Earlier record storing techniques</a:t>
            </a:r>
          </a:p>
          <a:p>
            <a:pPr lvl="1">
              <a:buFont typeface="Arial" pitchFamily="34" charset="0"/>
              <a:buChar char="•"/>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Significant Findings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38639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Times New Roman" pitchFamily="18" charset="0"/>
                <a:cs typeface="Times New Roman" pitchFamily="18" charset="0"/>
              </a:rPr>
              <a:t>Significant Findings</a:t>
            </a:r>
          </a:p>
          <a:p>
            <a:pPr lvl="1">
              <a:buFont typeface="Arial" pitchFamily="34" charset="0"/>
              <a:buChar char="•"/>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Duplicate records</a:t>
            </a:r>
          </a:p>
          <a:p>
            <a:pPr lvl="1">
              <a:buFont typeface="Arial" pitchFamily="34" charset="0"/>
              <a:buChar char="•"/>
            </a:pPr>
            <a:r>
              <a:rPr lang="en-US" sz="2400" dirty="0" smtClean="0">
                <a:latin typeface="Times New Roman" pitchFamily="18" charset="0"/>
                <a:cs typeface="Times New Roman" pitchFamily="18" charset="0"/>
              </a:rPr>
              <a:t> Redundancy </a:t>
            </a:r>
          </a:p>
          <a:p>
            <a:pPr lvl="1">
              <a:buFont typeface="Arial" pitchFamily="34" charset="0"/>
              <a:buChar char="•"/>
            </a:pPr>
            <a:r>
              <a:rPr lang="en-US" sz="2400" dirty="0" smtClean="0">
                <a:latin typeface="Times New Roman" pitchFamily="18" charset="0"/>
                <a:cs typeface="Times New Roman" pitchFamily="18" charset="0"/>
              </a:rPr>
              <a:t> Huge costs </a:t>
            </a:r>
          </a:p>
          <a:p>
            <a:pPr lvl="1">
              <a:buFont typeface="Arial" pitchFamily="34" charset="0"/>
              <a:buChar char="•"/>
            </a:pPr>
            <a:r>
              <a:rPr lang="en-US" sz="2400" dirty="0" smtClean="0">
                <a:latin typeface="Times New Roman" pitchFamily="18" charset="0"/>
                <a:cs typeface="Times New Roman" pitchFamily="18" charset="0"/>
              </a:rPr>
              <a:t> Extra effort</a:t>
            </a:r>
          </a:p>
          <a:p>
            <a:pPr lvl="1">
              <a:buFont typeface="Arial" pitchFamily="34" charset="0"/>
              <a:buChar char="•"/>
            </a:pPr>
            <a:r>
              <a:rPr lang="en-US" sz="2400" dirty="0" smtClean="0">
                <a:latin typeface="Times New Roman" pitchFamily="18" charset="0"/>
                <a:cs typeface="Times New Roman" pitchFamily="18" charset="0"/>
              </a:rPr>
              <a:t> Risk of losing data</a:t>
            </a:r>
          </a:p>
          <a:p>
            <a:pPr marL="109728" indent="0">
              <a:buNone/>
            </a:pPr>
            <a:r>
              <a:rPr lang="en-US" dirty="0"/>
              <a:t> </a:t>
            </a:r>
            <a:r>
              <a:rPr lang="en-US" dirty="0" smtClean="0"/>
              <a:t> </a:t>
            </a:r>
            <a:endParaRPr lang="en-US" dirty="0"/>
          </a:p>
        </p:txBody>
      </p:sp>
      <p:sp>
        <p:nvSpPr>
          <p:cNvPr id="3" name="Title 2"/>
          <p:cNvSpPr>
            <a:spLocks noGrp="1"/>
          </p:cNvSpPr>
          <p:nvPr>
            <p:ph type="title"/>
          </p:nvPr>
        </p:nvSpPr>
        <p:spPr/>
        <p:txBody>
          <a:bodyPr/>
          <a:lstStyle/>
          <a:p>
            <a:r>
              <a:rPr lang="en-US" dirty="0">
                <a:latin typeface="Times New Roman" pitchFamily="18" charset="0"/>
                <a:cs typeface="Times New Roman" pitchFamily="18" charset="0"/>
              </a:rPr>
              <a:t>Significant </a:t>
            </a:r>
            <a:r>
              <a:rPr lang="en-US" dirty="0" smtClean="0">
                <a:latin typeface="Times New Roman" pitchFamily="18" charset="0"/>
                <a:cs typeface="Times New Roman" pitchFamily="18" charset="0"/>
              </a:rPr>
              <a:t>Findings ( </a:t>
            </a:r>
            <a:r>
              <a:rPr lang="en-US" dirty="0" err="1" smtClean="0">
                <a:latin typeface="Times New Roman" pitchFamily="18" charset="0"/>
                <a:cs typeface="Times New Roman" pitchFamily="18" charset="0"/>
              </a:rPr>
              <a:t>cont</a:t>
            </a:r>
            <a:r>
              <a:rPr lang="en-US"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108203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itchFamily="2" charset="2"/>
              <a:buChar char="Ø"/>
            </a:pPr>
            <a:r>
              <a:rPr lang="en-US" sz="2800" dirty="0" smtClean="0">
                <a:latin typeface="Times New Roman" pitchFamily="18" charset="0"/>
                <a:cs typeface="Times New Roman" pitchFamily="18" charset="0"/>
              </a:rPr>
              <a:t>History of Electronic Health Record</a:t>
            </a:r>
          </a:p>
          <a:p>
            <a:pPr lvl="1">
              <a:buFont typeface="Arial" pitchFamily="34" charset="0"/>
              <a:buChar char="•"/>
            </a:pPr>
            <a:r>
              <a:rPr lang="en-US" sz="2400" dirty="0" smtClean="0">
                <a:latin typeface="Times New Roman" pitchFamily="18" charset="0"/>
                <a:cs typeface="Times New Roman" pitchFamily="18" charset="0"/>
              </a:rPr>
              <a:t>Prior to the 1960s</a:t>
            </a:r>
          </a:p>
          <a:p>
            <a:pPr lvl="1">
              <a:buFont typeface="Arial" pitchFamily="34" charset="0"/>
              <a:buChar char="•"/>
            </a:pPr>
            <a:r>
              <a:rPr lang="en-US" sz="2400" dirty="0" smtClean="0">
                <a:latin typeface="Times New Roman" pitchFamily="18" charset="0"/>
                <a:cs typeface="Times New Roman" pitchFamily="18" charset="0"/>
              </a:rPr>
              <a:t>Mid 1960s</a:t>
            </a:r>
          </a:p>
          <a:p>
            <a:pPr lvl="1">
              <a:buFont typeface="Arial" pitchFamily="34" charset="0"/>
              <a:buChar char="•"/>
            </a:pPr>
            <a:r>
              <a:rPr lang="en-US" sz="2400" dirty="0" smtClean="0">
                <a:latin typeface="Times New Roman" pitchFamily="18" charset="0"/>
                <a:cs typeface="Times New Roman" pitchFamily="18" charset="0"/>
              </a:rPr>
              <a:t>1970s</a:t>
            </a:r>
          </a:p>
          <a:p>
            <a:pPr lvl="1">
              <a:buFont typeface="Arial" pitchFamily="34" charset="0"/>
              <a:buChar char="•"/>
            </a:pPr>
            <a:r>
              <a:rPr lang="en-US" sz="2400" dirty="0" smtClean="0">
                <a:latin typeface="Times New Roman" pitchFamily="18" charset="0"/>
                <a:cs typeface="Times New Roman" pitchFamily="18" charset="0"/>
              </a:rPr>
              <a:t>1990s</a:t>
            </a:r>
          </a:p>
          <a:p>
            <a:pPr lvl="1">
              <a:buFont typeface="Arial" pitchFamily="34" charset="0"/>
              <a:buChar char="•"/>
            </a:pPr>
            <a:r>
              <a:rPr lang="en-US" sz="2400" dirty="0" smtClean="0">
                <a:latin typeface="Times New Roman" pitchFamily="18" charset="0"/>
                <a:cs typeface="Times New Roman" pitchFamily="18" charset="0"/>
              </a:rPr>
              <a:t>2000s</a:t>
            </a:r>
          </a:p>
          <a:p>
            <a:pPr marL="393192" lvl="1" indent="0">
              <a:buNone/>
            </a:pPr>
            <a:endParaRPr lang="en-US" dirty="0" smtClean="0"/>
          </a:p>
          <a:p>
            <a:pPr>
              <a:buFont typeface="Wingdings" pitchFamily="2" charset="2"/>
              <a:buChar char="Ø"/>
            </a:pPr>
            <a:r>
              <a:rPr lang="en-US" sz="2800" dirty="0" smtClean="0">
                <a:latin typeface="Times New Roman" pitchFamily="18" charset="0"/>
                <a:cs typeface="Times New Roman" pitchFamily="18" charset="0"/>
              </a:rPr>
              <a:t>Current Usage of Electronic Health Record</a:t>
            </a:r>
          </a:p>
          <a:p>
            <a:pPr lvl="1">
              <a:buFont typeface="Arial" pitchFamily="34" charset="0"/>
              <a:buChar char="•"/>
            </a:pPr>
            <a:r>
              <a:rPr lang="en-US" sz="2400" dirty="0" smtClean="0">
                <a:latin typeface="Times New Roman" pitchFamily="18" charset="0"/>
                <a:cs typeface="Times New Roman" pitchFamily="18" charset="0"/>
              </a:rPr>
              <a:t>Precise Medication Lists</a:t>
            </a:r>
          </a:p>
          <a:p>
            <a:pPr lvl="1">
              <a:buFont typeface="Arial" pitchFamily="34" charset="0"/>
              <a:buChar char="•"/>
            </a:pPr>
            <a:r>
              <a:rPr lang="en-US" sz="2400" dirty="0" smtClean="0">
                <a:latin typeface="Times New Roman" pitchFamily="18" charset="0"/>
                <a:cs typeface="Times New Roman" pitchFamily="18" charset="0"/>
              </a:rPr>
              <a:t>Accurate Problem Lists</a:t>
            </a:r>
          </a:p>
          <a:p>
            <a:pPr lvl="1">
              <a:buFont typeface="Arial" pitchFamily="34" charset="0"/>
              <a:buChar char="•"/>
            </a:pPr>
            <a:r>
              <a:rPr lang="en-US" sz="2400" dirty="0" smtClean="0">
                <a:latin typeface="Times New Roman" pitchFamily="18" charset="0"/>
                <a:cs typeface="Times New Roman" pitchFamily="18" charset="0"/>
              </a:rPr>
              <a:t>Accurate Allergy Lists</a:t>
            </a:r>
          </a:p>
          <a:p>
            <a:pPr marL="393192" lvl="1" indent="0">
              <a:buNone/>
            </a:pPr>
            <a:endParaRPr lang="en-US" sz="2400"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History and Usage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9639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sz="2800" dirty="0" smtClean="0">
                <a:latin typeface="Times New Roman" pitchFamily="18" charset="0"/>
                <a:cs typeface="Times New Roman" pitchFamily="18" charset="0"/>
              </a:rPr>
              <a:t>Three goals of EHR </a:t>
            </a:r>
          </a:p>
          <a:p>
            <a:pPr lvl="1">
              <a:buFont typeface="Arial" pitchFamily="34" charset="0"/>
              <a:buChar char="•"/>
            </a:pPr>
            <a:r>
              <a:rPr lang="en-US" sz="2400" dirty="0" smtClean="0">
                <a:latin typeface="Times New Roman" pitchFamily="18" charset="0"/>
                <a:cs typeface="Times New Roman" pitchFamily="18" charset="0"/>
              </a:rPr>
              <a:t>Save cost and time</a:t>
            </a:r>
          </a:p>
          <a:p>
            <a:pPr lvl="1">
              <a:buFont typeface="Arial" pitchFamily="34" charset="0"/>
              <a:buChar char="•"/>
            </a:pPr>
            <a:r>
              <a:rPr lang="en-US" sz="2400" dirty="0" smtClean="0">
                <a:latin typeface="Times New Roman" pitchFamily="18" charset="0"/>
                <a:cs typeface="Times New Roman" pitchFamily="18" charset="0"/>
              </a:rPr>
              <a:t>Streamline chain of command</a:t>
            </a:r>
          </a:p>
          <a:p>
            <a:pPr lvl="1">
              <a:buFont typeface="Arial" pitchFamily="34" charset="0"/>
              <a:buChar char="•"/>
            </a:pPr>
            <a:r>
              <a:rPr lang="en-US" sz="2400" dirty="0" smtClean="0">
                <a:latin typeface="Times New Roman" pitchFamily="18" charset="0"/>
                <a:cs typeface="Times New Roman" pitchFamily="18" charset="0"/>
              </a:rPr>
              <a:t>Support Physician and patient relationship</a:t>
            </a:r>
          </a:p>
          <a:p>
            <a:pPr lvl="1">
              <a:buFont typeface="Arial" pitchFamily="34" charset="0"/>
              <a:buChar char="•"/>
            </a:pPr>
            <a:endParaRPr lang="en-US" dirty="0" smtClean="0"/>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Goals of EHR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135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References </a:t>
            </a:r>
          </a:p>
          <a:p>
            <a:endParaRPr lang="en-US" dirty="0" smtClean="0"/>
          </a:p>
          <a:p>
            <a:pPr marL="109728" indent="0">
              <a:buNone/>
            </a:pPr>
            <a:r>
              <a:rPr lang="en-US" sz="2800" dirty="0" err="1">
                <a:latin typeface="Times New Roman" pitchFamily="18" charset="0"/>
                <a:cs typeface="Times New Roman" pitchFamily="18" charset="0"/>
              </a:rPr>
              <a:t>Collen</a:t>
            </a:r>
            <a:r>
              <a:rPr lang="en-US" sz="2800" dirty="0">
                <a:latin typeface="Times New Roman" pitchFamily="18" charset="0"/>
                <a:cs typeface="Times New Roman" pitchFamily="18" charset="0"/>
              </a:rPr>
              <a:t>, M. F., &amp; Ball, M. J. (Eds.). (2015). The history of medical informatics in the United States. Springer</a:t>
            </a:r>
            <a:r>
              <a:rPr lang="en-US" sz="2800" dirty="0" smtClean="0">
                <a:latin typeface="Times New Roman" pitchFamily="18" charset="0"/>
                <a:cs typeface="Times New Roman" pitchFamily="18" charset="0"/>
              </a:rPr>
              <a:t>.</a:t>
            </a:r>
          </a:p>
          <a:p>
            <a:pPr marL="109728" indent="0">
              <a:buNone/>
            </a:pPr>
            <a:endParaRPr lang="en-US" sz="2800" dirty="0">
              <a:latin typeface="Times New Roman" pitchFamily="18" charset="0"/>
              <a:cs typeface="Times New Roman" pitchFamily="18" charset="0"/>
            </a:endParaRPr>
          </a:p>
          <a:p>
            <a:pPr marL="109728" indent="0">
              <a:buNone/>
            </a:pPr>
            <a:r>
              <a:rPr lang="en-US" sz="2800" dirty="0" err="1">
                <a:latin typeface="Times New Roman" pitchFamily="18" charset="0"/>
                <a:cs typeface="Times New Roman" pitchFamily="18" charset="0"/>
              </a:rPr>
              <a:t>Birkhead</a:t>
            </a:r>
            <a:r>
              <a:rPr lang="en-US" sz="2800" dirty="0">
                <a:latin typeface="Times New Roman" pitchFamily="18" charset="0"/>
                <a:cs typeface="Times New Roman" pitchFamily="18" charset="0"/>
              </a:rPr>
              <a:t>, G. S., </a:t>
            </a:r>
            <a:r>
              <a:rPr lang="en-US" sz="2800" dirty="0" err="1">
                <a:latin typeface="Times New Roman" pitchFamily="18" charset="0"/>
                <a:cs typeface="Times New Roman" pitchFamily="18" charset="0"/>
              </a:rPr>
              <a:t>Klompas</a:t>
            </a:r>
            <a:r>
              <a:rPr lang="en-US" sz="2800" dirty="0">
                <a:latin typeface="Times New Roman" pitchFamily="18" charset="0"/>
                <a:cs typeface="Times New Roman" pitchFamily="18" charset="0"/>
              </a:rPr>
              <a:t>, M., &amp; Shah, N. R. (2015). Uses of electronic health records for public health surveillance to advance public health. Annual review of public health, 36, 345-359.</a:t>
            </a:r>
          </a:p>
        </p:txBody>
      </p:sp>
    </p:spTree>
    <p:extLst>
      <p:ext uri="{BB962C8B-B14F-4D97-AF65-F5344CB8AC3E}">
        <p14:creationId xmlns:p14="http://schemas.microsoft.com/office/powerpoint/2010/main" val="832430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706</Words>
  <Application>Microsoft Office PowerPoint</Application>
  <PresentationFormat>On-screen Show (4:3)</PresentationFormat>
  <Paragraphs>53</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ELECTRONIC HEALTH RECORD </vt:lpstr>
      <vt:lpstr>Significant Findings</vt:lpstr>
      <vt:lpstr>Significant Findings ( cont…) </vt:lpstr>
      <vt:lpstr>History and Usage</vt:lpstr>
      <vt:lpstr>Goals of EHR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HEALTH RECORD </dc:title>
  <dc:creator>Muhammad Haroon Hayder</dc:creator>
  <cp:lastModifiedBy>XYZ</cp:lastModifiedBy>
  <cp:revision>19</cp:revision>
  <dcterms:created xsi:type="dcterms:W3CDTF">2006-08-16T00:00:00Z</dcterms:created>
  <dcterms:modified xsi:type="dcterms:W3CDTF">2019-06-12T00:59:43Z</dcterms:modified>
</cp:coreProperties>
</file>