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4"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4623A6-A999-4564-995D-52AF7DEFF4A0}" type="datetimeFigureOut">
              <a:rPr lang="en-US" smtClean="0"/>
              <a:pPr/>
              <a:t>30-Oct-19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03C8-4A0B-4A7E-B6A0-6B670C9578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4623A6-A999-4564-995D-52AF7DEFF4A0}" type="datetimeFigureOut">
              <a:rPr lang="en-US" smtClean="0"/>
              <a:pPr/>
              <a:t>30-Oct-19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03C8-4A0B-4A7E-B6A0-6B670C9578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4623A6-A999-4564-995D-52AF7DEFF4A0}" type="datetimeFigureOut">
              <a:rPr lang="en-US" smtClean="0"/>
              <a:pPr/>
              <a:t>30-Oct-19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03C8-4A0B-4A7E-B6A0-6B670C9578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4623A6-A999-4564-995D-52AF7DEFF4A0}" type="datetimeFigureOut">
              <a:rPr lang="en-US" smtClean="0"/>
              <a:pPr/>
              <a:t>30-Oct-19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03C8-4A0B-4A7E-B6A0-6B670C95785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4623A6-A999-4564-995D-52AF7DEFF4A0}" type="datetimeFigureOut">
              <a:rPr lang="en-US" smtClean="0"/>
              <a:pPr/>
              <a:t>30-Oct-19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03C8-4A0B-4A7E-B6A0-6B670C9578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4623A6-A999-4564-995D-52AF7DEFF4A0}" type="datetimeFigureOut">
              <a:rPr lang="en-US" smtClean="0"/>
              <a:pPr/>
              <a:t>30-Oct-19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8603C8-4A0B-4A7E-B6A0-6B670C9578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623A6-A999-4564-995D-52AF7DEFF4A0}" type="datetimeFigureOut">
              <a:rPr lang="en-US" smtClean="0"/>
              <a:pPr/>
              <a:t>30-Oct-19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8603C8-4A0B-4A7E-B6A0-6B670C9578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4623A6-A999-4564-995D-52AF7DEFF4A0}" type="datetimeFigureOut">
              <a:rPr lang="en-US" smtClean="0"/>
              <a:pPr/>
              <a:t>30-Oct-19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8603C8-4A0B-4A7E-B6A0-6B670C9578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4623A6-A999-4564-995D-52AF7DEFF4A0}" type="datetimeFigureOut">
              <a:rPr lang="en-US" smtClean="0"/>
              <a:pPr/>
              <a:t>30-Oct-19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8603C8-4A0B-4A7E-B6A0-6B670C9578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4623A6-A999-4564-995D-52AF7DEFF4A0}" type="datetimeFigureOut">
              <a:rPr lang="en-US" smtClean="0"/>
              <a:pPr/>
              <a:t>30-Oct-19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8603C8-4A0B-4A7E-B6A0-6B670C9578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4623A6-A999-4564-995D-52AF7DEFF4A0}" type="datetimeFigureOut">
              <a:rPr lang="en-US" smtClean="0"/>
              <a:pPr/>
              <a:t>30-Oct-19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8603C8-4A0B-4A7E-B6A0-6B670C9578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4623A6-A999-4564-995D-52AF7DEFF4A0}" type="datetimeFigureOut">
              <a:rPr lang="en-US" smtClean="0"/>
              <a:pPr/>
              <a:t>30-Oct-19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8603C8-4A0B-4A7E-B6A0-6B670C9578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br>
              <a:rPr lang="en-US" dirty="0"/>
            </a:br>
            <a:r>
              <a:rPr lang="en-US" dirty="0"/>
              <a:t>Unit 6 Assignment Template</a:t>
            </a:r>
          </a:p>
        </p:txBody>
      </p:sp>
      <p:sp>
        <p:nvSpPr>
          <p:cNvPr id="3" name="Subtitle 2"/>
          <p:cNvSpPr>
            <a:spLocks noGrp="1"/>
          </p:cNvSpPr>
          <p:nvPr>
            <p:ph type="subTitle" idx="1"/>
          </p:nvPr>
        </p:nvSpPr>
        <p:spPr/>
        <p:txBody>
          <a:bodyPr>
            <a:normAutofit/>
          </a:bodyPr>
          <a:lstStyle/>
          <a:p>
            <a:r>
              <a:rPr lang="en-US" dirty="0" smtClean="0"/>
              <a:t>Nancy Duong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457200" y="1143000"/>
            <a:ext cx="8229600" cy="5334000"/>
          </a:xfrm>
        </p:spPr>
        <p:txBody>
          <a:bodyPr>
            <a:noAutofit/>
          </a:bodyPr>
          <a:lstStyle/>
          <a:p>
            <a:r>
              <a:rPr lang="en-US" sz="1800" dirty="0" smtClean="0">
                <a:latin typeface="Times New Roman" pitchFamily="18" charset="0"/>
                <a:cs typeface="Times New Roman" pitchFamily="18" charset="0"/>
              </a:rPr>
              <a:t>National Bank is one of six systemically important banks in Canada. She is actively engaged in promoting diversity and inclusion, including in her own ranks, to reflect the communities in which she is present and with whom she does business.</a:t>
            </a:r>
            <a:endParaRPr lang="en-US" sz="1800" b="1"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The services like deposits, credits, increasing cash, savings, etc. are conducted by a sector named the banking sector. The purpose of this job was to experience the professional world. I spent my six weeks in National Bank of Canada. The employees were kind and helpful relating the sharing of information, their experience and gave proper </a:t>
            </a:r>
            <a:r>
              <a:rPr lang="en-US" sz="1800" dirty="0" smtClean="0">
                <a:latin typeface="Times New Roman" pitchFamily="18" charset="0"/>
                <a:cs typeface="Times New Roman" pitchFamily="18" charset="0"/>
              </a:rPr>
              <a:t>guidelines</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Cheffins</a:t>
            </a:r>
            <a:r>
              <a:rPr lang="en-US" sz="1800" dirty="0" smtClean="0">
                <a:latin typeface="Times New Roman" pitchFamily="18" charset="0"/>
                <a:cs typeface="Times New Roman" pitchFamily="18" charset="0"/>
              </a:rPr>
              <a:t>, 1998).</a:t>
            </a: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The Bank of Canada began operations in March 1935, after a long process of its creation. In 1913, W.F. Maclean announced a proposal to create a central bank that would be private, but managed by the government The Bank of Canada is managed by the Ministry of Finance, but it has some independence with respect to the government. The Bank of Canada is managed by a group of individuals, the main one being the manager, who was chosen by Mark Carney in 2008. In addition to him, the board has a deputy manager, since 2008 it is Paul Jenkins, four deputy managers (their number is regulated by the Bank of Canada if necessary) and 12 members of the </a:t>
            </a:r>
            <a:r>
              <a:rPr lang="en-US" sz="1800" dirty="0" smtClean="0">
                <a:latin typeface="Times New Roman" pitchFamily="18" charset="0"/>
                <a:cs typeface="Times New Roman" pitchFamily="18" charset="0"/>
              </a:rPr>
              <a:t>board</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Poloz</a:t>
            </a:r>
            <a:r>
              <a:rPr lang="en-US" sz="1800" dirty="0" smtClean="0">
                <a:latin typeface="Times New Roman" pitchFamily="18" charset="0"/>
                <a:cs typeface="Times New Roman" pitchFamily="18" charset="0"/>
              </a:rPr>
              <a:t>, S. S., Rose, D., &amp; </a:t>
            </a:r>
            <a:r>
              <a:rPr lang="en-US" sz="1800" dirty="0" err="1" smtClean="0">
                <a:latin typeface="Times New Roman" pitchFamily="18" charset="0"/>
                <a:cs typeface="Times New Roman" pitchFamily="18" charset="0"/>
              </a:rPr>
              <a:t>Tetlow</a:t>
            </a:r>
            <a:r>
              <a:rPr lang="en-US" sz="1800" dirty="0" smtClean="0">
                <a:latin typeface="Times New Roman" pitchFamily="18" charset="0"/>
                <a:cs typeface="Times New Roman" pitchFamily="18" charset="0"/>
              </a:rPr>
              <a:t>, 1994)</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a:t>Professional Appearance of Employees and Company</a:t>
            </a:r>
            <a:endParaRPr lang="en-US" dirty="0"/>
          </a:p>
        </p:txBody>
      </p:sp>
      <p:sp>
        <p:nvSpPr>
          <p:cNvPr id="3" name="Content Placeholder 2"/>
          <p:cNvSpPr>
            <a:spLocks noGrp="1"/>
          </p:cNvSpPr>
          <p:nvPr>
            <p:ph idx="1"/>
          </p:nvPr>
        </p:nvSpPr>
        <p:spPr>
          <a:xfrm>
            <a:off x="457200" y="1371600"/>
            <a:ext cx="8229600" cy="4754563"/>
          </a:xfrm>
        </p:spPr>
        <p:txBody>
          <a:bodyPr>
            <a:noAutofit/>
          </a:bodyPr>
          <a:lstStyle/>
          <a:p>
            <a:r>
              <a:rPr lang="en-US" sz="1600" dirty="0" smtClean="0">
                <a:latin typeface="Times New Roman" pitchFamily="18" charset="0"/>
                <a:cs typeface="Times New Roman" pitchFamily="18" charset="0"/>
              </a:rPr>
              <a:t>In this organization employees working directly with customers and partners are required to adhere to a business style. It means a business suit, shirt, and tie; for women, a strict dress is also </a:t>
            </a:r>
            <a:r>
              <a:rPr lang="en-US" sz="1600" dirty="0" smtClean="0">
                <a:latin typeface="Times New Roman" pitchFamily="18" charset="0"/>
                <a:cs typeface="Times New Roman" pitchFamily="18" charset="0"/>
              </a:rPr>
              <a:t>allowed.</a:t>
            </a:r>
          </a:p>
          <a:p>
            <a:r>
              <a:rPr lang="en-US" sz="1600" dirty="0" smtClean="0">
                <a:latin typeface="Times New Roman" pitchFamily="18" charset="0"/>
                <a:cs typeface="Times New Roman" pitchFamily="18" charset="0"/>
              </a:rPr>
              <a:t>In </a:t>
            </a:r>
            <a:r>
              <a:rPr lang="en-US" sz="1600" dirty="0" smtClean="0">
                <a:latin typeface="Times New Roman" pitchFamily="18" charset="0"/>
                <a:cs typeface="Times New Roman" pitchFamily="18" charset="0"/>
              </a:rPr>
              <a:t>this bank very experienced, hardworking top level professionals are working with motivation and also helping lower staff and employees.</a:t>
            </a:r>
          </a:p>
          <a:p>
            <a:r>
              <a:rPr lang="en-US" sz="1600" dirty="0" smtClean="0">
                <a:latin typeface="Times New Roman" pitchFamily="18" charset="0"/>
                <a:cs typeface="Times New Roman" pitchFamily="18" charset="0"/>
              </a:rPr>
              <a:t>Along with customers employees also matters a lot for any organization and they can also be considered as the assets of an organization. They are also known as internal customers of an organization and in order to satisfy external customers, the organization must have to satisfy internal </a:t>
            </a:r>
            <a:r>
              <a:rPr lang="en-US" sz="1600" dirty="0" smtClean="0">
                <a:latin typeface="Times New Roman" pitchFamily="18" charset="0"/>
                <a:cs typeface="Times New Roman" pitchFamily="18" charset="0"/>
              </a:rPr>
              <a:t>customers</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Pan, 2010).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Now following are my findings relating employees attitude and behavior in </a:t>
            </a:r>
            <a:r>
              <a:rPr lang="en-US" sz="1600" dirty="0" smtClean="0">
                <a:latin typeface="Times New Roman" pitchFamily="18" charset="0"/>
                <a:cs typeface="Times New Roman" pitchFamily="18" charset="0"/>
              </a:rPr>
              <a:t>national bank.</a:t>
            </a:r>
            <a:endParaRPr lang="en-US" sz="1600" dirty="0" smtClean="0">
              <a:latin typeface="Times New Roman" pitchFamily="18" charset="0"/>
              <a:cs typeface="Times New Roman" pitchFamily="18" charset="0"/>
            </a:endParaRPr>
          </a:p>
          <a:p>
            <a:pPr>
              <a:buFont typeface="Wingdings" pitchFamily="2" charset="2"/>
              <a:buChar char="Ø"/>
            </a:pPr>
            <a:r>
              <a:rPr lang="en-US" sz="1600" dirty="0" smtClean="0">
                <a:latin typeface="Times New Roman" pitchFamily="18" charset="0"/>
                <a:cs typeface="Times New Roman" pitchFamily="18" charset="0"/>
              </a:rPr>
              <a:t> They </a:t>
            </a:r>
            <a:r>
              <a:rPr lang="en-US" sz="1600" dirty="0" smtClean="0">
                <a:latin typeface="Times New Roman" pitchFamily="18" charset="0"/>
                <a:cs typeface="Times New Roman" pitchFamily="18" charset="0"/>
              </a:rPr>
              <a:t>are fully exhausted in the days of a crowd of customers.</a:t>
            </a:r>
          </a:p>
          <a:p>
            <a:pPr>
              <a:buFont typeface="Wingdings" pitchFamily="2" charset="2"/>
              <a:buChar char="Ø"/>
            </a:pPr>
            <a:r>
              <a:rPr lang="en-US" sz="1600" dirty="0" smtClean="0">
                <a:latin typeface="Times New Roman" pitchFamily="18" charset="0"/>
                <a:cs typeface="Times New Roman" pitchFamily="18" charset="0"/>
              </a:rPr>
              <a:t> They also do not respond to customers with good and decent gestures.</a:t>
            </a:r>
          </a:p>
          <a:p>
            <a:pPr>
              <a:buFont typeface="Wingdings" pitchFamily="2" charset="2"/>
              <a:buChar char="Ø"/>
            </a:pPr>
            <a:r>
              <a:rPr lang="en-US" sz="1600" dirty="0" smtClean="0">
                <a:latin typeface="Times New Roman" pitchFamily="18" charset="0"/>
                <a:cs typeface="Times New Roman" pitchFamily="18" charset="0"/>
              </a:rPr>
              <a:t> Motivation level is a little low due to the limited authority</a:t>
            </a:r>
            <a:r>
              <a:rPr lang="en-US" sz="1600" dirty="0" smtClean="0">
                <a:latin typeface="Times New Roman" pitchFamily="18" charset="0"/>
                <a:cs typeface="Times New Roman" pitchFamily="18" charset="0"/>
              </a:rPr>
              <a:t>.</a:t>
            </a:r>
          </a:p>
          <a:p>
            <a:pPr>
              <a:buFont typeface="Wingdings" pitchFamily="2" charset="2"/>
              <a:buChar char="Ø"/>
            </a:pPr>
            <a:r>
              <a:rPr lang="en-US" sz="1600" dirty="0" smtClean="0">
                <a:latin typeface="Times New Roman" pitchFamily="18" charset="0"/>
                <a:cs typeface="Times New Roman" pitchFamily="18" charset="0"/>
              </a:rPr>
              <a:t> They do not own the bank, just completing their respective duties.</a:t>
            </a:r>
          </a:p>
          <a:p>
            <a:pPr>
              <a:buFont typeface="Wingdings" pitchFamily="2" charset="2"/>
              <a:buChar char="Ø"/>
            </a:pPr>
            <a:r>
              <a:rPr lang="en-US" sz="1600" dirty="0" smtClean="0">
                <a:latin typeface="Times New Roman" pitchFamily="18" charset="0"/>
                <a:cs typeface="Times New Roman" pitchFamily="18" charset="0"/>
              </a:rPr>
              <a:t> Not follow proper timing nor they  work efficiently</a:t>
            </a:r>
          </a:p>
          <a:p>
            <a:pPr>
              <a:buFont typeface="Wingdings" pitchFamily="2" charset="2"/>
              <a:buChar char="Ø"/>
            </a:pPr>
            <a:r>
              <a:rPr lang="en-US" sz="1600" dirty="0" smtClean="0">
                <a:latin typeface="Times New Roman" pitchFamily="18" charset="0"/>
                <a:cs typeface="Times New Roman" pitchFamily="18" charset="0"/>
              </a:rPr>
              <a:t> They are also unsatisfied with the workload.</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Analysis of Company </a:t>
            </a:r>
            <a:endParaRPr lang="en-US" dirty="0"/>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pPr>
              <a:buNone/>
            </a:pPr>
            <a:r>
              <a:rPr lang="en-US" sz="2600" b="1" dirty="0" smtClean="0">
                <a:latin typeface="Times New Roman" pitchFamily="18" charset="0"/>
                <a:cs typeface="Times New Roman" pitchFamily="18" charset="0"/>
              </a:rPr>
              <a:t>Mission</a:t>
            </a:r>
            <a:endParaRPr lang="en-US" sz="2600" b="1" dirty="0" smtClean="0">
              <a:latin typeface="Times New Roman" pitchFamily="18" charset="0"/>
              <a:cs typeface="Times New Roman" pitchFamily="18" charset="0"/>
            </a:endParaRPr>
          </a:p>
          <a:p>
            <a:r>
              <a:rPr lang="en-US" sz="2600" i="1" dirty="0" smtClean="0">
                <a:latin typeface="Times New Roman" pitchFamily="18" charset="0"/>
                <a:cs typeface="Times New Roman" pitchFamily="18" charset="0"/>
              </a:rPr>
              <a:t>“To </a:t>
            </a:r>
            <a:r>
              <a:rPr lang="en-US" sz="2600" i="1" dirty="0" smtClean="0">
                <a:latin typeface="Times New Roman" pitchFamily="18" charset="0"/>
                <a:cs typeface="Times New Roman" pitchFamily="18" charset="0"/>
              </a:rPr>
              <a:t>promote </a:t>
            </a:r>
            <a:r>
              <a:rPr lang="en-US" sz="2600" i="1" dirty="0" err="1" smtClean="0">
                <a:latin typeface="Times New Roman" pitchFamily="18" charset="0"/>
                <a:cs typeface="Times New Roman" pitchFamily="18" charset="0"/>
              </a:rPr>
              <a:t>Forex</a:t>
            </a:r>
            <a:r>
              <a:rPr lang="en-US" sz="2600" i="1" dirty="0" smtClean="0">
                <a:latin typeface="Times New Roman" pitchFamily="18" charset="0"/>
                <a:cs typeface="Times New Roman" pitchFamily="18" charset="0"/>
              </a:rPr>
              <a:t> business at </a:t>
            </a:r>
            <a:r>
              <a:rPr lang="en-US" sz="2600" i="1" dirty="0" smtClean="0">
                <a:latin typeface="Times New Roman" pitchFamily="18" charset="0"/>
                <a:cs typeface="Times New Roman" pitchFamily="18" charset="0"/>
              </a:rPr>
              <a:t>the </a:t>
            </a:r>
            <a:r>
              <a:rPr lang="en-US" sz="2600" i="1" dirty="0" smtClean="0">
                <a:latin typeface="Times New Roman" pitchFamily="18" charset="0"/>
                <a:cs typeface="Times New Roman" pitchFamily="18" charset="0"/>
              </a:rPr>
              <a:t>most competitive rates, facilitate quick settlement of remittances and strive for increased market share, thereby retaining our position as the market </a:t>
            </a:r>
            <a:r>
              <a:rPr lang="en-US" sz="2600" i="1" dirty="0" smtClean="0">
                <a:latin typeface="Times New Roman" pitchFamily="18" charset="0"/>
                <a:cs typeface="Times New Roman" pitchFamily="18" charset="0"/>
              </a:rPr>
              <a:t>leader”.</a:t>
            </a:r>
            <a:endParaRPr lang="en-US" sz="2600" i="1" dirty="0" smtClean="0">
              <a:latin typeface="Times New Roman" pitchFamily="18" charset="0"/>
              <a:cs typeface="Times New Roman" pitchFamily="18" charset="0"/>
            </a:endParaRPr>
          </a:p>
          <a:p>
            <a:pPr>
              <a:buNone/>
            </a:pPr>
            <a:endParaRPr lang="en-US" sz="2600" b="1" dirty="0" smtClean="0">
              <a:latin typeface="Times New Roman" pitchFamily="18" charset="0"/>
              <a:cs typeface="Times New Roman" pitchFamily="18" charset="0"/>
            </a:endParaRPr>
          </a:p>
          <a:p>
            <a:pPr>
              <a:buNone/>
            </a:pPr>
            <a:r>
              <a:rPr lang="en-US" sz="2600" b="1" dirty="0" smtClean="0">
                <a:latin typeface="Times New Roman" pitchFamily="18" charset="0"/>
                <a:cs typeface="Times New Roman" pitchFamily="18" charset="0"/>
              </a:rPr>
              <a:t>Explanation</a:t>
            </a:r>
          </a:p>
          <a:p>
            <a:pPr>
              <a:buNone/>
            </a:pPr>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Workload </a:t>
            </a:r>
            <a:r>
              <a:rPr lang="en-US" sz="2600" dirty="0" smtClean="0">
                <a:latin typeface="Times New Roman" pitchFamily="18" charset="0"/>
                <a:cs typeface="Times New Roman" pitchFamily="18" charset="0"/>
              </a:rPr>
              <a:t>on employees should be released by shifting their tasks and guide them to work more on customer relationship management. This is a huge drawback that the National bank of Canada is facing is the poor behavior of employees. It is not only the responsibility of any single department to work on CRM but the overall organization should work on it</a:t>
            </a:r>
            <a:r>
              <a:rPr lang="en-US" sz="2600" dirty="0" smtClean="0">
                <a:latin typeface="Times New Roman" pitchFamily="18" charset="0"/>
                <a:cs typeface="Times New Roman" pitchFamily="18" charset="0"/>
              </a:rPr>
              <a:t>.</a:t>
            </a:r>
          </a:p>
          <a:p>
            <a:pPr>
              <a:buNone/>
            </a:pPr>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Another drawback which I have noticed is that branch is also not working on the marketing department due to the advantage of being a part of the government. Competitors are spending so much on marketing because they know that the more customers they attract the more successful they </a:t>
            </a:r>
            <a:r>
              <a:rPr lang="en-US" sz="2600" dirty="0" smtClean="0">
                <a:latin typeface="Times New Roman" pitchFamily="18" charset="0"/>
                <a:cs typeface="Times New Roman" pitchFamily="18" charset="0"/>
              </a:rPr>
              <a:t>become</a:t>
            </a:r>
            <a:r>
              <a:rPr lang="en-US" sz="26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Cheffins</a:t>
            </a:r>
            <a:r>
              <a:rPr lang="en-US" sz="2800" dirty="0" smtClean="0">
                <a:latin typeface="Times New Roman" pitchFamily="18" charset="0"/>
                <a:cs typeface="Times New Roman" pitchFamily="18" charset="0"/>
              </a:rPr>
              <a:t>, 1998)</a:t>
            </a:r>
            <a:r>
              <a:rPr lang="en-US" sz="2600" dirty="0" smtClean="0">
                <a:latin typeface="Times New Roman" pitchFamily="18" charset="0"/>
                <a:cs typeface="Times New Roman" pitchFamily="18" charset="0"/>
              </a:rPr>
              <a:t>.</a:t>
            </a:r>
            <a:endParaRPr lang="en-US" sz="2600" dirty="0" smtClean="0">
              <a:latin typeface="Times New Roman" pitchFamily="18" charset="0"/>
              <a:cs typeface="Times New Roman" pitchFamily="18" charset="0"/>
            </a:endParaRPr>
          </a:p>
          <a:p>
            <a:pPr>
              <a:buNone/>
            </a:pPr>
            <a:r>
              <a:rPr lang="en-US" dirty="0" smtClean="0"/>
              <a:t> </a:t>
            </a:r>
            <a:endParaRPr lang="en-US" sz="2800" dirty="0" smtClean="0"/>
          </a:p>
          <a:p>
            <a:pPr lvl="1">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smtClean="0"/>
              <a:t>National </a:t>
            </a:r>
            <a:r>
              <a:rPr lang="en-US" sz="2800" dirty="0" smtClean="0"/>
              <a:t>bank of Canada Hierarchy </a:t>
            </a:r>
            <a:r>
              <a:rPr lang="en-US" sz="2800" dirty="0" smtClean="0"/>
              <a:t>Structure </a:t>
            </a:r>
            <a:endParaRPr lang="en-US" sz="2800" dirty="0"/>
          </a:p>
        </p:txBody>
      </p:sp>
      <p:sp>
        <p:nvSpPr>
          <p:cNvPr id="32" name="Rectangle 31"/>
          <p:cNvSpPr/>
          <p:nvPr/>
        </p:nvSpPr>
        <p:spPr>
          <a:xfrm>
            <a:off x="2362200" y="13716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Manager</a:t>
            </a:r>
            <a:endParaRPr lang="en-US" dirty="0"/>
          </a:p>
        </p:txBody>
      </p:sp>
      <p:sp>
        <p:nvSpPr>
          <p:cNvPr id="33" name="Oval 32"/>
          <p:cNvSpPr/>
          <p:nvPr/>
        </p:nvSpPr>
        <p:spPr>
          <a:xfrm>
            <a:off x="5562600" y="1371600"/>
            <a:ext cx="18288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Compliance officer</a:t>
            </a:r>
            <a:endParaRPr lang="en-US" dirty="0"/>
          </a:p>
        </p:txBody>
      </p:sp>
      <p:sp>
        <p:nvSpPr>
          <p:cNvPr id="34" name="Rounded Rectangle 33"/>
          <p:cNvSpPr/>
          <p:nvPr/>
        </p:nvSpPr>
        <p:spPr>
          <a:xfrm>
            <a:off x="2362200" y="2667000"/>
            <a:ext cx="1676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Operational manager</a:t>
            </a:r>
            <a:endParaRPr lang="en-US" dirty="0"/>
          </a:p>
        </p:txBody>
      </p:sp>
      <p:cxnSp>
        <p:nvCxnSpPr>
          <p:cNvPr id="36" name="Straight Arrow Connector 35"/>
          <p:cNvCxnSpPr/>
          <p:nvPr/>
        </p:nvCxnSpPr>
        <p:spPr>
          <a:xfrm rot="5400000">
            <a:off x="2781300" y="24003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0800000" flipV="1">
            <a:off x="4114800" y="2590800"/>
            <a:ext cx="1600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4" idx="2"/>
          </p:cNvCxnSpPr>
          <p:nvPr/>
        </p:nvCxnSpPr>
        <p:spPr>
          <a:xfrm rot="5400000">
            <a:off x="2856706" y="3771900"/>
            <a:ext cx="6865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381000" y="4191000"/>
            <a:ext cx="1371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Credit department</a:t>
            </a:r>
            <a:endParaRPr lang="en-US" dirty="0"/>
          </a:p>
        </p:txBody>
      </p:sp>
      <p:sp>
        <p:nvSpPr>
          <p:cNvPr id="43" name="Rectangle 42"/>
          <p:cNvSpPr/>
          <p:nvPr/>
        </p:nvSpPr>
        <p:spPr>
          <a:xfrm>
            <a:off x="2286000" y="4191000"/>
            <a:ext cx="1447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Deposit department</a:t>
            </a:r>
            <a:endParaRPr lang="en-US" dirty="0"/>
          </a:p>
        </p:txBody>
      </p:sp>
      <p:sp>
        <p:nvSpPr>
          <p:cNvPr id="44" name="Rectangle 43"/>
          <p:cNvSpPr/>
          <p:nvPr/>
        </p:nvSpPr>
        <p:spPr>
          <a:xfrm>
            <a:off x="4038600" y="4191000"/>
            <a:ext cx="1371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Cash department</a:t>
            </a:r>
            <a:endParaRPr lang="en-US" dirty="0"/>
          </a:p>
        </p:txBody>
      </p:sp>
      <p:sp>
        <p:nvSpPr>
          <p:cNvPr id="45" name="Rectangle 44"/>
          <p:cNvSpPr/>
          <p:nvPr/>
        </p:nvSpPr>
        <p:spPr>
          <a:xfrm>
            <a:off x="5562600" y="4191000"/>
            <a:ext cx="1371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Deposit department</a:t>
            </a:r>
            <a:endParaRPr lang="en-US" dirty="0"/>
          </a:p>
        </p:txBody>
      </p:sp>
      <p:sp>
        <p:nvSpPr>
          <p:cNvPr id="46" name="Rectangle 45"/>
          <p:cNvSpPr/>
          <p:nvPr/>
        </p:nvSpPr>
        <p:spPr>
          <a:xfrm>
            <a:off x="7162800" y="4191000"/>
            <a:ext cx="1447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Operations department</a:t>
            </a:r>
            <a:endParaRPr lang="en-US" dirty="0"/>
          </a:p>
        </p:txBody>
      </p:sp>
      <p:cxnSp>
        <p:nvCxnSpPr>
          <p:cNvPr id="49" name="Straight Arrow Connector 48"/>
          <p:cNvCxnSpPr/>
          <p:nvPr/>
        </p:nvCxnSpPr>
        <p:spPr>
          <a:xfrm rot="5400000">
            <a:off x="2972594" y="5410200"/>
            <a:ext cx="4564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685800" y="5562600"/>
            <a:ext cx="16764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Clearing department</a:t>
            </a:r>
            <a:endParaRPr lang="en-US" dirty="0"/>
          </a:p>
        </p:txBody>
      </p:sp>
      <p:sp>
        <p:nvSpPr>
          <p:cNvPr id="54" name="Rectangle 53"/>
          <p:cNvSpPr/>
          <p:nvPr/>
        </p:nvSpPr>
        <p:spPr>
          <a:xfrm>
            <a:off x="2743200" y="5638800"/>
            <a:ext cx="1905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Account opening</a:t>
            </a:r>
            <a:endParaRPr lang="en-US" dirty="0"/>
          </a:p>
        </p:txBody>
      </p:sp>
      <p:sp>
        <p:nvSpPr>
          <p:cNvPr id="55" name="Rectangle 54"/>
          <p:cNvSpPr/>
          <p:nvPr/>
        </p:nvSpPr>
        <p:spPr>
          <a:xfrm>
            <a:off x="5105400" y="5638800"/>
            <a:ext cx="1905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Remittance department</a:t>
            </a:r>
            <a:endParaRPr lang="en-US" dirty="0"/>
          </a:p>
        </p:txBody>
      </p:sp>
      <p:sp>
        <p:nvSpPr>
          <p:cNvPr id="56" name="Rectangle 55"/>
          <p:cNvSpPr/>
          <p:nvPr/>
        </p:nvSpPr>
        <p:spPr>
          <a:xfrm>
            <a:off x="7391400" y="5638800"/>
            <a:ext cx="16002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Establish department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a:t>Evaluation of Your Fit </a:t>
            </a:r>
            <a:endParaRPr lang="en-US" dirty="0"/>
          </a:p>
        </p:txBody>
      </p:sp>
      <p:sp>
        <p:nvSpPr>
          <p:cNvPr id="3" name="Content Placeholder 2"/>
          <p:cNvSpPr>
            <a:spLocks noGrp="1"/>
          </p:cNvSpPr>
          <p:nvPr>
            <p:ph idx="1"/>
          </p:nvPr>
        </p:nvSpPr>
        <p:spPr>
          <a:xfrm>
            <a:off x="152400" y="838200"/>
            <a:ext cx="8686800" cy="5638800"/>
          </a:xfrm>
        </p:spPr>
        <p:txBody>
          <a:bodyPr>
            <a:noAutofit/>
          </a:bodyPr>
          <a:lstStyle/>
          <a:p>
            <a:pPr>
              <a:buNone/>
            </a:pPr>
            <a:r>
              <a:rPr lang="en-US" sz="1600" dirty="0">
                <a:latin typeface="Times New Roman" pitchFamily="18" charset="0"/>
                <a:cs typeface="Times New Roman" pitchFamily="18" charset="0"/>
              </a:rPr>
              <a:t> I am satisfied to have my first practical experience in National Bank of </a:t>
            </a:r>
            <a:r>
              <a:rPr lang="en-US" sz="1600" dirty="0" smtClean="0">
                <a:latin typeface="Times New Roman" pitchFamily="18" charset="0"/>
                <a:cs typeface="Times New Roman" pitchFamily="18" charset="0"/>
              </a:rPr>
              <a:t>Canada </a:t>
            </a:r>
            <a:r>
              <a:rPr lang="en-US" sz="1600" dirty="0">
                <a:latin typeface="Times New Roman" pitchFamily="18" charset="0"/>
                <a:cs typeface="Times New Roman" pitchFamily="18" charset="0"/>
              </a:rPr>
              <a:t>because I have learned a lot regarding my field. It is very difficult to be an employee of a national bank because of the excess of workload.</a:t>
            </a:r>
          </a:p>
          <a:p>
            <a:r>
              <a:rPr lang="en-US" sz="1600" dirty="0">
                <a:latin typeface="Times New Roman" pitchFamily="18" charset="0"/>
                <a:cs typeface="Times New Roman" pitchFamily="18" charset="0"/>
              </a:rPr>
              <a:t>Following are the steps which National Bank of Canada should take according to my point of view to increase its profit and getting the good name in the minds of </a:t>
            </a:r>
            <a:r>
              <a:rPr lang="en-US" sz="1600" dirty="0" smtClean="0">
                <a:latin typeface="Times New Roman" pitchFamily="18" charset="0"/>
                <a:cs typeface="Times New Roman" pitchFamily="18" charset="0"/>
              </a:rPr>
              <a:t>people</a:t>
            </a:r>
            <a:r>
              <a:rPr lang="en-US" sz="1400" dirty="0" smtClean="0">
                <a:latin typeface="Times New Roman" pitchFamily="18" charset="0"/>
                <a:cs typeface="Times New Roman" pitchFamily="18" charset="0"/>
              </a:rPr>
              <a:t>.</a:t>
            </a:r>
          </a:p>
          <a:p>
            <a:r>
              <a:rPr lang="en-US" sz="1400" dirty="0" smtClean="0">
                <a:latin typeface="Times New Roman" pitchFamily="18" charset="0"/>
                <a:cs typeface="Times New Roman" pitchFamily="18" charset="0"/>
              </a:rPr>
              <a:t>First </a:t>
            </a:r>
            <a:r>
              <a:rPr lang="en-US" sz="1400" dirty="0">
                <a:latin typeface="Times New Roman" pitchFamily="18" charset="0"/>
                <a:cs typeface="Times New Roman" pitchFamily="18" charset="0"/>
              </a:rPr>
              <a:t>of all, more steps should be taken for the betterment of the bank's infrastructure.</a:t>
            </a:r>
          </a:p>
          <a:p>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  </a:t>
            </a:r>
            <a:r>
              <a:rPr lang="en-US" sz="1600" dirty="0">
                <a:latin typeface="Times New Roman" pitchFamily="18" charset="0"/>
                <a:cs typeface="Times New Roman" pitchFamily="18" charset="0"/>
              </a:rPr>
              <a:t>Democratic decision making in respective local branches in order to increase the motivation and morale of the employees.</a:t>
            </a:r>
          </a:p>
          <a:p>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Employees should be involved at low-level decision making relating their field.</a:t>
            </a:r>
          </a:p>
          <a:p>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Attainable targets should be assigned to employees in order to release frustration of employees and to build friendly environment.</a:t>
            </a:r>
          </a:p>
          <a:p>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Rate of return should be revised half yearly or once in a year in accordance with the situation of the current deposit.</a:t>
            </a:r>
          </a:p>
          <a:p>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Salaries of the employees should be according to the workload they manage and tasks they perform in order to win employees loyalty and less employee’s switchover rate</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There </a:t>
            </a:r>
            <a:r>
              <a:rPr lang="en-US" sz="1600" dirty="0">
                <a:latin typeface="Times New Roman" pitchFamily="18" charset="0"/>
                <a:cs typeface="Times New Roman" pitchFamily="18" charset="0"/>
              </a:rPr>
              <a:t>should be no communication gap between top management and working level. Effective communication results in higher performance results.</a:t>
            </a:r>
          </a:p>
          <a:p>
            <a:r>
              <a:rPr lang="en-US" sz="1600" dirty="0" smtClean="0">
                <a:latin typeface="Times New Roman" pitchFamily="18" charset="0"/>
                <a:cs typeface="Times New Roman" pitchFamily="18" charset="0"/>
              </a:rPr>
              <a:t>         Proper </a:t>
            </a:r>
            <a:r>
              <a:rPr lang="en-US" sz="1600" dirty="0">
                <a:latin typeface="Times New Roman" pitchFamily="18" charset="0"/>
                <a:cs typeface="Times New Roman" pitchFamily="18" charset="0"/>
              </a:rPr>
              <a:t>Customer Relationship Management should be formed to attract and retain customers.</a:t>
            </a:r>
          </a:p>
          <a:p>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Formal dressing code should make compulsory for employees</a:t>
            </a:r>
            <a:r>
              <a:rPr lang="en-US" sz="1600" dirty="0" smtClean="0">
                <a:latin typeface="Times New Roman" pitchFamily="18" charset="0"/>
                <a:cs typeface="Times New Roman" pitchFamily="18" charset="0"/>
              </a:rPr>
              <a:t>.</a:t>
            </a:r>
          </a:p>
          <a:p>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Customer feedback system should be initiated and strict actions should be taken on those feedbacks.</a:t>
            </a:r>
          </a:p>
          <a:p>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5" name="Content Placeholder 4"/>
          <p:cNvSpPr>
            <a:spLocks noGrp="1"/>
          </p:cNvSpPr>
          <p:nvPr>
            <p:ph idx="1"/>
          </p:nvPr>
        </p:nvSpPr>
        <p:spPr/>
        <p:txBody>
          <a:bodyPr/>
          <a:lstStyle/>
          <a:p>
            <a:pPr marL="0" indent="0">
              <a:buNone/>
            </a:pPr>
            <a:r>
              <a:rPr lang="en-US" sz="2000" dirty="0" err="1" smtClean="0">
                <a:latin typeface="Times New Roman" pitchFamily="18" charset="0"/>
                <a:cs typeface="Times New Roman" pitchFamily="18" charset="0"/>
              </a:rPr>
              <a:t>Cheffins</a:t>
            </a:r>
            <a:r>
              <a:rPr lang="en-US" sz="2000" dirty="0">
                <a:latin typeface="Times New Roman" pitchFamily="18" charset="0"/>
                <a:cs typeface="Times New Roman" pitchFamily="18" charset="0"/>
              </a:rPr>
              <a:t>, B. R. (1998). Michaud v. National Bank of Canada and Canadian Corporate Governance: A Victory for Shareholder Rights. </a:t>
            </a:r>
            <a:r>
              <a:rPr lang="en-US" sz="2000" i="1" dirty="0">
                <a:latin typeface="Times New Roman" pitchFamily="18" charset="0"/>
                <a:cs typeface="Times New Roman" pitchFamily="18" charset="0"/>
              </a:rPr>
              <a:t>Can. Bus. LJ</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30</a:t>
            </a:r>
            <a:r>
              <a:rPr lang="en-US" sz="2000" dirty="0">
                <a:latin typeface="Times New Roman" pitchFamily="18" charset="0"/>
                <a:cs typeface="Times New Roman" pitchFamily="18" charset="0"/>
              </a:rPr>
              <a:t>, 20</a:t>
            </a:r>
            <a:r>
              <a:rPr lang="en-US" sz="2000" dirty="0" smtClean="0">
                <a:latin typeface="Times New Roman" pitchFamily="18" charset="0"/>
                <a:cs typeface="Times New Roman" pitchFamily="18" charset="0"/>
              </a:rPr>
              <a:t>.</a:t>
            </a:r>
          </a:p>
          <a:p>
            <a:pPr marL="0" indent="0">
              <a:buNone/>
            </a:pPr>
            <a:r>
              <a:rPr lang="en-US" sz="2000" dirty="0" err="1">
                <a:latin typeface="Times New Roman" pitchFamily="18" charset="0"/>
                <a:cs typeface="Times New Roman" pitchFamily="18" charset="0"/>
              </a:rPr>
              <a:t>Poloz</a:t>
            </a:r>
            <a:r>
              <a:rPr lang="en-US" sz="2000" dirty="0">
                <a:latin typeface="Times New Roman" pitchFamily="18" charset="0"/>
                <a:cs typeface="Times New Roman" pitchFamily="18" charset="0"/>
              </a:rPr>
              <a:t>, S. S., Rose, D., &amp; </a:t>
            </a:r>
            <a:r>
              <a:rPr lang="en-US" sz="2000" dirty="0" err="1">
                <a:latin typeface="Times New Roman" pitchFamily="18" charset="0"/>
                <a:cs typeface="Times New Roman" pitchFamily="18" charset="0"/>
              </a:rPr>
              <a:t>Tetlow</a:t>
            </a:r>
            <a:r>
              <a:rPr lang="en-US" sz="2000" dirty="0">
                <a:latin typeface="Times New Roman" pitchFamily="18" charset="0"/>
                <a:cs typeface="Times New Roman" pitchFamily="18" charset="0"/>
              </a:rPr>
              <a:t>, R. (1994). The Bank of Canada's new quarterly projection model (QPM): An introduction. </a:t>
            </a:r>
            <a:r>
              <a:rPr lang="en-US" sz="2000" i="1" dirty="0">
                <a:latin typeface="Times New Roman" pitchFamily="18" charset="0"/>
                <a:cs typeface="Times New Roman" pitchFamily="18" charset="0"/>
              </a:rPr>
              <a:t>Bank of Canada Review</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1994</a:t>
            </a:r>
            <a:r>
              <a:rPr lang="en-US" sz="2000" dirty="0">
                <a:latin typeface="Times New Roman" pitchFamily="18" charset="0"/>
                <a:cs typeface="Times New Roman" pitchFamily="18" charset="0"/>
              </a:rPr>
              <a:t>(Autumn), 23-38</a:t>
            </a:r>
            <a:r>
              <a:rPr lang="en-US" sz="2000" dirty="0" smtClean="0">
                <a:latin typeface="Times New Roman" pitchFamily="18" charset="0"/>
                <a:cs typeface="Times New Roman" pitchFamily="18" charset="0"/>
              </a:rPr>
              <a:t>.</a:t>
            </a:r>
          </a:p>
          <a:p>
            <a:pPr marL="0" indent="0">
              <a:buNone/>
            </a:pPr>
            <a:r>
              <a:rPr lang="en-US" sz="2000" dirty="0" err="1">
                <a:latin typeface="Times New Roman" pitchFamily="18" charset="0"/>
                <a:cs typeface="Times New Roman" pitchFamily="18" charset="0"/>
              </a:rPr>
              <a:t>Cheffins</a:t>
            </a:r>
            <a:r>
              <a:rPr lang="en-US" sz="2000" dirty="0">
                <a:latin typeface="Times New Roman" pitchFamily="18" charset="0"/>
                <a:cs typeface="Times New Roman" pitchFamily="18" charset="0"/>
              </a:rPr>
              <a:t>, B. R. (1998). Michaud v. National Bank of Canada and Canadian Corporate Governance: A Victory for Shareholder Rights. </a:t>
            </a:r>
            <a:r>
              <a:rPr lang="en-US" sz="2000" i="1" dirty="0">
                <a:latin typeface="Times New Roman" pitchFamily="18" charset="0"/>
                <a:cs typeface="Times New Roman" pitchFamily="18" charset="0"/>
              </a:rPr>
              <a:t>Can. Bus. LJ</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30</a:t>
            </a:r>
            <a:r>
              <a:rPr lang="en-US" sz="2000" dirty="0">
                <a:latin typeface="Times New Roman" pitchFamily="18" charset="0"/>
                <a:cs typeface="Times New Roman" pitchFamily="18" charset="0"/>
              </a:rPr>
              <a:t>, 20</a:t>
            </a:r>
            <a:r>
              <a:rPr lang="en-US" sz="2000" dirty="0" smtClean="0">
                <a:latin typeface="Times New Roman" pitchFamily="18" charset="0"/>
                <a:cs typeface="Times New Roman" pitchFamily="18" charset="0"/>
              </a:rPr>
              <a:t>.</a:t>
            </a:r>
          </a:p>
          <a:p>
            <a:pPr marL="0" indent="0">
              <a:buNone/>
            </a:pPr>
            <a:r>
              <a:rPr lang="en-US" sz="2000" dirty="0">
                <a:latin typeface="Times New Roman" pitchFamily="18" charset="0"/>
                <a:cs typeface="Times New Roman" pitchFamily="18" charset="0"/>
              </a:rPr>
              <a:t>Pan, E. J. (2010). Structural reform of financial regulation. </a:t>
            </a:r>
            <a:r>
              <a:rPr lang="en-US" sz="2000" i="1" dirty="0" err="1">
                <a:latin typeface="Times New Roman" pitchFamily="18" charset="0"/>
                <a:cs typeface="Times New Roman" pitchFamily="18" charset="0"/>
              </a:rPr>
              <a:t>Transnat'l</a:t>
            </a:r>
            <a:r>
              <a:rPr lang="en-US" sz="2000" i="1" dirty="0">
                <a:latin typeface="Times New Roman" pitchFamily="18" charset="0"/>
                <a:cs typeface="Times New Roman" pitchFamily="18" charset="0"/>
              </a:rPr>
              <a:t> L. &amp; Contemp. Probs.</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19</a:t>
            </a:r>
            <a:r>
              <a:rPr lang="en-US" sz="2000" dirty="0">
                <a:latin typeface="Times New Roman" pitchFamily="18" charset="0"/>
                <a:cs typeface="Times New Roman" pitchFamily="18" charset="0"/>
              </a:rPr>
              <a:t>, 796.</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312</TotalTime>
  <Words>551</Words>
  <Application>Microsoft Office PowerPoint</Application>
  <PresentationFormat>On-screen Show (4:3)</PresentationFormat>
  <Paragraphs>58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Unit 6 Assignment Template</vt:lpstr>
      <vt:lpstr>Introduction</vt:lpstr>
      <vt:lpstr>Professional Appearance of Employees and Company</vt:lpstr>
      <vt:lpstr>Analysis of Company </vt:lpstr>
      <vt:lpstr>National bank of Canada Hierarchy Structure </vt:lpstr>
      <vt:lpstr>Evaluation of Your Fit </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CS204  Unit 7 Assignment Template</dc:title>
  <dc:creator>Russell</dc:creator>
  <cp:lastModifiedBy>zahra adeel</cp:lastModifiedBy>
  <cp:revision>27</cp:revision>
  <dcterms:created xsi:type="dcterms:W3CDTF">2017-08-17T12:51:08Z</dcterms:created>
  <dcterms:modified xsi:type="dcterms:W3CDTF">2019-10-29T22:57:22Z</dcterms:modified>
</cp:coreProperties>
</file>