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ofreader" initials="PF" lastIdx="3" clrIdx="0">
    <p:extLst>
      <p:ext uri="{19B8F6BF-5375-455C-9EA6-DF929625EA0E}">
        <p15:presenceInfo xmlns:p15="http://schemas.microsoft.com/office/powerpoint/2012/main" xmlns="" userId="Proofrea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31" autoAdjust="0"/>
  </p:normalViewPr>
  <p:slideViewPr>
    <p:cSldViewPr snapToGrid="0">
      <p:cViewPr varScale="1">
        <p:scale>
          <a:sx n="67" d="100"/>
          <a:sy n="67" d="100"/>
        </p:scale>
        <p:origin x="-84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968EA-B1C9-473E-B9A8-BFA34AFF40D1}" type="datetimeFigureOut">
              <a:rPr lang="en-US" smtClean="0"/>
              <a:t>7/29/2019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C79559-5AF3-4D7A-9D77-2C6DDDEEED93}" type="slidenum">
              <a:rPr lang="en-US" smtClean="0"/>
              <a:t>‹#›</a:t>
            </a:fld>
            <a:endParaRPr lang="en-US" dirty="0"/>
          </a:p>
        </p:txBody>
      </p:sp>
    </p:spTree>
    <p:extLst>
      <p:ext uri="{BB962C8B-B14F-4D97-AF65-F5344CB8AC3E}">
        <p14:creationId xmlns:p14="http://schemas.microsoft.com/office/powerpoint/2010/main" val="93412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hdx.healthdata.org/about-ghdx/ghdx-version-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healthdata.gov/"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healthmetricsandevaluation.org/" TargetMode="External"/><Relationship Id="rId4" Type="http://schemas.openxmlformats.org/officeDocument/2006/relationships/hyperlink" Target="http://www.healthmetricsandevaluation.org/dat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en.wikipedia.org/wiki/HIV" TargetMode="External"/><Relationship Id="rId13" Type="http://schemas.openxmlformats.org/officeDocument/2006/relationships/hyperlink" Target="https://en.wikipedia.org/wiki/Research" TargetMode="External"/><Relationship Id="rId3" Type="http://schemas.openxmlformats.org/officeDocument/2006/relationships/hyperlink" Target="https://en.wikipedia.org/wiki/The_Lancet" TargetMode="External"/><Relationship Id="rId7" Type="http://schemas.openxmlformats.org/officeDocument/2006/relationships/hyperlink" Target="https://en.wikipedia.org/wiki/Obesity" TargetMode="External"/><Relationship Id="rId12" Type="http://schemas.openxmlformats.org/officeDocument/2006/relationships/hyperlink" Target="https://en.wikipedia.org/wiki/World_Health_Summit#cite_note-3"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en.wikipedia.org/wiki/Climate_change" TargetMode="External"/><Relationship Id="rId11" Type="http://schemas.openxmlformats.org/officeDocument/2006/relationships/hyperlink" Target="https://en.wikipedia.org/wiki/Economic_crisis" TargetMode="External"/><Relationship Id="rId5" Type="http://schemas.openxmlformats.org/officeDocument/2006/relationships/hyperlink" Target="https://en.wikipedia.org/wiki/Healthcare" TargetMode="External"/><Relationship Id="rId10" Type="http://schemas.openxmlformats.org/officeDocument/2006/relationships/hyperlink" Target="https://en.wikipedia.org/wiki/Malaria" TargetMode="External"/><Relationship Id="rId4" Type="http://schemas.openxmlformats.org/officeDocument/2006/relationships/hyperlink" Target="https://en.wikipedia.org/wiki/UN_Declaration_of_Human_Rights" TargetMode="External"/><Relationship Id="rId9" Type="http://schemas.openxmlformats.org/officeDocument/2006/relationships/hyperlink" Target="https://en.wikipedia.org/wiki/Tuberculosis"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stgabrielshospital.org/" TargetMode="External"/><Relationship Id="rId3" Type="http://schemas.openxmlformats.org/officeDocument/2006/relationships/hyperlink" Target="https://www.gainhealth.org/" TargetMode="External"/><Relationship Id="rId7" Type="http://schemas.openxmlformats.org/officeDocument/2006/relationships/hyperlink" Target="https://www.frontlinesms.com/"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medicmobile.org/" TargetMode="External"/><Relationship Id="rId11" Type="http://schemas.openxmlformats.org/officeDocument/2006/relationships/hyperlink" Target="https://www.d-tree.org/" TargetMode="External"/><Relationship Id="rId5" Type="http://schemas.openxmlformats.org/officeDocument/2006/relationships/hyperlink" Target="https://www.healthleadsusa.org/" TargetMode="External"/><Relationship Id="rId10" Type="http://schemas.openxmlformats.org/officeDocument/2006/relationships/hyperlink" Target="https://pinterest.com/pin/create/bookmarklet/?url=https://www.causeartist.com/10-organizations-changing-world-health/&amp;media=https://upload.wikimedia.org/wikipedia/en/2/27/AMREF_Logo.jpg&amp;is_video=false" TargetMode="External"/><Relationship Id="rId4" Type="http://schemas.openxmlformats.org/officeDocument/2006/relationships/hyperlink" Target="https://twitter.com/GAINalliance" TargetMode="External"/><Relationship Id="rId9" Type="http://schemas.openxmlformats.org/officeDocument/2006/relationships/hyperlink" Target="https://amref.org/"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How the GHDx supports the IHME mission</a:t>
            </a:r>
          </a:p>
          <a:p>
            <a:r>
              <a:rPr lang="en-US" sz="1200" b="0" i="0" kern="1200" dirty="0">
                <a:solidFill>
                  <a:schemeClr val="tx1"/>
                </a:solidFill>
                <a:effectLst/>
                <a:latin typeface="+mn-lt"/>
                <a:ea typeface="+mn-ea"/>
                <a:cs typeface="+mn-cs"/>
              </a:rPr>
              <a:t>The GHDx directly supports IHME’s mission to improve the health of the world’s populations by providing the best information on population health. It was created as a dedicated place for anyone interested in global health and demography to quickly find and share information about data along with actual datasets.</a:t>
            </a:r>
          </a:p>
          <a:p>
            <a:r>
              <a:rPr lang="en-US" sz="1200" b="0" i="0" kern="1200" dirty="0">
                <a:solidFill>
                  <a:schemeClr val="tx1"/>
                </a:solidFill>
                <a:effectLst/>
                <a:latin typeface="+mn-lt"/>
                <a:ea typeface="+mn-ea"/>
                <a:cs typeface="+mn-cs"/>
              </a:rPr>
              <a:t>Encouraging the use of data for global health and demography starts with providing a comprehensive overview of what relevant data exist. Today, researchers, governmental organizations, and other data owners sometimes provide access to their data on their own websites. Some provide their data to social science data archives and research archives. And in many instances, data are not shared at all. The GHDx is a place where information about data from those different places and providers is brought together, discussed, and featured in the context of health and demographic research. In addition, the GHDx raises awareness about different groups collecting data worldwide and provides standardized citations to encourage appropriate acknowledgment of data owners’ contributions.</a:t>
            </a:r>
          </a:p>
          <a:p>
            <a:r>
              <a:rPr lang="en-US" sz="1200" b="0" i="0" kern="1200" dirty="0">
                <a:solidFill>
                  <a:schemeClr val="tx1"/>
                </a:solidFill>
                <a:effectLst/>
                <a:latin typeface="+mn-lt"/>
                <a:ea typeface="+mn-ea"/>
                <a:cs typeface="+mn-cs"/>
              </a:rPr>
              <a:t>Research on the entries in the GHDx has been going on for several years. We hope to further accelerate the expansion with community support for research and validation of dataset metadata.</a:t>
            </a:r>
          </a:p>
          <a:p>
            <a:r>
              <a:rPr lang="en-US" sz="1200" b="0" i="0" kern="1200" dirty="0">
                <a:solidFill>
                  <a:schemeClr val="tx1"/>
                </a:solidFill>
                <a:effectLst/>
                <a:latin typeface="+mn-lt"/>
                <a:ea typeface="+mn-ea"/>
                <a:cs typeface="+mn-cs"/>
              </a:rPr>
              <a:t>This is the </a:t>
            </a:r>
            <a:r>
              <a:rPr lang="en-US" sz="1200" b="0" i="0" u="none" strike="noStrike" kern="1200" dirty="0">
                <a:solidFill>
                  <a:schemeClr val="tx1"/>
                </a:solidFill>
                <a:effectLst/>
                <a:latin typeface="+mn-lt"/>
                <a:ea typeface="+mn-ea"/>
                <a:cs typeface="+mn-cs"/>
                <a:hlinkClick r:id="rId3"/>
              </a:rPr>
              <a:t>second major version</a:t>
            </a:r>
            <a:r>
              <a:rPr lang="en-US" sz="1200" b="0" i="0" kern="1200" dirty="0">
                <a:solidFill>
                  <a:schemeClr val="tx1"/>
                </a:solidFill>
                <a:effectLst/>
                <a:latin typeface="+mn-lt"/>
                <a:ea typeface="+mn-ea"/>
                <a:cs typeface="+mn-cs"/>
              </a:rPr>
              <a:t> of the GHDx, using Drupal 7 open source content management system and Apache SOLR for search.</a:t>
            </a:r>
          </a:p>
        </p:txBody>
      </p:sp>
      <p:sp>
        <p:nvSpPr>
          <p:cNvPr id="4" name="Slide Number Placeholder 3"/>
          <p:cNvSpPr>
            <a:spLocks noGrp="1"/>
          </p:cNvSpPr>
          <p:nvPr>
            <p:ph type="sldNum" sz="quarter" idx="10"/>
          </p:nvPr>
        </p:nvSpPr>
        <p:spPr/>
        <p:txBody>
          <a:bodyPr/>
          <a:lstStyle/>
          <a:p>
            <a:fld id="{19C79559-5AF3-4D7A-9D77-2C6DDDEEED93}" type="slidenum">
              <a:rPr lang="en-US" smtClean="0"/>
              <a:t>2</a:t>
            </a:fld>
            <a:endParaRPr lang="en-US" dirty="0"/>
          </a:p>
        </p:txBody>
      </p:sp>
    </p:spTree>
    <p:extLst>
      <p:ext uri="{BB962C8B-B14F-4D97-AF65-F5344CB8AC3E}">
        <p14:creationId xmlns:p14="http://schemas.microsoft.com/office/powerpoint/2010/main" val="80017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debut of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has provided an exciting new way for innovators and entrepreneurs to access and utilize federal health related datasets.  We are extremely excited to see other organizations follow suit and put health data resources online.  We are thrilled to see the launch of the Global Health Data Exchange (GHDx).  Here is an introductory post about GHDx from Peter Speyer, director of data development at the University of Washington’s Institute for Health Metrics and Evaluation.</a:t>
            </a:r>
          </a:p>
          <a:p>
            <a:r>
              <a:rPr lang="en-US" sz="1200" b="1" i="0" kern="1200" dirty="0">
                <a:solidFill>
                  <a:schemeClr val="tx1"/>
                </a:solidFill>
                <a:effectLst/>
                <a:latin typeface="+mn-lt"/>
                <a:ea typeface="+mn-ea"/>
                <a:cs typeface="+mn-cs"/>
              </a:rPr>
              <a:t>Global Health Data Exchange launches today</a:t>
            </a: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By: Peter Speyer, IHME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Launching today, the </a:t>
            </a:r>
            <a:r>
              <a:rPr lang="en-US" sz="1200" b="0" i="0" u="none" strike="noStrike" kern="1200" dirty="0">
                <a:solidFill>
                  <a:schemeClr val="tx1"/>
                </a:solidFill>
                <a:effectLst/>
                <a:latin typeface="+mn-lt"/>
                <a:ea typeface="+mn-ea"/>
                <a:cs typeface="+mn-cs"/>
                <a:hlinkClick r:id="rId4" tooltip="This link will direct you to an external website that may have different content and privacy policies from Data.gov."/>
              </a:rPr>
              <a:t>Global Health Data Exchange</a:t>
            </a:r>
            <a:r>
              <a:rPr lang="en-US" sz="1200" b="0" i="0" kern="1200" dirty="0">
                <a:solidFill>
                  <a:schemeClr val="tx1"/>
                </a:solidFill>
                <a:effectLst/>
                <a:latin typeface="+mn-lt"/>
                <a:ea typeface="+mn-ea"/>
                <a:cs typeface="+mn-cs"/>
              </a:rPr>
              <a:t> (GHDx) is a new data catalog for demographic, public health and global health data. It was developed by the </a:t>
            </a:r>
            <a:r>
              <a:rPr lang="en-US" sz="1200" b="0" i="0" u="none" strike="noStrike" kern="1200" dirty="0">
                <a:solidFill>
                  <a:schemeClr val="tx1"/>
                </a:solidFill>
                <a:effectLst/>
                <a:latin typeface="+mn-lt"/>
                <a:ea typeface="+mn-ea"/>
                <a:cs typeface="+mn-cs"/>
                <a:hlinkClick r:id="rId5" tooltip="This link will direct you to an external website that may have different content and privacy policies from Data.gov."/>
              </a:rPr>
              <a:t>Institute for Health Metrics and Evaluation</a:t>
            </a:r>
            <a:r>
              <a:rPr lang="en-US" sz="1200" b="0" i="0" kern="1200" dirty="0">
                <a:solidFill>
                  <a:schemeClr val="tx1"/>
                </a:solidFill>
                <a:effectLst/>
                <a:latin typeface="+mn-lt"/>
                <a:ea typeface="+mn-ea"/>
                <a:cs typeface="+mn-cs"/>
              </a:rPr>
              <a:t> (IHME) at the University of Washington. The GHDx is our user-friendly and searchable data catalog for global health, demographic, and other health-related datasets. It provides detailed information about datasets ranging from censuses and surveys to health records and vital statistics, globally. The GHDx features powerful search tools and multiple ways to browse global health data. It also serves as a platform for data owners to share their data with the public. All of IHME’s search results are available on the platform, and IHME invites others to distribute their data through the GHDx. As a launch partner, the CDC’s Reproductive Health Unit is making the microdata from their Reproductive Health Survey series available for download on the GHDx.</a:t>
            </a:r>
          </a:p>
          <a:p>
            <a:r>
              <a:rPr lang="en-US" sz="1200" b="0" i="0" kern="1200" dirty="0">
                <a:solidFill>
                  <a:schemeClr val="tx1"/>
                </a:solidFill>
                <a:effectLst/>
                <a:latin typeface="+mn-lt"/>
                <a:ea typeface="+mn-ea"/>
                <a:cs typeface="+mn-cs"/>
              </a:rPr>
              <a:t>Working with large amounts of health data, we at IHME know how difficult it is to identify, find, and get access to health-related data. We were very excited about the launch of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with information about and direct access to U.S. Government health data. We are using U.S. Government data ranging from surveys like BRFSS and NHANES to HCUP databases and USAID-funded international research, and we will be active participants in HealthData.gov’s community. With the GHDx, we are creating a platform that provides transparency and (increasingly) access to health-related data in a global context. Both platforms are good examples of the current trend toward open data. Health-related data, used as evidence for policy and decision-making, can have a tremendous impact on the health of people and populations, if they are made broadly available. In that context,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and the GHDx are complementary (and complimentary) offerings. Let us know how they are helpful for you, and how we can further improve them.</a:t>
            </a:r>
          </a:p>
        </p:txBody>
      </p:sp>
      <p:sp>
        <p:nvSpPr>
          <p:cNvPr id="4" name="Slide Number Placeholder 3"/>
          <p:cNvSpPr>
            <a:spLocks noGrp="1"/>
          </p:cNvSpPr>
          <p:nvPr>
            <p:ph type="sldNum" sz="quarter" idx="10"/>
          </p:nvPr>
        </p:nvSpPr>
        <p:spPr/>
        <p:txBody>
          <a:bodyPr/>
          <a:lstStyle/>
          <a:p>
            <a:fld id="{19C79559-5AF3-4D7A-9D77-2C6DDDEEED93}" type="slidenum">
              <a:rPr lang="en-US" smtClean="0"/>
              <a:t>3</a:t>
            </a:fld>
            <a:endParaRPr lang="en-US" dirty="0"/>
          </a:p>
        </p:txBody>
      </p:sp>
    </p:spTree>
    <p:extLst>
      <p:ext uri="{BB962C8B-B14F-4D97-AF65-F5344CB8AC3E}">
        <p14:creationId xmlns:p14="http://schemas.microsoft.com/office/powerpoint/2010/main" val="1659209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The role of WHO in public health</a:t>
            </a:r>
          </a:p>
          <a:p>
            <a:pPr fontAlgn="base"/>
            <a:r>
              <a:rPr lang="en-US" sz="1200" b="0" i="0" kern="1200" dirty="0">
                <a:solidFill>
                  <a:schemeClr val="tx1"/>
                </a:solidFill>
                <a:effectLst/>
                <a:latin typeface="+mn-lt"/>
                <a:ea typeface="+mn-ea"/>
                <a:cs typeface="+mn-cs"/>
              </a:rPr>
              <a:t>WHO fulfils its objectives through its core functions:</a:t>
            </a:r>
          </a:p>
          <a:p>
            <a:pPr fontAlgn="base"/>
            <a:r>
              <a:rPr lang="en-US" sz="1200" b="0" i="0" kern="1200" dirty="0">
                <a:solidFill>
                  <a:schemeClr val="tx1"/>
                </a:solidFill>
                <a:effectLst/>
                <a:latin typeface="+mn-lt"/>
                <a:ea typeface="+mn-ea"/>
                <a:cs typeface="+mn-cs"/>
              </a:rPr>
              <a:t>providing leadership on matters critical to health and engaging in partnerships where joint action is needed;</a:t>
            </a:r>
          </a:p>
          <a:p>
            <a:pPr fontAlgn="base"/>
            <a:r>
              <a:rPr lang="en-US" sz="1200" b="0" i="0" kern="1200" dirty="0">
                <a:solidFill>
                  <a:schemeClr val="tx1"/>
                </a:solidFill>
                <a:effectLst/>
                <a:latin typeface="+mn-lt"/>
                <a:ea typeface="+mn-ea"/>
                <a:cs typeface="+mn-cs"/>
              </a:rPr>
              <a:t>shaping the research agenda and stimulating the generation, translation and dissemination of valuable knowledge;</a:t>
            </a:r>
          </a:p>
          <a:p>
            <a:pPr fontAlgn="base"/>
            <a:r>
              <a:rPr lang="en-US" sz="1200" b="0" i="0" kern="1200" dirty="0">
                <a:solidFill>
                  <a:schemeClr val="tx1"/>
                </a:solidFill>
                <a:effectLst/>
                <a:latin typeface="+mn-lt"/>
                <a:ea typeface="+mn-ea"/>
                <a:cs typeface="+mn-cs"/>
              </a:rPr>
              <a:t>setting norms and standards and promoting and monitoring their implementation;</a:t>
            </a:r>
          </a:p>
          <a:p>
            <a:pPr fontAlgn="base"/>
            <a:r>
              <a:rPr lang="en-US" sz="1200" b="0" i="0" kern="1200" dirty="0">
                <a:solidFill>
                  <a:schemeClr val="tx1"/>
                </a:solidFill>
                <a:effectLst/>
                <a:latin typeface="+mn-lt"/>
                <a:ea typeface="+mn-ea"/>
                <a:cs typeface="+mn-cs"/>
              </a:rPr>
              <a:t>articulating ethical and evidence-based policy options;</a:t>
            </a:r>
          </a:p>
          <a:p>
            <a:pPr fontAlgn="base"/>
            <a:r>
              <a:rPr lang="en-US" sz="1200" b="0" i="0" kern="1200" dirty="0">
                <a:solidFill>
                  <a:schemeClr val="tx1"/>
                </a:solidFill>
                <a:effectLst/>
                <a:latin typeface="+mn-lt"/>
                <a:ea typeface="+mn-ea"/>
                <a:cs typeface="+mn-cs"/>
              </a:rPr>
              <a:t>providing technical support, catalyzing change, and building sustainable institutional capacity; and</a:t>
            </a:r>
          </a:p>
          <a:p>
            <a:pPr fontAlgn="base"/>
            <a:r>
              <a:rPr lang="en-US" sz="1200" b="0" i="0" kern="1200" dirty="0">
                <a:solidFill>
                  <a:schemeClr val="tx1"/>
                </a:solidFill>
                <a:effectLst/>
                <a:latin typeface="+mn-lt"/>
                <a:ea typeface="+mn-ea"/>
                <a:cs typeface="+mn-cs"/>
              </a:rPr>
              <a:t>monitoring the health situation and assessing health trends.</a:t>
            </a:r>
          </a:p>
          <a:p>
            <a:pPr fontAlgn="base"/>
            <a:r>
              <a:rPr lang="en-US" sz="1200" b="0" i="0" kern="1200" dirty="0">
                <a:solidFill>
                  <a:schemeClr val="tx1"/>
                </a:solidFill>
                <a:effectLst/>
                <a:latin typeface="+mn-lt"/>
                <a:ea typeface="+mn-ea"/>
                <a:cs typeface="+mn-cs"/>
              </a:rPr>
              <a:t>These core functions are set out in the Twelfth General Programme of Work, which provides the framework for organization-wide programme of work, budget, resources and results. Entitled "Not merely the absence of disease", it covers the 6-year period from 2014 to 2019.</a:t>
            </a:r>
          </a:p>
        </p:txBody>
      </p:sp>
      <p:sp>
        <p:nvSpPr>
          <p:cNvPr id="4" name="Slide Number Placeholder 3"/>
          <p:cNvSpPr>
            <a:spLocks noGrp="1"/>
          </p:cNvSpPr>
          <p:nvPr>
            <p:ph type="sldNum" sz="quarter" idx="10"/>
          </p:nvPr>
        </p:nvSpPr>
        <p:spPr/>
        <p:txBody>
          <a:bodyPr/>
          <a:lstStyle/>
          <a:p>
            <a:fld id="{19C79559-5AF3-4D7A-9D77-2C6DDDEEED93}" type="slidenum">
              <a:rPr lang="en-US" smtClean="0"/>
              <a:t>5</a:t>
            </a:fld>
            <a:endParaRPr lang="en-US" dirty="0"/>
          </a:p>
        </p:txBody>
      </p:sp>
    </p:spTree>
    <p:extLst>
      <p:ext uri="{BB962C8B-B14F-4D97-AF65-F5344CB8AC3E}">
        <p14:creationId xmlns:p14="http://schemas.microsoft.com/office/powerpoint/2010/main" val="157756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GHDx</a:t>
            </a:r>
            <a:r>
              <a:rPr lang="en-US" sz="1200" b="0" i="0" kern="1200" dirty="0">
                <a:solidFill>
                  <a:schemeClr val="tx1"/>
                </a:solidFill>
                <a:effectLst/>
                <a:latin typeface="+mn-lt"/>
                <a:ea typeface="+mn-ea"/>
                <a:cs typeface="+mn-cs"/>
              </a:rPr>
              <a:t> directly supports IHME's mission to improve the </a:t>
            </a:r>
            <a:r>
              <a:rPr lang="en-US" sz="1200" b="1" i="0" kern="1200" dirty="0">
                <a:solidFill>
                  <a:schemeClr val="tx1"/>
                </a:solidFill>
                <a:effectLst/>
                <a:latin typeface="+mn-lt"/>
                <a:ea typeface="+mn-ea"/>
                <a:cs typeface="+mn-cs"/>
              </a:rPr>
              <a:t>health</a:t>
            </a:r>
            <a:r>
              <a:rPr lang="en-US" sz="1200" b="0" i="0" kern="1200" dirty="0">
                <a:solidFill>
                  <a:schemeClr val="tx1"/>
                </a:solidFill>
                <a:effectLst/>
                <a:latin typeface="+mn-lt"/>
                <a:ea typeface="+mn-ea"/>
                <a:cs typeface="+mn-cs"/>
              </a:rPr>
              <a:t> of the </a:t>
            </a:r>
            <a:r>
              <a:rPr lang="en-US" sz="1200" b="1" i="0" kern="1200" dirty="0">
                <a:solidFill>
                  <a:schemeClr val="tx1"/>
                </a:solidFill>
                <a:effectLst/>
                <a:latin typeface="+mn-lt"/>
                <a:ea typeface="+mn-ea"/>
                <a:cs typeface="+mn-cs"/>
              </a:rPr>
              <a:t>world's populations</a:t>
            </a:r>
            <a:r>
              <a:rPr lang="en-US" sz="1200" b="0" i="0" kern="1200" dirty="0">
                <a:solidFill>
                  <a:schemeClr val="tx1"/>
                </a:solidFill>
                <a:effectLst/>
                <a:latin typeface="+mn-lt"/>
                <a:ea typeface="+mn-ea"/>
                <a:cs typeface="+mn-cs"/>
              </a:rPr>
              <a:t> by providing the best information on population </a:t>
            </a:r>
            <a:r>
              <a:rPr lang="en-US" sz="1200" b="1" i="0" kern="1200" dirty="0">
                <a:solidFill>
                  <a:schemeClr val="tx1"/>
                </a:solidFill>
                <a:effectLst/>
                <a:latin typeface="+mn-lt"/>
                <a:ea typeface="+mn-ea"/>
                <a:cs typeface="+mn-cs"/>
              </a:rPr>
              <a:t>health</a:t>
            </a:r>
            <a:r>
              <a:rPr lang="en-US" sz="1200" b="0" i="0" kern="1200" dirty="0">
                <a:solidFill>
                  <a:schemeClr val="tx1"/>
                </a:solidFill>
                <a:effectLst/>
                <a:latin typeface="+mn-lt"/>
                <a:ea typeface="+mn-ea"/>
                <a:cs typeface="+mn-cs"/>
              </a:rPr>
              <a:t>. It was created as a dedicated place for anyone interested in </a:t>
            </a:r>
            <a:r>
              <a:rPr lang="en-US" sz="1200" b="1" i="0" kern="1200" dirty="0">
                <a:solidFill>
                  <a:schemeClr val="tx1"/>
                </a:solidFill>
                <a:effectLst/>
                <a:latin typeface="+mn-lt"/>
                <a:ea typeface="+mn-ea"/>
                <a:cs typeface="+mn-cs"/>
              </a:rPr>
              <a:t>global health</a:t>
            </a:r>
            <a:r>
              <a:rPr lang="en-US" sz="1200" b="0" i="0" kern="1200" dirty="0">
                <a:solidFill>
                  <a:schemeClr val="tx1"/>
                </a:solidFill>
                <a:effectLst/>
                <a:latin typeface="+mn-lt"/>
                <a:ea typeface="+mn-ea"/>
                <a:cs typeface="+mn-cs"/>
              </a:rPr>
              <a:t> and demography to quickly find and share information about </a:t>
            </a:r>
            <a:r>
              <a:rPr lang="en-US" sz="1200" b="1" i="0" kern="1200" dirty="0">
                <a:solidFill>
                  <a:schemeClr val="tx1"/>
                </a:solidFill>
                <a:effectLst/>
                <a:latin typeface="+mn-lt"/>
                <a:ea typeface="+mn-ea"/>
                <a:cs typeface="+mn-cs"/>
              </a:rPr>
              <a:t>data</a:t>
            </a:r>
            <a:r>
              <a:rPr lang="en-US" sz="1200" b="0" i="0" kern="1200" dirty="0">
                <a:solidFill>
                  <a:schemeClr val="tx1"/>
                </a:solidFill>
                <a:effectLst/>
                <a:latin typeface="+mn-lt"/>
                <a:ea typeface="+mn-ea"/>
                <a:cs typeface="+mn-cs"/>
              </a:rPr>
              <a:t> along with actual datasets.</a:t>
            </a:r>
            <a:endParaRPr lang="en-US" dirty="0"/>
          </a:p>
        </p:txBody>
      </p:sp>
      <p:sp>
        <p:nvSpPr>
          <p:cNvPr id="4" name="Slide Number Placeholder 3"/>
          <p:cNvSpPr>
            <a:spLocks noGrp="1"/>
          </p:cNvSpPr>
          <p:nvPr>
            <p:ph type="sldNum" sz="quarter" idx="10"/>
          </p:nvPr>
        </p:nvSpPr>
        <p:spPr/>
        <p:txBody>
          <a:bodyPr/>
          <a:lstStyle/>
          <a:p>
            <a:fld id="{19C79559-5AF3-4D7A-9D77-2C6DDDEEED93}" type="slidenum">
              <a:rPr lang="en-US" smtClean="0"/>
              <a:t>6</a:t>
            </a:fld>
            <a:endParaRPr lang="en-US" dirty="0"/>
          </a:p>
        </p:txBody>
      </p:sp>
    </p:spTree>
    <p:extLst>
      <p:ext uri="{BB962C8B-B14F-4D97-AF65-F5344CB8AC3E}">
        <p14:creationId xmlns:p14="http://schemas.microsoft.com/office/powerpoint/2010/main" val="400556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According to the World Health Summit's Mission Statement published in </a:t>
            </a:r>
            <a:r>
              <a:rPr lang="en-US" sz="1200" b="0" i="1" u="none" strike="noStrike" kern="1200" dirty="0">
                <a:solidFill>
                  <a:schemeClr val="tx1"/>
                </a:solidFill>
                <a:effectLst/>
                <a:latin typeface="+mn-lt"/>
                <a:ea typeface="+mn-ea"/>
                <a:cs typeface="+mn-cs"/>
                <a:hlinkClick r:id="rId3" tooltip="The Lancet"/>
              </a:rPr>
              <a:t>The Lancet</a:t>
            </a:r>
            <a:r>
              <a:rPr lang="en-US" sz="1200" b="0" i="0" kern="1200" dirty="0">
                <a:solidFill>
                  <a:schemeClr val="tx1"/>
                </a:solidFill>
                <a:effectLst/>
                <a:latin typeface="+mn-lt"/>
                <a:ea typeface="+mn-ea"/>
                <a:cs typeface="+mn-cs"/>
              </a:rPr>
              <a:t> in 2009, its mission is in keeping with the </a:t>
            </a:r>
            <a:r>
              <a:rPr lang="en-US" sz="1200" b="0" i="0" u="none" strike="noStrike" kern="1200" dirty="0">
                <a:solidFill>
                  <a:schemeClr val="tx1"/>
                </a:solidFill>
                <a:effectLst/>
                <a:latin typeface="+mn-lt"/>
                <a:ea typeface="+mn-ea"/>
                <a:cs typeface="+mn-cs"/>
                <a:hlinkClick r:id="rId4" tooltip="UN Declaration of Human Rights"/>
              </a:rPr>
              <a:t>United Nations Declaration of Human Rights</a:t>
            </a:r>
            <a:r>
              <a:rPr lang="en-US" sz="1200" b="0" i="0" kern="1200" dirty="0">
                <a:solidFill>
                  <a:schemeClr val="tx1"/>
                </a:solidFill>
                <a:effectLst/>
                <a:latin typeface="+mn-lt"/>
                <a:ea typeface="+mn-ea"/>
                <a:cs typeface="+mn-cs"/>
              </a:rPr>
              <a:t>' (1948) acknowledgement of health as a fundamental human right. At present, more than half of the world's population is not receiving proper medical care, therefore the organizers of the World Health Summit see their mission as improving </a:t>
            </a:r>
            <a:r>
              <a:rPr lang="en-US" sz="1200" b="0" i="0" u="none" strike="noStrike" kern="1200" dirty="0">
                <a:solidFill>
                  <a:schemeClr val="tx1"/>
                </a:solidFill>
                <a:effectLst/>
                <a:latin typeface="+mn-lt"/>
                <a:ea typeface="+mn-ea"/>
                <a:cs typeface="+mn-cs"/>
                <a:hlinkClick r:id="rId5" tooltip="Healthcare"/>
              </a:rPr>
              <a:t>healthcare</a:t>
            </a:r>
            <a:r>
              <a:rPr lang="en-US" sz="1200" b="0" i="0" kern="1200" dirty="0">
                <a:solidFill>
                  <a:schemeClr val="tx1"/>
                </a:solidFill>
                <a:effectLst/>
                <a:latin typeface="+mn-lt"/>
                <a:ea typeface="+mn-ea"/>
                <a:cs typeface="+mn-cs"/>
              </a:rPr>
              <a:t> worldwide and promoting equitable access to medication and prevention. The achievement of this mission is seen as threatened by unsolved and newly emerging problems such as: "the demographic shift to an ageing society; </a:t>
            </a:r>
            <a:r>
              <a:rPr lang="en-US" sz="1200" b="0" i="0" u="none" strike="noStrike" kern="1200" dirty="0">
                <a:solidFill>
                  <a:schemeClr val="tx1"/>
                </a:solidFill>
                <a:effectLst/>
                <a:latin typeface="+mn-lt"/>
                <a:ea typeface="+mn-ea"/>
                <a:cs typeface="+mn-cs"/>
                <a:hlinkClick r:id="rId6" tooltip="Climate change"/>
              </a:rPr>
              <a:t>climate change</a:t>
            </a:r>
            <a:r>
              <a:rPr lang="en-US" sz="1200" b="0" i="0" kern="1200" dirty="0">
                <a:solidFill>
                  <a:schemeClr val="tx1"/>
                </a:solidFill>
                <a:effectLst/>
                <a:latin typeface="+mn-lt"/>
                <a:ea typeface="+mn-ea"/>
                <a:cs typeface="+mn-cs"/>
              </a:rPr>
              <a:t> and its health consequences that are already being felt; new types of epidemics, such as </a:t>
            </a:r>
            <a:r>
              <a:rPr lang="en-US" sz="1200" b="0" i="0" u="none" strike="noStrike" kern="1200" dirty="0">
                <a:solidFill>
                  <a:schemeClr val="tx1"/>
                </a:solidFill>
                <a:effectLst/>
                <a:latin typeface="+mn-lt"/>
                <a:ea typeface="+mn-ea"/>
                <a:cs typeface="+mn-cs"/>
                <a:hlinkClick r:id="rId7" tooltip="Obesity"/>
              </a:rPr>
              <a:t>obesity</a:t>
            </a:r>
            <a:r>
              <a:rPr lang="en-US" sz="1200" b="0" i="0" kern="1200" dirty="0">
                <a:solidFill>
                  <a:schemeClr val="tx1"/>
                </a:solidFill>
                <a:effectLst/>
                <a:latin typeface="+mn-lt"/>
                <a:ea typeface="+mn-ea"/>
                <a:cs typeface="+mn-cs"/>
              </a:rPr>
              <a:t>, mental ill-health, and violence and injury, in developed and developing countries, it is eradicating the diseases of </a:t>
            </a:r>
            <a:r>
              <a:rPr lang="en-US" sz="1200" b="0" i="0" u="none" strike="noStrike" kern="1200" dirty="0">
                <a:solidFill>
                  <a:schemeClr val="tx1"/>
                </a:solidFill>
                <a:effectLst/>
                <a:latin typeface="+mn-lt"/>
                <a:ea typeface="+mn-ea"/>
                <a:cs typeface="+mn-cs"/>
                <a:hlinkClick r:id="rId8" tooltip="HIV"/>
              </a:rPr>
              <a:t>HIV</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tooltip="Tuberculosis"/>
              </a:rPr>
              <a:t>TB</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10" tooltip="Malaria"/>
              </a:rPr>
              <a:t>malaria</a:t>
            </a:r>
            <a:r>
              <a:rPr lang="en-US" sz="1200" b="0" i="0" kern="1200" dirty="0">
                <a:solidFill>
                  <a:schemeClr val="tx1"/>
                </a:solidFill>
                <a:effectLst/>
                <a:latin typeface="+mn-lt"/>
                <a:ea typeface="+mn-ea"/>
                <a:cs typeface="+mn-cs"/>
              </a:rPr>
              <a:t>; the rising costs of health care; and the worldwide </a:t>
            </a:r>
            <a:r>
              <a:rPr lang="en-US" sz="1200" b="0" i="0" u="none" strike="noStrike" kern="1200" dirty="0">
                <a:solidFill>
                  <a:schemeClr val="tx1"/>
                </a:solidFill>
                <a:effectLst/>
                <a:latin typeface="+mn-lt"/>
                <a:ea typeface="+mn-ea"/>
                <a:cs typeface="+mn-cs"/>
                <a:hlinkClick r:id="rId11" tooltip="Economic crisis"/>
              </a:rPr>
              <a:t>economic crisis</a:t>
            </a:r>
            <a:r>
              <a:rPr lang="en-US" sz="1200" b="0" i="0" kern="1200" dirty="0">
                <a:solidFill>
                  <a:schemeClr val="tx1"/>
                </a:solidFill>
                <a:effectLst/>
                <a:latin typeface="+mn-lt"/>
                <a:ea typeface="+mn-ea"/>
                <a:cs typeface="+mn-cs"/>
              </a:rPr>
              <a:t> and its serious threats to the health of populations across the globe.</a:t>
            </a:r>
            <a:r>
              <a:rPr lang="en-US" sz="1200" b="0" i="0" u="none" strike="noStrike" kern="1200" baseline="30000" dirty="0">
                <a:solidFill>
                  <a:schemeClr val="tx1"/>
                </a:solidFill>
                <a:effectLst/>
                <a:latin typeface="+mn-lt"/>
                <a:ea typeface="+mn-ea"/>
                <a:cs typeface="+mn-cs"/>
                <a:hlinkClick r:id="rId12"/>
              </a:rPr>
              <a:t>[3]</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World Health Summit seeks to actively address these challenges by bringing together stakeholders from </a:t>
            </a:r>
            <a:r>
              <a:rPr lang="en-US" sz="1200" b="0" i="0" u="none" strike="noStrike" kern="1200" dirty="0">
                <a:solidFill>
                  <a:schemeClr val="tx1"/>
                </a:solidFill>
                <a:effectLst/>
                <a:latin typeface="+mn-lt"/>
                <a:ea typeface="+mn-ea"/>
                <a:cs typeface="+mn-cs"/>
                <a:hlinkClick r:id="rId13" tooltip="Research"/>
              </a:rPr>
              <a:t>research</a:t>
            </a:r>
            <a:r>
              <a:rPr lang="en-US" sz="1200" b="0" i="0" kern="1200" dirty="0">
                <a:solidFill>
                  <a:schemeClr val="tx1"/>
                </a:solidFill>
                <a:effectLst/>
                <a:latin typeface="+mn-lt"/>
                <a:ea typeface="+mn-ea"/>
                <a:cs typeface="+mn-cs"/>
              </a:rPr>
              <a:t>, education, clinical care and many other disciplines to jointly develop strategies to tackle these major health care issues. The outcome of each multi-sectoral Summit is intended to inform and influence decision-makers such as governments and supranational agencies, as recommendations for meeting future health care challenges</a:t>
            </a:r>
          </a:p>
        </p:txBody>
      </p:sp>
      <p:sp>
        <p:nvSpPr>
          <p:cNvPr id="4" name="Slide Number Placeholder 3"/>
          <p:cNvSpPr>
            <a:spLocks noGrp="1"/>
          </p:cNvSpPr>
          <p:nvPr>
            <p:ph type="sldNum" sz="quarter" idx="10"/>
          </p:nvPr>
        </p:nvSpPr>
        <p:spPr/>
        <p:txBody>
          <a:bodyPr/>
          <a:lstStyle/>
          <a:p>
            <a:fld id="{19C79559-5AF3-4D7A-9D77-2C6DDDEEED93}" type="slidenum">
              <a:rPr lang="en-US" smtClean="0"/>
              <a:t>7</a:t>
            </a:fld>
            <a:endParaRPr lang="en-US" dirty="0"/>
          </a:p>
        </p:txBody>
      </p:sp>
    </p:spTree>
    <p:extLst>
      <p:ext uri="{BB962C8B-B14F-4D97-AF65-F5344CB8AC3E}">
        <p14:creationId xmlns:p14="http://schemas.microsoft.com/office/powerpoint/2010/main" val="641435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Take a look at these organizations changing the world through healthcare. Healthcare can mean many different things across the world, but technology and mobility, within healthcare, are bridging the gap between the definition. These organizations are changing communities through prevention, prenatal care, disease control, vaccinations, and mobile education and understanding of their health issues. These organizations span from big cities to the most rural parts of the world to bring healthcare to children and adults.</a:t>
            </a:r>
          </a:p>
          <a:p>
            <a:r>
              <a:rPr lang="en-US" sz="1200" b="1" i="0" u="none" strike="noStrike" kern="1200" dirty="0">
                <a:solidFill>
                  <a:schemeClr val="tx1"/>
                </a:solidFill>
                <a:effectLst/>
                <a:latin typeface="+mn-lt"/>
                <a:ea typeface="+mn-ea"/>
                <a:cs typeface="+mn-cs"/>
                <a:hlinkClick r:id="rId3"/>
              </a:rPr>
              <a:t>Global Alliance for Improved Nutrition(GAIN)</a:t>
            </a:r>
            <a:endParaRPr lang="en-US" sz="1200" b="1"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3"/>
              </a:rPr>
              <a:t>The Global Alliance for Improved Nutrition (GAIN)</a:t>
            </a:r>
            <a:r>
              <a:rPr lang="en-US" sz="1200" b="0" i="0" kern="1200" dirty="0">
                <a:solidFill>
                  <a:schemeClr val="tx1"/>
                </a:solidFill>
                <a:effectLst/>
                <a:latin typeface="+mn-lt"/>
                <a:ea typeface="+mn-ea"/>
                <a:cs typeface="+mn-cs"/>
              </a:rPr>
              <a:t> is an alliance driven by the vision of a world without malnutrition. Created in 2002 at a Special Session of the UN General Assembly on Children, </a:t>
            </a:r>
            <a:r>
              <a:rPr lang="en-US" sz="1200" b="0" i="0" u="none" strike="noStrike" kern="1200" dirty="0">
                <a:solidFill>
                  <a:schemeClr val="tx1"/>
                </a:solidFill>
                <a:effectLst/>
                <a:latin typeface="+mn-lt"/>
                <a:ea typeface="+mn-ea"/>
                <a:cs typeface="+mn-cs"/>
                <a:hlinkClick r:id="rId4"/>
              </a:rPr>
              <a:t>GAIN</a:t>
            </a:r>
            <a:r>
              <a:rPr lang="en-US" sz="1200" b="0" i="0" kern="1200" dirty="0">
                <a:solidFill>
                  <a:schemeClr val="tx1"/>
                </a:solidFill>
                <a:effectLst/>
                <a:latin typeface="+mn-lt"/>
                <a:ea typeface="+mn-ea"/>
                <a:cs typeface="+mn-cs"/>
              </a:rPr>
              <a:t> supports public-private partnerships to increase access to the missing nutrients in diets necessary for people, communities and economies to be stronger and healthier.</a:t>
            </a:r>
          </a:p>
          <a:p>
            <a:r>
              <a:rPr lang="en-US" sz="1200" b="0" i="0" kern="1200" dirty="0">
                <a:solidFill>
                  <a:schemeClr val="tx1"/>
                </a:solidFill>
                <a:effectLst/>
                <a:latin typeface="+mn-lt"/>
                <a:ea typeface="+mn-ea"/>
                <a:cs typeface="+mn-cs"/>
              </a:rPr>
              <a:t>In less than a decade, </a:t>
            </a:r>
            <a:r>
              <a:rPr lang="en-US" sz="1200" b="0" i="0" u="none" strike="noStrike" kern="1200" dirty="0">
                <a:solidFill>
                  <a:schemeClr val="tx1"/>
                </a:solidFill>
                <a:effectLst/>
                <a:latin typeface="+mn-lt"/>
                <a:ea typeface="+mn-ea"/>
                <a:cs typeface="+mn-cs"/>
                <a:hlinkClick r:id="rId4"/>
              </a:rPr>
              <a:t>GAIN</a:t>
            </a:r>
            <a:r>
              <a:rPr lang="en-US" sz="1200" b="0" i="0" kern="1200" dirty="0">
                <a:solidFill>
                  <a:schemeClr val="tx1"/>
                </a:solidFill>
                <a:effectLst/>
                <a:latin typeface="+mn-lt"/>
                <a:ea typeface="+mn-ea"/>
                <a:cs typeface="+mn-cs"/>
              </a:rPr>
              <a:t> has been able to scale its operations  by working in partnership with governments and international agencies, and through projects involving more than 600 companies and civil society organizations in more than 30 countries, reaching an estimated 667 million people with nutritionally enhanced food products. About half of the beneficiaries are women and children. GAIN’s goal is to reach 1 billion people by 2015 with nutritious foods that have sustainable nutritional impact.</a:t>
            </a:r>
          </a:p>
          <a:p>
            <a:r>
              <a:rPr lang="en-US" sz="1200" b="1" i="0" u="none" strike="noStrike" kern="1200" dirty="0">
                <a:solidFill>
                  <a:schemeClr val="tx1"/>
                </a:solidFill>
                <a:effectLst/>
                <a:latin typeface="+mn-lt"/>
                <a:ea typeface="+mn-ea"/>
                <a:cs typeface="+mn-cs"/>
                <a:hlinkClick r:id="rId5"/>
              </a:rPr>
              <a:t>Health Leads</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Health Leads believes that a different kind of healthcare system is possible for America – one that addresses all patients’ basic resource needs as a standard part of quality care.  They believe that one day, all healthcare providers will be able to prescribe solutions that improve health, not just manage disease. The organization seeks to align the forces necessary for this change, using Health Leads’ work in partner hospitals and health centers to make a broader case for integrating basic resources into healthcare delivery. At the same time, America is poised for a healthcare transformation due to market-driven imperatives focused on improving patient health and reducing costs.</a:t>
            </a:r>
          </a:p>
          <a:p>
            <a:r>
              <a:rPr lang="en-US" sz="1200" b="0" i="0" kern="1200" dirty="0">
                <a:solidFill>
                  <a:schemeClr val="tx1"/>
                </a:solidFill>
                <a:effectLst/>
                <a:latin typeface="+mn-lt"/>
                <a:ea typeface="+mn-ea"/>
                <a:cs typeface="+mn-cs"/>
              </a:rPr>
              <a:t>When patients and their families seek medical care, they often face critical challenges in their lives at the same time – they have little food, they have no job, they struggle to keep up with bills for gas and electricity.  Not surprisingly, these challenges affect their health.</a:t>
            </a:r>
          </a:p>
          <a:p>
            <a:r>
              <a:rPr lang="en-US" sz="1200" b="0" i="0" kern="1200" dirty="0">
                <a:solidFill>
                  <a:schemeClr val="tx1"/>
                </a:solidFill>
                <a:effectLst/>
                <a:latin typeface="+mn-lt"/>
                <a:ea typeface="+mn-ea"/>
                <a:cs typeface="+mn-cs"/>
              </a:rPr>
              <a:t>Health Leads enables healthcare providers to prescribe basic resources like food and heat just as they do medication and refer patients to a program just as they do any other specialty.  they recruit and train college students— Health Leads Advocates – to fill these prescriptions by working side by side with patients to connect them with the basic resources they need to be healthy.</a:t>
            </a:r>
          </a:p>
          <a:p>
            <a:r>
              <a:rPr lang="en-US" sz="1200" b="1" i="0" u="none" strike="noStrike" kern="1200" dirty="0">
                <a:solidFill>
                  <a:schemeClr val="tx1"/>
                </a:solidFill>
                <a:effectLst/>
                <a:latin typeface="+mn-lt"/>
                <a:ea typeface="+mn-ea"/>
                <a:cs typeface="+mn-cs"/>
                <a:hlinkClick r:id="rId6"/>
              </a:rPr>
              <a:t>Medic Mobile</a:t>
            </a:r>
            <a:endParaRPr lang="en-US" sz="1200" b="1"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6"/>
              </a:rPr>
              <a:t>Medic Mobile</a:t>
            </a:r>
            <a:r>
              <a:rPr lang="en-US" sz="1200" b="0" i="0" kern="1200" dirty="0">
                <a:solidFill>
                  <a:schemeClr val="tx1"/>
                </a:solidFill>
                <a:effectLst/>
                <a:latin typeface="+mn-lt"/>
                <a:ea typeface="+mn-ea"/>
                <a:cs typeface="+mn-cs"/>
              </a:rPr>
              <a:t> began when a few students at Stanford and Lewis &amp; Clark started using a free software application called </a:t>
            </a:r>
            <a:r>
              <a:rPr lang="en-US" sz="1200" b="0" i="0" u="none" strike="noStrike" kern="1200" dirty="0">
                <a:solidFill>
                  <a:schemeClr val="tx1"/>
                </a:solidFill>
                <a:effectLst/>
                <a:latin typeface="+mn-lt"/>
                <a:ea typeface="+mn-ea"/>
                <a:cs typeface="+mn-cs"/>
                <a:hlinkClick r:id="rId7"/>
              </a:rPr>
              <a:t>FrontlineSMS</a:t>
            </a:r>
            <a:r>
              <a:rPr lang="en-US" sz="1200" b="0" i="0" kern="1200" dirty="0">
                <a:solidFill>
                  <a:schemeClr val="tx1"/>
                </a:solidFill>
                <a:effectLst/>
                <a:latin typeface="+mn-lt"/>
                <a:ea typeface="+mn-ea"/>
                <a:cs typeface="+mn-cs"/>
              </a:rPr>
              <a:t> to coordinate community health workers at </a:t>
            </a:r>
            <a:r>
              <a:rPr lang="en-US" sz="1200" b="0" i="0" u="none" strike="noStrike" kern="1200" dirty="0">
                <a:solidFill>
                  <a:schemeClr val="tx1"/>
                </a:solidFill>
                <a:effectLst/>
                <a:latin typeface="+mn-lt"/>
                <a:ea typeface="+mn-ea"/>
                <a:cs typeface="+mn-cs"/>
                <a:hlinkClick r:id="rId8"/>
              </a:rPr>
              <a:t>St Gabriel’s Hospital</a:t>
            </a:r>
            <a:r>
              <a:rPr lang="en-US" sz="1200" b="0" i="0" kern="1200" dirty="0">
                <a:solidFill>
                  <a:schemeClr val="tx1"/>
                </a:solidFill>
                <a:effectLst/>
                <a:latin typeface="+mn-lt"/>
                <a:ea typeface="+mn-ea"/>
                <a:cs typeface="+mn-cs"/>
              </a:rPr>
              <a:t>. They weren’t software developers or medical doctors—just passionate, thoughtful people who enjoyed tinkering and realized that they could use technology to improve health care in very challenging settings. Building on early successes in Malawi, we’ve since helped more than fifty organizations use technology to improve health services in more than twenty countries.</a:t>
            </a:r>
          </a:p>
          <a:p>
            <a:r>
              <a:rPr lang="en-US" sz="1200" b="0" i="0" kern="1200" dirty="0">
                <a:solidFill>
                  <a:schemeClr val="tx1"/>
                </a:solidFill>
                <a:effectLst/>
                <a:latin typeface="+mn-lt"/>
                <a:ea typeface="+mn-ea"/>
                <a:cs typeface="+mn-cs"/>
              </a:rPr>
              <a:t>Their broader toolkit now includes software the team has developed as well as open source software created by other organizations. They’ve stayed true to the idea that the greatest health impact per dollar invested comes from making use of tools that are already available, rather than developing something new for each project. As a tech company that’s constantly fired up about health impact, they’re proud to have supported some outstanding health care providers. One hundred percent of the impact comes from helping our partners access mobile technology that can improve the services they provide.</a:t>
            </a:r>
          </a:p>
          <a:p>
            <a:r>
              <a:rPr lang="en-US" sz="1200" b="1" i="0" u="none" strike="noStrike" kern="1200" dirty="0">
                <a:solidFill>
                  <a:schemeClr val="tx1"/>
                </a:solidFill>
                <a:effectLst/>
                <a:latin typeface="+mn-lt"/>
                <a:ea typeface="+mn-ea"/>
                <a:cs typeface="+mn-cs"/>
                <a:hlinkClick r:id="rId9"/>
              </a:rPr>
              <a:t>African Medical and Research Foundation(AMREF)</a:t>
            </a:r>
            <a:endParaRPr lang="en-US" sz="1200" b="1"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10"/>
              </a:rPr>
              <a:t>PIN IT</a:t>
            </a:r>
            <a:r>
              <a:rPr lang="en-US" sz="1200" b="0" i="0" u="none" strike="noStrike" kern="1200" dirty="0">
                <a:solidFill>
                  <a:schemeClr val="tx1"/>
                </a:solidFill>
                <a:effectLst/>
                <a:latin typeface="+mn-lt"/>
                <a:ea typeface="+mn-ea"/>
                <a:cs typeface="+mn-cs"/>
                <a:hlinkClick r:id="rId9"/>
              </a:rPr>
              <a:t>AMREF</a:t>
            </a:r>
            <a:r>
              <a:rPr lang="en-US" sz="1200" b="0" i="0" kern="1200" dirty="0">
                <a:solidFill>
                  <a:schemeClr val="tx1"/>
                </a:solidFill>
                <a:effectLst/>
                <a:latin typeface="+mn-lt"/>
                <a:ea typeface="+mn-ea"/>
                <a:cs typeface="+mn-cs"/>
              </a:rPr>
              <a:t> has over 54 years’ experience in health development. In 1957, three surgeons founded the Flying Doctors Service of East Africa, laying the foundation for what is now one of the continent’s leading health development and research organizations. Today, AMREF implements its projects through country programmes in Kenya, Ethiopia, Uganda, Tanzania, Senegal, South Sudan and South Africa. Training and consulting support are provided to an additional 30 African countries. AMREF believes that by focusing on the health of women and children, the health of the whole community can be improved. We are concerned with skilled care of mothers before, during and after childbirth; prevention and treatment of cervical cancer, and proper management of childhood illnesses. Our main areas of intervention are maternal and child health; HIV and Tuberculosis; safe water and sanitation; malaria; and essential clinical care.</a:t>
            </a:r>
          </a:p>
          <a:p>
            <a:r>
              <a:rPr lang="en-US" sz="1200" b="1" i="0" u="none" strike="noStrike" kern="1200" dirty="0">
                <a:solidFill>
                  <a:schemeClr val="tx1"/>
                </a:solidFill>
                <a:effectLst/>
                <a:latin typeface="+mn-lt"/>
                <a:ea typeface="+mn-ea"/>
                <a:cs typeface="+mn-cs"/>
                <a:hlinkClick r:id="rId11"/>
              </a:rPr>
              <a:t>D-Tree International</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Millions of people die unnecessarily each year due to lack of health care.  Many of these are children living in poverty who die from malaria, pneumonia and diarrheal disease because they could not get effective medical treatment.  Adults with chronic diseases such as diabetes and heart disease are unable to receive the continuous care needed to live a healthy life. A major reason for these unnecessary deaths is the shortage of doctors and nurses in poor countries, especially in rural areas where the poorest people live.  Yet most of these problems can be easily treated by other types of health workers if they are given the tools they need to effectively diagnose and treat these patients. We aim to bring accurate and effective diagnosis and treatment to the world’s poor through the introduction of easy to use software incorporating </a:t>
            </a:r>
            <a:r>
              <a:rPr lang="en-US" sz="1200" b="0" i="1" kern="1200" dirty="0">
                <a:solidFill>
                  <a:schemeClr val="tx1"/>
                </a:solidFill>
                <a:effectLst/>
                <a:latin typeface="+mn-lt"/>
                <a:ea typeface="+mn-ea"/>
                <a:cs typeface="+mn-cs"/>
              </a:rPr>
              <a:t>electronic protocols</a:t>
            </a:r>
            <a:r>
              <a:rPr lang="en-US" sz="1200" b="0" i="0" kern="1200" dirty="0">
                <a:solidFill>
                  <a:schemeClr val="tx1"/>
                </a:solidFill>
                <a:effectLst/>
                <a:latin typeface="+mn-lt"/>
                <a:ea typeface="+mn-ea"/>
                <a:cs typeface="+mn-cs"/>
              </a:rPr>
              <a:t> that guide the health worker step by step to the correct diagnosis and treatment for each patient.  This use of clinical standards of care has been shown to be an effective way to improve the quality of the care provided to patients.</a:t>
            </a:r>
          </a:p>
        </p:txBody>
      </p:sp>
      <p:sp>
        <p:nvSpPr>
          <p:cNvPr id="4" name="Slide Number Placeholder 3"/>
          <p:cNvSpPr>
            <a:spLocks noGrp="1"/>
          </p:cNvSpPr>
          <p:nvPr>
            <p:ph type="sldNum" sz="quarter" idx="10"/>
          </p:nvPr>
        </p:nvSpPr>
        <p:spPr/>
        <p:txBody>
          <a:bodyPr/>
          <a:lstStyle/>
          <a:p>
            <a:fld id="{19C79559-5AF3-4D7A-9D77-2C6DDDEEED93}" type="slidenum">
              <a:rPr lang="en-US" smtClean="0"/>
              <a:t>10</a:t>
            </a:fld>
            <a:endParaRPr lang="en-US" dirty="0"/>
          </a:p>
        </p:txBody>
      </p:sp>
    </p:spTree>
    <p:extLst>
      <p:ext uri="{BB962C8B-B14F-4D97-AF65-F5344CB8AC3E}">
        <p14:creationId xmlns:p14="http://schemas.microsoft.com/office/powerpoint/2010/main" val="1476699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Myanmar</a:t>
            </a:r>
          </a:p>
          <a:p>
            <a:r>
              <a:rPr lang="en-US" sz="1200" b="0" i="0" kern="1200" dirty="0">
                <a:solidFill>
                  <a:schemeClr val="tx1"/>
                </a:solidFill>
                <a:effectLst/>
                <a:latin typeface="+mn-lt"/>
                <a:ea typeface="+mn-ea"/>
                <a:cs typeface="+mn-cs"/>
              </a:rPr>
              <a:t>Myanmar, previously known as Burma, is the only non-African nation on this list, with a score of 0.138/1 on the WHO health systems performance index. This makes it the second worst country in the world in providing healthcare. Located in Southeast Asia, Myanmar is bordered by India, Bangladesh, China, Laos and Thailand. Myanmar’s spending on health care as a part of its GDP (0.5% to 3%) is among the lowest in the world, and it receives the least amount of international aid per capita. Even though the government purports free health care, the major part of healthcare expenses has to be paid out of pocket by the citizens. Average life expectancy is 50 years, with a quarter of the population below 15 years. There are only 6 doctors for every million citizens. However, recent changes are improving the situation. A trial health insurance system was started in July 2015. Many international donors including the Japan International Cooperation Agency are supporting healthcare in Myanmar. With these efforts, progress is expected in healthcare.</a:t>
            </a:r>
            <a:endParaRPr lang="en-US" dirty="0"/>
          </a:p>
        </p:txBody>
      </p:sp>
      <p:sp>
        <p:nvSpPr>
          <p:cNvPr id="4" name="Slide Number Placeholder 3"/>
          <p:cNvSpPr>
            <a:spLocks noGrp="1"/>
          </p:cNvSpPr>
          <p:nvPr>
            <p:ph type="sldNum" sz="quarter" idx="10"/>
          </p:nvPr>
        </p:nvSpPr>
        <p:spPr/>
        <p:txBody>
          <a:bodyPr/>
          <a:lstStyle/>
          <a:p>
            <a:fld id="{19C79559-5AF3-4D7A-9D77-2C6DDDEEED93}" type="slidenum">
              <a:rPr lang="en-US" smtClean="0"/>
              <a:t>11</a:t>
            </a:fld>
            <a:endParaRPr lang="en-US" dirty="0"/>
          </a:p>
        </p:txBody>
      </p:sp>
    </p:spTree>
    <p:extLst>
      <p:ext uri="{BB962C8B-B14F-4D97-AF65-F5344CB8AC3E}">
        <p14:creationId xmlns:p14="http://schemas.microsoft.com/office/powerpoint/2010/main" val="414427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1603A32-3727-47A4-957D-38876265DEA6}"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63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348172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37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42070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2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66614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425261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175821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25139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280935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603A32-3727-47A4-957D-38876265DEA6}" type="datetimeFigureOut">
              <a:rPr lang="en-US" smtClean="0"/>
              <a:t>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07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603A32-3727-47A4-957D-38876265DEA6}" type="datetimeFigureOut">
              <a:rPr lang="en-US" smtClean="0"/>
              <a:t>7/29/2019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98FD90-EA47-46D0-9A3D-3A2147B62999}"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577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74425"/>
            <a:ext cx="7772400" cy="1463040"/>
          </a:xfrm>
        </p:spPr>
        <p:txBody>
          <a:bodyPr/>
          <a:lstStyle/>
          <a:p>
            <a:r>
              <a:rPr lang="en-US" dirty="0"/>
              <a:t>Global Health Systems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7997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0"/>
            <a:ext cx="10620185" cy="566057"/>
          </a:xfrm>
        </p:spPr>
        <p:txBody>
          <a:bodyPr>
            <a:normAutofit/>
          </a:bodyPr>
          <a:lstStyle/>
          <a:p>
            <a:pPr algn="ctr"/>
            <a:r>
              <a:rPr lang="en-US" sz="3200" dirty="0"/>
              <a:t>Best healthcare organizations in the world and their services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19956337"/>
              </p:ext>
            </p:extLst>
          </p:nvPr>
        </p:nvGraphicFramePr>
        <p:xfrm>
          <a:off x="239486" y="566057"/>
          <a:ext cx="11800114" cy="6267900"/>
        </p:xfrm>
        <a:graphic>
          <a:graphicData uri="http://schemas.openxmlformats.org/drawingml/2006/table">
            <a:tbl>
              <a:tblPr firstRow="1" bandRow="1">
                <a:tableStyleId>{5C22544A-7EE6-4342-B048-85BDC9FD1C3A}</a:tableStyleId>
              </a:tblPr>
              <a:tblGrid>
                <a:gridCol w="3602429">
                  <a:extLst>
                    <a:ext uri="{9D8B030D-6E8A-4147-A177-3AD203B41FA5}">
                      <a16:colId xmlns:a16="http://schemas.microsoft.com/office/drawing/2014/main" xmlns="" val="20000"/>
                    </a:ext>
                  </a:extLst>
                </a:gridCol>
                <a:gridCol w="8197685">
                  <a:extLst>
                    <a:ext uri="{9D8B030D-6E8A-4147-A177-3AD203B41FA5}">
                      <a16:colId xmlns:a16="http://schemas.microsoft.com/office/drawing/2014/main" xmlns="" val="20001"/>
                    </a:ext>
                  </a:extLst>
                </a:gridCol>
              </a:tblGrid>
              <a:tr h="638361">
                <a:tc gridSpan="2">
                  <a:txBody>
                    <a:bodyPr/>
                    <a:lstStyle/>
                    <a:p>
                      <a:pPr algn="ctr"/>
                      <a:r>
                        <a:rPr lang="en-US" sz="1700" dirty="0"/>
                        <a:t>Five</a:t>
                      </a:r>
                      <a:r>
                        <a:rPr lang="en-US" sz="1700" baseline="0" dirty="0"/>
                        <a:t> Healthcare Organizations That Are Transforming The World</a:t>
                      </a:r>
                      <a:endParaRPr lang="en-US" sz="1700" dirty="0"/>
                    </a:p>
                  </a:txBody>
                  <a:tcPr/>
                </a:tc>
                <a:tc hMerge="1">
                  <a:txBody>
                    <a:bodyPr/>
                    <a:lstStyle/>
                    <a:p>
                      <a:endParaRPr lang="en-US" dirty="0"/>
                    </a:p>
                  </a:txBody>
                  <a:tcPr/>
                </a:tc>
                <a:extLst>
                  <a:ext uri="{0D108BD9-81ED-4DB2-BD59-A6C34878D82A}">
                    <a16:rowId xmlns:a16="http://schemas.microsoft.com/office/drawing/2014/main" xmlns="" val="10000"/>
                  </a:ext>
                </a:extLst>
              </a:tr>
              <a:tr h="638361">
                <a:tc>
                  <a:txBody>
                    <a:bodyPr/>
                    <a:lstStyle/>
                    <a:p>
                      <a:pPr algn="ctr"/>
                      <a:r>
                        <a:rPr lang="en-US" sz="1700" b="1" dirty="0">
                          <a:solidFill>
                            <a:srgbClr val="7030A0"/>
                          </a:solidFill>
                        </a:rPr>
                        <a:t>Organization Name</a:t>
                      </a:r>
                    </a:p>
                  </a:txBody>
                  <a:tcPr/>
                </a:tc>
                <a:tc>
                  <a:txBody>
                    <a:bodyPr/>
                    <a:lstStyle/>
                    <a:p>
                      <a:pPr algn="ctr"/>
                      <a:r>
                        <a:rPr lang="en-US" sz="1700" b="1" dirty="0">
                          <a:solidFill>
                            <a:srgbClr val="7030A0"/>
                          </a:solidFill>
                        </a:rPr>
                        <a:t>Services</a:t>
                      </a:r>
                    </a:p>
                  </a:txBody>
                  <a:tcPr/>
                </a:tc>
                <a:extLst>
                  <a:ext uri="{0D108BD9-81ED-4DB2-BD59-A6C34878D82A}">
                    <a16:rowId xmlns:a16="http://schemas.microsoft.com/office/drawing/2014/main" xmlns="" val="10001"/>
                  </a:ext>
                </a:extLst>
              </a:tr>
              <a:tr h="1257378">
                <a:tc>
                  <a:txBody>
                    <a:bodyPr/>
                    <a:lstStyle/>
                    <a:p>
                      <a:r>
                        <a:rPr lang="en-US" sz="1700" b="1" dirty="0">
                          <a:solidFill>
                            <a:srgbClr val="00B050"/>
                          </a:solidFill>
                        </a:rPr>
                        <a:t>Global Alliance for Improved Nutrition(GAIN)</a:t>
                      </a:r>
                    </a:p>
                  </a:txBody>
                  <a:tcPr/>
                </a:tc>
                <a:tc>
                  <a:txBody>
                    <a:bodyPr/>
                    <a:lstStyle/>
                    <a:p>
                      <a:pPr marL="285750" indent="-285750">
                        <a:buFont typeface="Arial" panose="020B0604020202020204" pitchFamily="34" charset="0"/>
                        <a:buChar char="•"/>
                      </a:pPr>
                      <a:r>
                        <a:rPr lang="en-US" sz="1700" dirty="0"/>
                        <a:t>Aims to provide healthcare</a:t>
                      </a:r>
                      <a:r>
                        <a:rPr lang="en-US" sz="1700" baseline="0" dirty="0"/>
                        <a:t> services to the malnutrition</a:t>
                      </a:r>
                    </a:p>
                    <a:p>
                      <a:pPr marL="285750" indent="-285750">
                        <a:buFont typeface="Arial" panose="020B0604020202020204" pitchFamily="34" charset="0"/>
                        <a:buChar char="•"/>
                      </a:pPr>
                      <a:r>
                        <a:rPr lang="en-US" sz="1700" baseline="0" dirty="0"/>
                        <a:t>Created in 2002.</a:t>
                      </a:r>
                    </a:p>
                    <a:p>
                      <a:pPr marL="285750" indent="-285750">
                        <a:buFont typeface="Arial" panose="020B0604020202020204" pitchFamily="34" charset="0"/>
                        <a:buChar char="•"/>
                      </a:pPr>
                      <a:r>
                        <a:rPr lang="en-US" sz="1700" baseline="0" dirty="0"/>
                        <a:t>Supports Private-Public partnership to provide missing nutrients.</a:t>
                      </a:r>
                      <a:endParaRPr lang="en-US" sz="1700" dirty="0"/>
                    </a:p>
                  </a:txBody>
                  <a:tcPr/>
                </a:tc>
                <a:extLst>
                  <a:ext uri="{0D108BD9-81ED-4DB2-BD59-A6C34878D82A}">
                    <a16:rowId xmlns:a16="http://schemas.microsoft.com/office/drawing/2014/main" xmlns="" val="10002"/>
                  </a:ext>
                </a:extLst>
              </a:tr>
              <a:tr h="638361">
                <a:tc>
                  <a:txBody>
                    <a:bodyPr/>
                    <a:lstStyle/>
                    <a:p>
                      <a:r>
                        <a:rPr lang="en-US" sz="1700" b="1" dirty="0">
                          <a:solidFill>
                            <a:srgbClr val="00B050"/>
                          </a:solidFill>
                        </a:rPr>
                        <a:t>Health Leads</a:t>
                      </a:r>
                    </a:p>
                  </a:txBody>
                  <a:tcPr/>
                </a:tc>
                <a:tc>
                  <a:txBody>
                    <a:bodyPr/>
                    <a:lstStyle/>
                    <a:p>
                      <a:pPr marL="285750" indent="-285750">
                        <a:buFont typeface="Arial" panose="020B0604020202020204" pitchFamily="34" charset="0"/>
                        <a:buChar char="•"/>
                      </a:pPr>
                      <a:r>
                        <a:rPr lang="en-US" sz="1700" dirty="0"/>
                        <a:t>Aims to provide a better healthcare</a:t>
                      </a:r>
                      <a:r>
                        <a:rPr lang="en-US" sz="1700" baseline="0" dirty="0"/>
                        <a:t> system for US.</a:t>
                      </a:r>
                    </a:p>
                    <a:p>
                      <a:pPr marL="285750" indent="-285750">
                        <a:buFont typeface="Arial" panose="020B0604020202020204" pitchFamily="34" charset="0"/>
                        <a:buChar char="•"/>
                      </a:pPr>
                      <a:r>
                        <a:rPr lang="en-US" sz="1700" baseline="0" dirty="0"/>
                        <a:t>Seeks forces necessary for change</a:t>
                      </a:r>
                    </a:p>
                    <a:p>
                      <a:pPr marL="285750" indent="-285750">
                        <a:buFont typeface="Arial" panose="020B0604020202020204" pitchFamily="34" charset="0"/>
                        <a:buChar char="•"/>
                      </a:pPr>
                      <a:r>
                        <a:rPr lang="en-US" sz="1700" baseline="0" dirty="0"/>
                        <a:t>Focuses on providing better solutions rather than just fighting with disease.</a:t>
                      </a:r>
                      <a:endParaRPr lang="en-US" sz="1700" dirty="0"/>
                    </a:p>
                  </a:txBody>
                  <a:tcPr/>
                </a:tc>
                <a:extLst>
                  <a:ext uri="{0D108BD9-81ED-4DB2-BD59-A6C34878D82A}">
                    <a16:rowId xmlns:a16="http://schemas.microsoft.com/office/drawing/2014/main" xmlns="" val="10003"/>
                  </a:ext>
                </a:extLst>
              </a:tr>
              <a:tr h="638361">
                <a:tc>
                  <a:txBody>
                    <a:bodyPr/>
                    <a:lstStyle/>
                    <a:p>
                      <a:r>
                        <a:rPr lang="en-US" sz="1700" b="1" dirty="0">
                          <a:solidFill>
                            <a:srgbClr val="00B050"/>
                          </a:solidFill>
                        </a:rPr>
                        <a:t>Medic Mobile</a:t>
                      </a:r>
                    </a:p>
                  </a:txBody>
                  <a:tcPr/>
                </a:tc>
                <a:tc>
                  <a:txBody>
                    <a:bodyPr/>
                    <a:lstStyle/>
                    <a:p>
                      <a:pPr marL="285750" indent="-285750">
                        <a:buFont typeface="Arial" panose="020B0604020202020204" pitchFamily="34" charset="0"/>
                        <a:buChar char="•"/>
                      </a:pPr>
                      <a:r>
                        <a:rPr lang="en-US" sz="1700" dirty="0"/>
                        <a:t>Aims</a:t>
                      </a:r>
                      <a:r>
                        <a:rPr lang="en-US" sz="1700" baseline="0" dirty="0"/>
                        <a:t> to provide better technological solutions to the healthcare organizations.</a:t>
                      </a:r>
                    </a:p>
                    <a:p>
                      <a:pPr marL="285750" indent="-285750">
                        <a:buFont typeface="Arial" panose="020B0604020202020204" pitchFamily="34" charset="0"/>
                        <a:buChar char="•"/>
                      </a:pPr>
                      <a:r>
                        <a:rPr lang="en-US" sz="1700" dirty="0"/>
                        <a:t>Provides open-end software to</a:t>
                      </a:r>
                      <a:r>
                        <a:rPr lang="en-US" sz="1700" baseline="0" dirty="0"/>
                        <a:t> the healthcare organizations so that they can serve the patients better.</a:t>
                      </a:r>
                      <a:endParaRPr lang="en-US" sz="1700" dirty="0"/>
                    </a:p>
                  </a:txBody>
                  <a:tcPr/>
                </a:tc>
                <a:extLst>
                  <a:ext uri="{0D108BD9-81ED-4DB2-BD59-A6C34878D82A}">
                    <a16:rowId xmlns:a16="http://schemas.microsoft.com/office/drawing/2014/main" xmlns="" val="10004"/>
                  </a:ext>
                </a:extLst>
              </a:tr>
              <a:tr h="6383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i="0" u="none" strike="noStrike" kern="1200" dirty="0">
                          <a:solidFill>
                            <a:srgbClr val="00B050"/>
                          </a:solidFill>
                          <a:effectLst/>
                          <a:latin typeface="+mn-lt"/>
                          <a:ea typeface="+mn-ea"/>
                          <a:cs typeface="+mn-cs"/>
                        </a:rPr>
                        <a:t>African Medical and Research Foundation(AMREF)</a:t>
                      </a:r>
                      <a:endParaRPr lang="en-US" sz="1700" b="1" i="0" u="none" kern="1200" dirty="0">
                        <a:solidFill>
                          <a:srgbClr val="00B050"/>
                        </a:solidFill>
                        <a:effectLst/>
                        <a:latin typeface="+mn-lt"/>
                        <a:ea typeface="+mn-ea"/>
                        <a:cs typeface="+mn-cs"/>
                      </a:endParaRPr>
                    </a:p>
                  </a:txBody>
                  <a:tcPr/>
                </a:tc>
                <a:tc>
                  <a:txBody>
                    <a:bodyPr/>
                    <a:lstStyle/>
                    <a:p>
                      <a:pPr marL="285750" indent="-285750">
                        <a:buFont typeface="Arial" panose="020B0604020202020204" pitchFamily="34" charset="0"/>
                        <a:buChar char="•"/>
                      </a:pPr>
                      <a:r>
                        <a:rPr lang="en-US" sz="1700" dirty="0"/>
                        <a:t> Lays stress on providing better healthcare services to women and children.</a:t>
                      </a:r>
                    </a:p>
                    <a:p>
                      <a:pPr marL="285750" indent="-285750">
                        <a:buFont typeface="Arial" panose="020B0604020202020204" pitchFamily="34" charset="0"/>
                        <a:buChar char="•"/>
                      </a:pPr>
                      <a:r>
                        <a:rPr lang="en-US" sz="1700" dirty="0"/>
                        <a:t>Focuses</a:t>
                      </a:r>
                      <a:r>
                        <a:rPr lang="en-US" sz="1700" baseline="0" dirty="0"/>
                        <a:t> on providing skilled healthcare services to the mother before and after childbirth, prevention and treatment of cervical cancer and proper management of childhood ailments.</a:t>
                      </a:r>
                      <a:endParaRPr lang="en-US" sz="1700" dirty="0"/>
                    </a:p>
                  </a:txBody>
                  <a:tcPr/>
                </a:tc>
                <a:extLst>
                  <a:ext uri="{0D108BD9-81ED-4DB2-BD59-A6C34878D82A}">
                    <a16:rowId xmlns:a16="http://schemas.microsoft.com/office/drawing/2014/main" xmlns="" val="10005"/>
                  </a:ext>
                </a:extLst>
              </a:tr>
              <a:tr h="638361">
                <a:tc>
                  <a:txBody>
                    <a:bodyPr/>
                    <a:lstStyle/>
                    <a:p>
                      <a:r>
                        <a:rPr lang="en-US" sz="1700" b="1" dirty="0">
                          <a:solidFill>
                            <a:srgbClr val="00B050"/>
                          </a:solidFill>
                        </a:rPr>
                        <a:t>D-Tree International</a:t>
                      </a:r>
                    </a:p>
                  </a:txBody>
                  <a:tcPr/>
                </a:tc>
                <a:tc>
                  <a:txBody>
                    <a:bodyPr/>
                    <a:lstStyle/>
                    <a:p>
                      <a:pPr marL="285750" indent="-285750">
                        <a:buFont typeface="Arial" panose="020B0604020202020204" pitchFamily="34" charset="0"/>
                        <a:buChar char="•"/>
                      </a:pPr>
                      <a:r>
                        <a:rPr lang="en-US" sz="1700" dirty="0"/>
                        <a:t>Aims on reducing the number of unnecessary deaths</a:t>
                      </a:r>
                    </a:p>
                    <a:p>
                      <a:pPr marL="285750" indent="-285750">
                        <a:buFont typeface="Arial" panose="020B0604020202020204" pitchFamily="34" charset="0"/>
                        <a:buChar char="•"/>
                      </a:pPr>
                      <a:r>
                        <a:rPr lang="en-US" sz="1700" dirty="0"/>
                        <a:t>Focuses on providing better training to the healthcare workers</a:t>
                      </a:r>
                      <a:r>
                        <a:rPr lang="en-US" sz="1700" baseline="0" dirty="0"/>
                        <a:t> operating in the rural areas.</a:t>
                      </a:r>
                      <a:endParaRPr lang="en-US" sz="17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0906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32" y="0"/>
            <a:ext cx="11473317" cy="1499616"/>
          </a:xfrm>
        </p:spPr>
        <p:txBody>
          <a:bodyPr>
            <a:noAutofit/>
          </a:bodyPr>
          <a:lstStyle/>
          <a:p>
            <a:pPr algn="ctr"/>
            <a:r>
              <a:rPr lang="en-US" sz="3600" dirty="0"/>
              <a:t>differences among 4 nations offering the best health care as compared to those that provide low-quality health care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5787450"/>
              </p:ext>
            </p:extLst>
          </p:nvPr>
        </p:nvGraphicFramePr>
        <p:xfrm>
          <a:off x="283231" y="1499618"/>
          <a:ext cx="11451567" cy="5375826"/>
        </p:xfrm>
        <a:graphic>
          <a:graphicData uri="http://schemas.openxmlformats.org/drawingml/2006/table">
            <a:tbl>
              <a:tblPr firstRow="1" bandRow="1">
                <a:tableStyleId>{5C22544A-7EE6-4342-B048-85BDC9FD1C3A}</a:tableStyleId>
              </a:tblPr>
              <a:tblGrid>
                <a:gridCol w="2713668">
                  <a:extLst>
                    <a:ext uri="{9D8B030D-6E8A-4147-A177-3AD203B41FA5}">
                      <a16:colId xmlns:a16="http://schemas.microsoft.com/office/drawing/2014/main" xmlns="" val="20000"/>
                    </a:ext>
                  </a:extLst>
                </a:gridCol>
                <a:gridCol w="2912633">
                  <a:extLst>
                    <a:ext uri="{9D8B030D-6E8A-4147-A177-3AD203B41FA5}">
                      <a16:colId xmlns:a16="http://schemas.microsoft.com/office/drawing/2014/main" xmlns="" val="20001"/>
                    </a:ext>
                  </a:extLst>
                </a:gridCol>
                <a:gridCol w="2912633">
                  <a:extLst>
                    <a:ext uri="{9D8B030D-6E8A-4147-A177-3AD203B41FA5}">
                      <a16:colId xmlns:a16="http://schemas.microsoft.com/office/drawing/2014/main" xmlns="" val="20002"/>
                    </a:ext>
                  </a:extLst>
                </a:gridCol>
                <a:gridCol w="2912633">
                  <a:extLst>
                    <a:ext uri="{9D8B030D-6E8A-4147-A177-3AD203B41FA5}">
                      <a16:colId xmlns:a16="http://schemas.microsoft.com/office/drawing/2014/main" xmlns="" val="20003"/>
                    </a:ext>
                  </a:extLst>
                </a:gridCol>
              </a:tblGrid>
              <a:tr h="739743">
                <a:tc>
                  <a:txBody>
                    <a:bodyPr/>
                    <a:lstStyle/>
                    <a:p>
                      <a:pPr algn="ctr"/>
                      <a:r>
                        <a:rPr lang="en-US" sz="2400" dirty="0"/>
                        <a:t>Finland</a:t>
                      </a:r>
                    </a:p>
                  </a:txBody>
                  <a:tcPr/>
                </a:tc>
                <a:tc>
                  <a:txBody>
                    <a:bodyPr/>
                    <a:lstStyle/>
                    <a:p>
                      <a:pPr algn="ctr"/>
                      <a:r>
                        <a:rPr lang="en-US" sz="2400" dirty="0"/>
                        <a:t>Norway</a:t>
                      </a:r>
                    </a:p>
                  </a:txBody>
                  <a:tcPr/>
                </a:tc>
                <a:tc>
                  <a:txBody>
                    <a:bodyPr/>
                    <a:lstStyle/>
                    <a:p>
                      <a:pPr algn="ctr"/>
                      <a:r>
                        <a:rPr lang="en-US" sz="2400" b="1" i="0" kern="1200" dirty="0">
                          <a:solidFill>
                            <a:schemeClr val="lt1"/>
                          </a:solidFill>
                          <a:effectLst/>
                          <a:latin typeface="+mn-lt"/>
                          <a:ea typeface="+mn-ea"/>
                          <a:cs typeface="+mn-cs"/>
                        </a:rPr>
                        <a:t>Republic of Sierra Leone</a:t>
                      </a:r>
                      <a:endParaRPr lang="en-US" sz="2400" dirty="0"/>
                    </a:p>
                  </a:txBody>
                  <a:tcPr/>
                </a:tc>
                <a:tc>
                  <a:txBody>
                    <a:bodyPr/>
                    <a:lstStyle/>
                    <a:p>
                      <a:pPr algn="ctr"/>
                      <a:r>
                        <a:rPr lang="en-US" sz="2400" dirty="0"/>
                        <a:t>Republic of the Union of Myanmar</a:t>
                      </a:r>
                    </a:p>
                  </a:txBody>
                  <a:tcPr/>
                </a:tc>
                <a:extLst>
                  <a:ext uri="{0D108BD9-81ED-4DB2-BD59-A6C34878D82A}">
                    <a16:rowId xmlns:a16="http://schemas.microsoft.com/office/drawing/2014/main" xmlns="" val="10000"/>
                  </a:ext>
                </a:extLst>
              </a:tr>
              <a:tr h="1056776">
                <a:tc>
                  <a:txBody>
                    <a:bodyPr/>
                    <a:lstStyle/>
                    <a:p>
                      <a:pPr algn="ctr"/>
                      <a:r>
                        <a:rPr lang="en-US" dirty="0"/>
                        <a:t>Universal Healthcare System For All Citizens</a:t>
                      </a:r>
                    </a:p>
                  </a:txBody>
                  <a:tcPr/>
                </a:tc>
                <a:tc>
                  <a:txBody>
                    <a:bodyPr/>
                    <a:lstStyle/>
                    <a:p>
                      <a:pPr algn="ctr"/>
                      <a:r>
                        <a:rPr lang="en-US" dirty="0"/>
                        <a:t>All Hospital</a:t>
                      </a:r>
                      <a:r>
                        <a:rPr lang="en-US" baseline="0" dirty="0"/>
                        <a:t>s Are Funded By The Government.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Scores 0.0 on the WHO health</a:t>
                      </a:r>
                      <a:r>
                        <a:rPr lang="en-US" baseline="0" dirty="0"/>
                        <a:t> systems performance index</a:t>
                      </a:r>
                      <a:endParaRPr lang="en-US" dirty="0"/>
                    </a:p>
                  </a:txBody>
                  <a:tcPr/>
                </a:tc>
                <a:tc>
                  <a:txBody>
                    <a:bodyPr/>
                    <a:lstStyle/>
                    <a:p>
                      <a:pPr algn="ctr"/>
                      <a:r>
                        <a:rPr lang="en-US" dirty="0"/>
                        <a:t>Ranks 0.138/1 in the WHO health</a:t>
                      </a:r>
                      <a:r>
                        <a:rPr lang="en-US" baseline="0" dirty="0"/>
                        <a:t> systems performance index. </a:t>
                      </a:r>
                      <a:endParaRPr lang="en-US" dirty="0"/>
                    </a:p>
                  </a:txBody>
                  <a:tcPr/>
                </a:tc>
                <a:extLst>
                  <a:ext uri="{0D108BD9-81ED-4DB2-BD59-A6C34878D82A}">
                    <a16:rowId xmlns:a16="http://schemas.microsoft.com/office/drawing/2014/main" xmlns="" val="10001"/>
                  </a:ext>
                </a:extLst>
              </a:tr>
              <a:tr h="762457">
                <a:tc>
                  <a:txBody>
                    <a:bodyPr/>
                    <a:lstStyle/>
                    <a:p>
                      <a:pPr algn="ctr"/>
                      <a:r>
                        <a:rPr lang="en-US" dirty="0"/>
                        <a:t>Provides A Highly Three-layer Publically</a:t>
                      </a:r>
                      <a:r>
                        <a:rPr lang="en-US" baseline="0" dirty="0"/>
                        <a:t> Funded Healthcare System</a:t>
                      </a:r>
                      <a:endParaRPr lang="en-US" dirty="0"/>
                    </a:p>
                  </a:txBody>
                  <a:tcPr/>
                </a:tc>
                <a:tc>
                  <a:txBody>
                    <a:bodyPr/>
                    <a:lstStyle/>
                    <a:p>
                      <a:pPr algn="ctr"/>
                      <a:r>
                        <a:rPr lang="en-US" dirty="0"/>
                        <a:t>Lowest Private Spending Country</a:t>
                      </a:r>
                      <a:r>
                        <a:rPr lang="en-US" baseline="0" dirty="0"/>
                        <a:t> In The World</a:t>
                      </a:r>
                      <a:endParaRPr lang="en-US" dirty="0"/>
                    </a:p>
                  </a:txBody>
                  <a:tcPr/>
                </a:tc>
                <a:tc>
                  <a:txBody>
                    <a:bodyPr/>
                    <a:lstStyle/>
                    <a:p>
                      <a:pPr algn="ctr"/>
                      <a:r>
                        <a:rPr lang="en-US" dirty="0"/>
                        <a:t>Worst country in the world to provide</a:t>
                      </a:r>
                      <a:r>
                        <a:rPr lang="en-US" baseline="0" dirty="0"/>
                        <a:t> healthcare</a:t>
                      </a:r>
                      <a:endParaRPr lang="en-US" dirty="0"/>
                    </a:p>
                  </a:txBody>
                  <a:tcPr/>
                </a:tc>
                <a:tc>
                  <a:txBody>
                    <a:bodyPr/>
                    <a:lstStyle/>
                    <a:p>
                      <a:pPr algn="ctr"/>
                      <a:r>
                        <a:rPr lang="en-US" dirty="0"/>
                        <a:t>Second worst Country in providing</a:t>
                      </a:r>
                      <a:r>
                        <a:rPr lang="en-US" baseline="0" dirty="0"/>
                        <a:t> the Healthcare</a:t>
                      </a:r>
                      <a:endParaRPr lang="en-US" dirty="0"/>
                    </a:p>
                  </a:txBody>
                  <a:tcPr/>
                </a:tc>
                <a:extLst>
                  <a:ext uri="{0D108BD9-81ED-4DB2-BD59-A6C34878D82A}">
                    <a16:rowId xmlns:a16="http://schemas.microsoft.com/office/drawing/2014/main" xmlns="" val="10002"/>
                  </a:ext>
                </a:extLst>
              </a:tr>
              <a:tr h="10567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Focuses On Disease Prevention And Healthcare  Promotion</a:t>
                      </a:r>
                    </a:p>
                  </a:txBody>
                  <a:tcPr/>
                </a:tc>
                <a:tc>
                  <a:txBody>
                    <a:bodyPr/>
                    <a:lstStyle/>
                    <a:p>
                      <a:pPr algn="ctr"/>
                      <a:r>
                        <a:rPr lang="en-US" dirty="0"/>
                        <a:t>Spends 10.4%</a:t>
                      </a:r>
                      <a:r>
                        <a:rPr lang="en-US" baseline="0" dirty="0"/>
                        <a:t> Of The Total GDP On Healthcare</a:t>
                      </a:r>
                      <a:endParaRPr lang="en-US" dirty="0"/>
                    </a:p>
                  </a:txBody>
                  <a:tcPr/>
                </a:tc>
                <a:tc>
                  <a:txBody>
                    <a:bodyPr/>
                    <a:lstStyle/>
                    <a:p>
                      <a:pPr algn="ctr"/>
                      <a:r>
                        <a:rPr lang="en-US" dirty="0"/>
                        <a:t>Medical Facilities looted and destroyed during the Civil</a:t>
                      </a:r>
                      <a:r>
                        <a:rPr lang="en-US" baseline="0" dirty="0"/>
                        <a:t> War</a:t>
                      </a:r>
                      <a:endParaRPr lang="en-US" dirty="0"/>
                    </a:p>
                  </a:txBody>
                  <a:tcPr/>
                </a:tc>
                <a:tc>
                  <a:txBody>
                    <a:bodyPr/>
                    <a:lstStyle/>
                    <a:p>
                      <a:pPr algn="ctr"/>
                      <a:r>
                        <a:rPr lang="en-US" dirty="0"/>
                        <a:t>Spending on healthcare as a part of total GDP is 0.5% to 3%</a:t>
                      </a:r>
                    </a:p>
                  </a:txBody>
                  <a:tcPr/>
                </a:tc>
                <a:extLst>
                  <a:ext uri="{0D108BD9-81ED-4DB2-BD59-A6C34878D82A}">
                    <a16:rowId xmlns:a16="http://schemas.microsoft.com/office/drawing/2014/main" xmlns="" val="10003"/>
                  </a:ext>
                </a:extLst>
              </a:tr>
              <a:tr h="762457">
                <a:tc>
                  <a:txBody>
                    <a:bodyPr/>
                    <a:lstStyle/>
                    <a:p>
                      <a:pPr algn="ctr"/>
                      <a:r>
                        <a:rPr lang="en-US" dirty="0"/>
                        <a:t>3.7 Practicing Physicians For Every 1000</a:t>
                      </a:r>
                      <a:r>
                        <a:rPr lang="en-US" baseline="0" dirty="0"/>
                        <a:t> People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3.2</a:t>
                      </a:r>
                      <a:r>
                        <a:rPr lang="en-US" baseline="0" dirty="0"/>
                        <a:t> </a:t>
                      </a:r>
                      <a:r>
                        <a:rPr lang="en-US" dirty="0"/>
                        <a:t>Practicing Physicians For Every 1000</a:t>
                      </a:r>
                      <a:r>
                        <a:rPr lang="en-US" baseline="0" dirty="0"/>
                        <a:t> People</a:t>
                      </a:r>
                      <a:endParaRPr lang="en-US" dirty="0"/>
                    </a:p>
                  </a:txBody>
                  <a:tcPr/>
                </a:tc>
                <a:tc>
                  <a:txBody>
                    <a:bodyPr/>
                    <a:lstStyle/>
                    <a:p>
                      <a:pPr algn="ctr"/>
                      <a:r>
                        <a:rPr lang="en-US" dirty="0"/>
                        <a:t>Only 22 physicians for a million people</a:t>
                      </a:r>
                    </a:p>
                  </a:txBody>
                  <a:tcPr/>
                </a:tc>
                <a:tc>
                  <a:txBody>
                    <a:bodyPr/>
                    <a:lstStyle/>
                    <a:p>
                      <a:pPr algn="ctr"/>
                      <a:r>
                        <a:rPr lang="en-US" dirty="0"/>
                        <a:t>Receives the least of international aid per capita</a:t>
                      </a:r>
                    </a:p>
                  </a:txBody>
                  <a:tcPr/>
                </a:tc>
                <a:extLst>
                  <a:ext uri="{0D108BD9-81ED-4DB2-BD59-A6C34878D82A}">
                    <a16:rowId xmlns:a16="http://schemas.microsoft.com/office/drawing/2014/main" xmlns="" val="10004"/>
                  </a:ext>
                </a:extLst>
              </a:tr>
              <a:tr h="7624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Average Life Expectancy Is 81 Years</a:t>
                      </a:r>
                    </a:p>
                  </a:txBody>
                  <a:tcPr/>
                </a:tc>
                <a:tc>
                  <a:txBody>
                    <a:bodyPr/>
                    <a:lstStyle/>
                    <a:p>
                      <a:pPr algn="ctr"/>
                      <a:r>
                        <a:rPr lang="en-US" dirty="0"/>
                        <a:t>Average Life Expectancy Is 81.8</a:t>
                      </a:r>
                      <a:r>
                        <a:rPr lang="en-US" baseline="0" dirty="0"/>
                        <a:t> </a:t>
                      </a:r>
                      <a:r>
                        <a:rPr lang="en-US" dirty="0"/>
                        <a:t>Years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Average Life Expectancy is 54 years</a:t>
                      </a:r>
                    </a:p>
                  </a:txBody>
                  <a:tcPr/>
                </a:tc>
                <a:tc>
                  <a:txBody>
                    <a:bodyPr/>
                    <a:lstStyle/>
                    <a:p>
                      <a:pPr algn="ctr"/>
                      <a:r>
                        <a:rPr lang="en-US" dirty="0"/>
                        <a:t>Average Life Expectancy is 50 years</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70461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Mettler, M. (2016, September). Blockchain technology in healthcare: The revolution starts here. In </a:t>
            </a:r>
            <a:r>
              <a:rPr lang="en-US" i="1" dirty="0"/>
              <a:t>2016 IEEE 18th International Conference on e-Health Networking, Applications and Services (Healthcom)</a:t>
            </a:r>
            <a:r>
              <a:rPr lang="en-US" dirty="0"/>
              <a:t> (pp. 1-3). IEEE.</a:t>
            </a:r>
          </a:p>
          <a:p>
            <a:pPr>
              <a:buFont typeface="Wingdings" panose="05000000000000000000" pitchFamily="2" charset="2"/>
              <a:buChar char="§"/>
            </a:pPr>
            <a:r>
              <a:rPr lang="en-US" dirty="0"/>
              <a:t> Grol, R., &amp; Grimshaw, J. (2003). From best evidence to best practice: effective implementation of change in patients' care. </a:t>
            </a:r>
            <a:r>
              <a:rPr lang="en-US" i="1" dirty="0"/>
              <a:t>The lancet</a:t>
            </a:r>
            <a:r>
              <a:rPr lang="en-US" dirty="0"/>
              <a:t>, </a:t>
            </a:r>
            <a:r>
              <a:rPr lang="en-US" i="1" dirty="0"/>
              <a:t>362</a:t>
            </a:r>
            <a:r>
              <a:rPr lang="en-US" dirty="0"/>
              <a:t>(9391), 1225-1230.</a:t>
            </a:r>
          </a:p>
          <a:p>
            <a:pPr>
              <a:buFont typeface="Wingdings" panose="05000000000000000000" pitchFamily="2" charset="2"/>
              <a:buChar char="§"/>
            </a:pPr>
            <a:r>
              <a:rPr lang="en-US" dirty="0"/>
              <a:t> World Health Organization. (2015). </a:t>
            </a:r>
            <a:r>
              <a:rPr lang="en-US" i="1" dirty="0"/>
              <a:t>World report on ageing and health</a:t>
            </a:r>
            <a:r>
              <a:rPr lang="en-US" dirty="0"/>
              <a:t>. World Health Organization.</a:t>
            </a:r>
          </a:p>
        </p:txBody>
      </p:sp>
    </p:spTree>
    <p:extLst>
      <p:ext uri="{BB962C8B-B14F-4D97-AF65-F5344CB8AC3E}">
        <p14:creationId xmlns:p14="http://schemas.microsoft.com/office/powerpoint/2010/main" val="402336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Global Health Data Exchange (GHDx)</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US" sz="2400" b="1" dirty="0"/>
              <a:t>  Introduction</a:t>
            </a:r>
          </a:p>
          <a:p>
            <a:pPr marL="310896" lvl="2" indent="0">
              <a:buNone/>
            </a:pPr>
            <a:r>
              <a:rPr lang="en-US" sz="2400" dirty="0"/>
              <a:t>	A new type of catalog that provides complete and comprehensive information about the demographic and public health and global health data.</a:t>
            </a:r>
          </a:p>
          <a:p>
            <a:pPr>
              <a:buFont typeface="Wingdings" panose="05000000000000000000" pitchFamily="2" charset="2"/>
              <a:buChar char="v"/>
            </a:pPr>
            <a:r>
              <a:rPr lang="en-US" sz="2400" b="1" dirty="0"/>
              <a:t>  History</a:t>
            </a:r>
          </a:p>
          <a:p>
            <a:pPr marL="0" indent="0">
              <a:buNone/>
            </a:pPr>
            <a:r>
              <a:rPr lang="en-US" sz="2400" b="1" dirty="0"/>
              <a:t>	Launched at the Global Health Metrics and Evaluation Conference in March 2011.</a:t>
            </a:r>
          </a:p>
          <a:p>
            <a:pPr>
              <a:buFont typeface="Wingdings" panose="05000000000000000000" pitchFamily="2" charset="2"/>
              <a:buChar char="v"/>
            </a:pPr>
            <a:r>
              <a:rPr lang="en-US" sz="2400" b="1" dirty="0"/>
              <a:t>  Why Global Health Data Exchange (GHDx) Was Formed?</a:t>
            </a:r>
          </a:p>
          <a:p>
            <a:pPr marL="0" indent="0">
              <a:buNone/>
            </a:pPr>
            <a:r>
              <a:rPr lang="en-US" sz="2400" b="1" dirty="0"/>
              <a:t>	</a:t>
            </a:r>
            <a:r>
              <a:rPr lang="en-US" sz="2400" dirty="0"/>
              <a:t>It was formed as a dedicated place for anyone who wishes to have global health data. Works as a one window operation platform and provides quick and reliable information about different demographics with actual data sets.</a:t>
            </a:r>
            <a:endParaRPr lang="en-US" sz="2400" b="1" dirty="0"/>
          </a:p>
        </p:txBody>
      </p:sp>
    </p:spTree>
    <p:extLst>
      <p:ext uri="{BB962C8B-B14F-4D97-AF65-F5344CB8AC3E}">
        <p14:creationId xmlns:p14="http://schemas.microsoft.com/office/powerpoint/2010/main" val="50146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and functions of Global Health Data Exchange (GHDx)</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sz="3200" dirty="0"/>
              <a:t>Global Health Data Exchange (GHDX) is a new catalogue for providing the demographic, public and global health data. </a:t>
            </a:r>
          </a:p>
          <a:p>
            <a:pPr>
              <a:buFont typeface="Wingdings" panose="05000000000000000000" pitchFamily="2" charset="2"/>
              <a:buChar char="v"/>
            </a:pPr>
            <a:r>
              <a:rPr lang="en-US" sz="3200" dirty="0"/>
              <a:t> It provides data about datasets ranging from census, surveys to health records on a domestic and global level. </a:t>
            </a:r>
          </a:p>
        </p:txBody>
      </p:sp>
    </p:spTree>
    <p:extLst>
      <p:ext uri="{BB962C8B-B14F-4D97-AF65-F5344CB8AC3E}">
        <p14:creationId xmlns:p14="http://schemas.microsoft.com/office/powerpoint/2010/main" val="88467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 of Services Global Health Data Exchange (GHDx) provides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Global Health Data Exchange (GHDX) is a new catalogue for providing the demographic, public and global health data. </a:t>
            </a:r>
          </a:p>
          <a:p>
            <a:pPr>
              <a:buFont typeface="Wingdings" panose="05000000000000000000" pitchFamily="2" charset="2"/>
              <a:buChar char="v"/>
            </a:pPr>
            <a:r>
              <a:rPr lang="en-US" sz="3200" dirty="0"/>
              <a:t> It provides data about datasets ranging from census, surveys to health records on a domestic and global level. </a:t>
            </a:r>
          </a:p>
          <a:p>
            <a:endParaRPr lang="en-US" sz="3600" dirty="0"/>
          </a:p>
        </p:txBody>
      </p:sp>
    </p:spTree>
    <p:extLst>
      <p:ext uri="{BB962C8B-B14F-4D97-AF65-F5344CB8AC3E}">
        <p14:creationId xmlns:p14="http://schemas.microsoft.com/office/powerpoint/2010/main" val="59298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Who in the world health</a:t>
            </a:r>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3200" dirty="0"/>
              <a:t> </a:t>
            </a:r>
            <a:r>
              <a:rPr lang="en-US" sz="2800" dirty="0"/>
              <a:t>Plays An Important Part In The Global Governance Of Health And Disease.</a:t>
            </a:r>
          </a:p>
          <a:p>
            <a:pPr>
              <a:buFont typeface="Wingdings" panose="05000000000000000000" pitchFamily="2" charset="2"/>
              <a:buChar char="v"/>
            </a:pPr>
            <a:r>
              <a:rPr lang="en-US" sz="2800" dirty="0"/>
              <a:t> Monitors And Enforces International Values And Standards</a:t>
            </a:r>
          </a:p>
          <a:p>
            <a:pPr>
              <a:buFont typeface="Wingdings" panose="05000000000000000000" pitchFamily="2" charset="2"/>
              <a:buChar char="v"/>
            </a:pPr>
            <a:r>
              <a:rPr lang="en-US" sz="2800" dirty="0"/>
              <a:t> Co-ordinates Multiple Factors Towards Common Goals. </a:t>
            </a:r>
          </a:p>
          <a:p>
            <a:pPr>
              <a:buFont typeface="Wingdings" panose="05000000000000000000" pitchFamily="2" charset="2"/>
              <a:buChar char="v"/>
            </a:pPr>
            <a:r>
              <a:rPr lang="en-US" sz="2800" dirty="0"/>
              <a:t> Provides Guidance On The Matters Of Healthcare And Safety</a:t>
            </a:r>
          </a:p>
          <a:p>
            <a:pPr>
              <a:buFont typeface="Wingdings" panose="05000000000000000000" pitchFamily="2" charset="2"/>
              <a:buChar char="v"/>
            </a:pPr>
            <a:r>
              <a:rPr lang="en-US" sz="2800" dirty="0"/>
              <a:t> Gives Technical Support In Building Sustainable Institutional Change  And Bringing Catalytic Change.</a:t>
            </a:r>
          </a:p>
        </p:txBody>
      </p:sp>
    </p:spTree>
    <p:extLst>
      <p:ext uri="{BB962C8B-B14F-4D97-AF65-F5344CB8AC3E}">
        <p14:creationId xmlns:p14="http://schemas.microsoft.com/office/powerpoint/2010/main" val="259400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Global Health Data Exchange (GHDx) in the world health</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 Directly Supports The Mission Of IHME In Providing The Most Perfect Healthcare For The People Of The World</a:t>
            </a:r>
          </a:p>
          <a:p>
            <a:pPr>
              <a:buFont typeface="Wingdings" panose="05000000000000000000" pitchFamily="2" charset="2"/>
              <a:buChar char="v"/>
            </a:pPr>
            <a:r>
              <a:rPr lang="en-US" sz="3200" dirty="0"/>
              <a:t> Provides Best Information On The Healthcare Data Of The World Population.</a:t>
            </a:r>
          </a:p>
        </p:txBody>
      </p:sp>
    </p:spTree>
    <p:extLst>
      <p:ext uri="{BB962C8B-B14F-4D97-AF65-F5344CB8AC3E}">
        <p14:creationId xmlns:p14="http://schemas.microsoft.com/office/powerpoint/2010/main" val="153494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585216"/>
            <a:ext cx="9720072" cy="1499616"/>
          </a:xfrm>
        </p:spPr>
        <p:txBody>
          <a:bodyPr/>
          <a:lstStyle/>
          <a:p>
            <a:pPr algn="ctr"/>
            <a:r>
              <a:rPr lang="en-US" dirty="0"/>
              <a:t>Role of World Summit in the World Health</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sz="2800" dirty="0"/>
              <a:t>Works In The Guiding Principals Of The United Nations Declaration Of Human Rights' (1948) </a:t>
            </a:r>
          </a:p>
          <a:p>
            <a:pPr>
              <a:buFont typeface="Wingdings" panose="05000000000000000000" pitchFamily="2" charset="2"/>
              <a:buChar char="v"/>
            </a:pPr>
            <a:r>
              <a:rPr lang="en-US" sz="2800" dirty="0"/>
              <a:t> Acknowledges Health As A Fundamental Human Right</a:t>
            </a:r>
          </a:p>
          <a:p>
            <a:pPr>
              <a:buFont typeface="Wingdings" panose="05000000000000000000" pitchFamily="2" charset="2"/>
              <a:buChar char="v"/>
            </a:pPr>
            <a:r>
              <a:rPr lang="en-US" sz="2800" dirty="0"/>
              <a:t> Strives To Improve Healthcare All Over The World</a:t>
            </a:r>
          </a:p>
          <a:p>
            <a:pPr>
              <a:buFont typeface="Wingdings" panose="05000000000000000000" pitchFamily="2" charset="2"/>
              <a:buChar char="v"/>
            </a:pPr>
            <a:r>
              <a:rPr lang="en-US" sz="2800" dirty="0"/>
              <a:t> Works To Promote Equal Access To Medication And Prevention For All The People Of The World .</a:t>
            </a:r>
          </a:p>
        </p:txBody>
      </p:sp>
    </p:spTree>
    <p:extLst>
      <p:ext uri="{BB962C8B-B14F-4D97-AF65-F5344CB8AC3E}">
        <p14:creationId xmlns:p14="http://schemas.microsoft.com/office/powerpoint/2010/main" val="4899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new Technology is provided to the foreign countries</a:t>
            </a:r>
          </a:p>
        </p:txBody>
      </p:sp>
      <p:sp>
        <p:nvSpPr>
          <p:cNvPr id="3" name="Content Placeholder 2"/>
          <p:cNvSpPr>
            <a:spLocks noGrp="1"/>
          </p:cNvSpPr>
          <p:nvPr>
            <p:ph idx="1"/>
          </p:nvPr>
        </p:nvSpPr>
        <p:spPr/>
        <p:txBody>
          <a:bodyPr/>
          <a:lstStyle/>
          <a:p>
            <a:r>
              <a:rPr lang="en-US" dirty="0"/>
              <a:t>        </a:t>
            </a:r>
            <a:r>
              <a:rPr lang="en-US" sz="2800" dirty="0"/>
              <a:t>New Technologies In The Area Of Healthcare And Prevention Are Provided To The Foreign Countries, Especially The Developing And Underdeveloped Countries In Two Ways:</a:t>
            </a:r>
          </a:p>
          <a:p>
            <a:pPr>
              <a:buFont typeface="Wingdings" panose="05000000000000000000" pitchFamily="2" charset="2"/>
              <a:buChar char="v"/>
            </a:pPr>
            <a:r>
              <a:rPr lang="en-US" sz="2800" dirty="0"/>
              <a:t> In The Form Of Aids Related To The Area Of Healthcare And Safety</a:t>
            </a:r>
          </a:p>
          <a:p>
            <a:pPr>
              <a:buFont typeface="Wingdings" panose="05000000000000000000" pitchFamily="2" charset="2"/>
              <a:buChar char="v"/>
            </a:pPr>
            <a:r>
              <a:rPr lang="en-US" sz="2800" dirty="0"/>
              <a:t> Either In The Form Of Debts For The Middle-income Countries</a:t>
            </a:r>
          </a:p>
          <a:p>
            <a:pPr>
              <a:buFont typeface="Wingdings" panose="05000000000000000000" pitchFamily="2" charset="2"/>
              <a:buChar char="v"/>
            </a:pPr>
            <a:r>
              <a:rPr lang="en-US" sz="2800" dirty="0"/>
              <a:t> As An Exchange Of Goods And Services With The Foreign Countries</a:t>
            </a:r>
          </a:p>
        </p:txBody>
      </p:sp>
    </p:spTree>
    <p:extLst>
      <p:ext uri="{BB962C8B-B14F-4D97-AF65-F5344CB8AC3E}">
        <p14:creationId xmlns:p14="http://schemas.microsoft.com/office/powerpoint/2010/main" val="413802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Healthcare technologies present in the foreign countries</a:t>
            </a:r>
          </a:p>
        </p:txBody>
      </p:sp>
      <p:sp>
        <p:nvSpPr>
          <p:cNvPr id="3" name="Content Placeholder 2"/>
          <p:cNvSpPr>
            <a:spLocks noGrp="1"/>
          </p:cNvSpPr>
          <p:nvPr>
            <p:ph idx="1"/>
          </p:nvPr>
        </p:nvSpPr>
        <p:spPr>
          <a:xfrm>
            <a:off x="500744" y="2084832"/>
            <a:ext cx="10243458" cy="4246299"/>
          </a:xfrm>
        </p:spPr>
        <p:txBody>
          <a:bodyPr>
            <a:normAutofit fontScale="92500" lnSpcReduction="20000"/>
          </a:bodyPr>
          <a:lstStyle/>
          <a:p>
            <a:pPr marL="0" indent="0">
              <a:buNone/>
            </a:pPr>
            <a:r>
              <a:rPr lang="en-US" dirty="0"/>
              <a:t>     Below Mentioned are the types of healthcare technologies that are being popularly used in the area of healthcare all over the world, especially in foreign countries (Mettler, 2016, September)</a:t>
            </a:r>
          </a:p>
          <a:p>
            <a:pPr marL="0" indent="0">
              <a:buNone/>
            </a:pPr>
            <a:endParaRPr lang="en-US" dirty="0"/>
          </a:p>
          <a:p>
            <a:pPr marL="457200" indent="-457200">
              <a:buFont typeface="Wingdings" panose="05000000000000000000" pitchFamily="2" charset="2"/>
              <a:buChar char="§"/>
            </a:pPr>
            <a:r>
              <a:rPr lang="en-US" dirty="0"/>
              <a:t>The electronic health record.</a:t>
            </a:r>
          </a:p>
          <a:p>
            <a:pPr marL="457200" indent="-457200">
              <a:buFont typeface="Wingdings" panose="05000000000000000000" pitchFamily="2" charset="2"/>
              <a:buChar char="§"/>
            </a:pPr>
            <a:r>
              <a:rPr lang="en-US" dirty="0"/>
              <a:t>mHealth.</a:t>
            </a:r>
          </a:p>
          <a:p>
            <a:pPr marL="457200" indent="-457200">
              <a:buFont typeface="Wingdings" panose="05000000000000000000" pitchFamily="2" charset="2"/>
              <a:buChar char="§"/>
            </a:pPr>
            <a:r>
              <a:rPr lang="en-US" dirty="0"/>
              <a:t>Telemedicine/telehealth.</a:t>
            </a:r>
          </a:p>
          <a:p>
            <a:pPr marL="457200" indent="-457200">
              <a:buFont typeface="Wingdings" panose="05000000000000000000" pitchFamily="2" charset="2"/>
              <a:buChar char="§"/>
            </a:pPr>
            <a:r>
              <a:rPr lang="en-US" dirty="0"/>
              <a:t>Portal technology.</a:t>
            </a:r>
          </a:p>
          <a:p>
            <a:pPr marL="457200" indent="-457200">
              <a:buFont typeface="Wingdings" panose="05000000000000000000" pitchFamily="2" charset="2"/>
              <a:buChar char="§"/>
            </a:pPr>
            <a:r>
              <a:rPr lang="en-US" dirty="0"/>
              <a:t>Self-service kiosks.</a:t>
            </a:r>
          </a:p>
          <a:p>
            <a:pPr marL="457200" indent="-457200">
              <a:buFont typeface="Wingdings" panose="05000000000000000000" pitchFamily="2" charset="2"/>
              <a:buChar char="§"/>
            </a:pPr>
            <a:r>
              <a:rPr lang="en-US" dirty="0"/>
              <a:t>Remote monitoring tools.</a:t>
            </a:r>
          </a:p>
          <a:p>
            <a:pPr marL="457200" indent="-457200">
              <a:buFont typeface="Wingdings" panose="05000000000000000000" pitchFamily="2" charset="2"/>
              <a:buChar char="§"/>
            </a:pPr>
            <a:r>
              <a:rPr lang="en-US" dirty="0"/>
              <a:t>Sensors and wearable technology.</a:t>
            </a:r>
          </a:p>
          <a:p>
            <a:pPr marL="457200" indent="-457200">
              <a:buFont typeface="Wingdings" panose="05000000000000000000" pitchFamily="2" charset="2"/>
              <a:buChar char="§"/>
            </a:pPr>
            <a:r>
              <a:rPr lang="en-US" dirty="0"/>
              <a:t>Wireless communication.</a:t>
            </a:r>
          </a:p>
        </p:txBody>
      </p:sp>
    </p:spTree>
    <p:extLst>
      <p:ext uri="{BB962C8B-B14F-4D97-AF65-F5344CB8AC3E}">
        <p14:creationId xmlns:p14="http://schemas.microsoft.com/office/powerpoint/2010/main" val="4107873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246</TotalTime>
  <Words>1496</Words>
  <Application>Microsoft Office PowerPoint</Application>
  <PresentationFormat>Custom</PresentationFormat>
  <Paragraphs>140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Global Health Systems</vt:lpstr>
      <vt:lpstr>Global Health Data Exchange (GHDx)</vt:lpstr>
      <vt:lpstr>Role and functions of Global Health Data Exchange (GHDx)</vt:lpstr>
      <vt:lpstr>Type of Services Global Health Data Exchange (GHDx) provides</vt:lpstr>
      <vt:lpstr>Role of Who in the world health</vt:lpstr>
      <vt:lpstr>Role of Global Health Data Exchange (GHDx) in the world health</vt:lpstr>
      <vt:lpstr>Role of World Summit in the World Health</vt:lpstr>
      <vt:lpstr>How new Technology is provided to the foreign countries</vt:lpstr>
      <vt:lpstr>Types of Healthcare technologies present in the foreign countries</vt:lpstr>
      <vt:lpstr>Best healthcare organizations in the world and their services</vt:lpstr>
      <vt:lpstr>differences among 4 nations offering the best health care as compared to those that provide low-quality health care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 Systems</dc:title>
  <dc:creator>Tiya</dc:creator>
  <cp:lastModifiedBy>XYZ</cp:lastModifiedBy>
  <cp:revision>28</cp:revision>
  <dcterms:created xsi:type="dcterms:W3CDTF">2019-07-28T06:03:10Z</dcterms:created>
  <dcterms:modified xsi:type="dcterms:W3CDTF">2019-07-29T08:11:30Z</dcterms:modified>
</cp:coreProperties>
</file>