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3"/>
  </p:notesMasterIdLst>
  <p:sldIdLst>
    <p:sldId id="256" r:id="rId2"/>
    <p:sldId id="257" r:id="rId3"/>
    <p:sldId id="273" r:id="rId4"/>
    <p:sldId id="258" r:id="rId5"/>
    <p:sldId id="268" r:id="rId6"/>
    <p:sldId id="274" r:id="rId7"/>
    <p:sldId id="270" r:id="rId8"/>
    <p:sldId id="260" r:id="rId9"/>
    <p:sldId id="261" r:id="rId10"/>
    <p:sldId id="262"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ofreader" initials="Proofread" lastIdx="4" clrIdx="0">
    <p:extLst>
      <p:ext uri="{19B8F6BF-5375-455C-9EA6-DF929625EA0E}">
        <p15:presenceInfo xmlns:p15="http://schemas.microsoft.com/office/powerpoint/2012/main" userId="Proofreader" providerId="None"/>
      </p:ext>
    </p:extLst>
  </p:cmAuthor>
  <p:cmAuthor id="2" name="morning" initials="m" lastIdx="2" clrIdx="1">
    <p:extLst>
      <p:ext uri="{19B8F6BF-5375-455C-9EA6-DF929625EA0E}">
        <p15:presenceInfo xmlns:p15="http://schemas.microsoft.com/office/powerpoint/2012/main" userId="morn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2859" autoAdjust="0"/>
  </p:normalViewPr>
  <p:slideViewPr>
    <p:cSldViewPr snapToGrid="0">
      <p:cViewPr varScale="1">
        <p:scale>
          <a:sx n="66" d="100"/>
          <a:sy n="66" d="100"/>
        </p:scale>
        <p:origin x="1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FD745-504C-483E-9328-B4C10DB4BFBF}" type="datetimeFigureOut">
              <a:rPr lang="en-US" smtClean="0"/>
              <a:t>12/20/2019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39F26-E0A4-44D3-B79D-1B4D29D90F7D}" type="slidenum">
              <a:rPr lang="en-US" smtClean="0"/>
              <a:t>‹#›</a:t>
            </a:fld>
            <a:endParaRPr lang="en-US" dirty="0"/>
          </a:p>
        </p:txBody>
      </p:sp>
    </p:spTree>
    <p:extLst>
      <p:ext uri="{BB962C8B-B14F-4D97-AF65-F5344CB8AC3E}">
        <p14:creationId xmlns:p14="http://schemas.microsoft.com/office/powerpoint/2010/main" val="1000908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t>1</a:t>
            </a:fld>
            <a:endParaRPr lang="en-US" dirty="0"/>
          </a:p>
        </p:txBody>
      </p:sp>
    </p:spTree>
    <p:extLst>
      <p:ext uri="{BB962C8B-B14F-4D97-AF65-F5344CB8AC3E}">
        <p14:creationId xmlns:p14="http://schemas.microsoft.com/office/powerpoint/2010/main" val="2901235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t>11</a:t>
            </a:fld>
            <a:endParaRPr lang="en-US" dirty="0"/>
          </a:p>
        </p:txBody>
      </p:sp>
    </p:spTree>
    <p:extLst>
      <p:ext uri="{BB962C8B-B14F-4D97-AF65-F5344CB8AC3E}">
        <p14:creationId xmlns:p14="http://schemas.microsoft.com/office/powerpoint/2010/main" val="188139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presentation will highlight the harms of cigarette smoke for non-smokers. We will also provide some suggestions for the public health policy that will be helpful to control the harms of smoking for non-smokers.</a:t>
            </a:r>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0443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absence of any disease</a:t>
            </a:r>
            <a:r>
              <a:rPr lang="en-US" baseline="0" dirty="0"/>
              <a:t> cannot be defined as health. </a:t>
            </a:r>
            <a:r>
              <a:rPr lang="en-US" dirty="0"/>
              <a:t>The World</a:t>
            </a:r>
            <a:r>
              <a:rPr lang="en-US" baseline="0" dirty="0"/>
              <a:t> Health Organization defined health as the “Complete mental, physical, social and emotional wellbeing of an individual”. The government and private sector of the US annually spends more than 18% of its GDP on health related issues. The US government has spent 1.5 Trillion USD on public health in 2018. Besides this huge spending on healthcare, we are not the healthiest nation in the world. The major health related problems in the US are: Food safety, Healthcare-associated infections, Heart related diseases, teen pregnancy, alcohol and tobacco use. </a:t>
            </a:r>
            <a:endParaRPr lang="en-AU" dirty="0"/>
          </a:p>
        </p:txBody>
      </p:sp>
      <p:sp>
        <p:nvSpPr>
          <p:cNvPr id="4" name="Slide Number Placeholder 3"/>
          <p:cNvSpPr>
            <a:spLocks noGrp="1"/>
          </p:cNvSpPr>
          <p:nvPr>
            <p:ph type="sldNum" sz="quarter" idx="10"/>
          </p:nvPr>
        </p:nvSpPr>
        <p:spPr/>
        <p:txBody>
          <a:bodyPr/>
          <a:lstStyle/>
          <a:p>
            <a:fld id="{DB139F26-E0A4-44D3-B79D-1B4D29D90F7D}" type="slidenum">
              <a:rPr lang="en-US" smtClean="0"/>
              <a:t>4</a:t>
            </a:fld>
            <a:endParaRPr lang="en-US" dirty="0"/>
          </a:p>
        </p:txBody>
      </p:sp>
    </p:spTree>
    <p:extLst>
      <p:ext uri="{BB962C8B-B14F-4D97-AF65-F5344CB8AC3E}">
        <p14:creationId xmlns:p14="http://schemas.microsoft.com/office/powerpoint/2010/main" val="289510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Smoking has become an addiction in American society. The statistics of Centers for Disease Control and Prevention shows that almost 14% of adults in American population are smokers. The addiction rate of smoking is very high in females as 12% of adult females are smokers. Smoking is most common among the adults between the age of 25-44 years. It is estimated that more than 16 million people in the US are suffering form diseases caused by smoking.</a:t>
            </a:r>
          </a:p>
        </p:txBody>
      </p:sp>
      <p:sp>
        <p:nvSpPr>
          <p:cNvPr id="4" name="Slide Number Placeholder 3"/>
          <p:cNvSpPr>
            <a:spLocks noGrp="1"/>
          </p:cNvSpPr>
          <p:nvPr>
            <p:ph type="sldNum" sz="quarter" idx="10"/>
          </p:nvPr>
        </p:nvSpPr>
        <p:spPr/>
        <p:txBody>
          <a:bodyPr/>
          <a:lstStyle/>
          <a:p>
            <a:fld id="{DB139F26-E0A4-44D3-B79D-1B4D29D90F7D}" type="slidenum">
              <a:rPr lang="en-US" smtClean="0"/>
              <a:t>5</a:t>
            </a:fld>
            <a:endParaRPr lang="en-US" dirty="0"/>
          </a:p>
        </p:txBody>
      </p:sp>
    </p:spTree>
    <p:extLst>
      <p:ext uri="{BB962C8B-B14F-4D97-AF65-F5344CB8AC3E}">
        <p14:creationId xmlns:p14="http://schemas.microsoft.com/office/powerpoint/2010/main" val="36376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Tobacco smoke</a:t>
            </a:r>
            <a:r>
              <a:rPr lang="en-US" baseline="0" dirty="0"/>
              <a:t> is very poisonous as it contains many toxic chemicals. It can create nasal irritation among the people who inhale smoke for a long period of time. Smoking can badly effect the reproductive ability of men and women. It can also cause a miscarriage in pregnant women. An infant’s physical and mental growth rate decreases in the womb of a smoker mother. </a:t>
            </a:r>
            <a:endParaRPr lang="en-AU" dirty="0"/>
          </a:p>
        </p:txBody>
      </p:sp>
      <p:sp>
        <p:nvSpPr>
          <p:cNvPr id="4" name="Slide Number Placeholder 3"/>
          <p:cNvSpPr>
            <a:spLocks noGrp="1"/>
          </p:cNvSpPr>
          <p:nvPr>
            <p:ph type="sldNum" sz="quarter" idx="10"/>
          </p:nvPr>
        </p:nvSpPr>
        <p:spPr/>
        <p:txBody>
          <a:bodyPr/>
          <a:lstStyle/>
          <a:p>
            <a:fld id="{DB139F26-E0A4-44D3-B79D-1B4D29D90F7D}" type="slidenum">
              <a:rPr lang="en-US" smtClean="0"/>
              <a:t>6</a:t>
            </a:fld>
            <a:endParaRPr lang="en-US" dirty="0"/>
          </a:p>
        </p:txBody>
      </p:sp>
    </p:spTree>
    <p:extLst>
      <p:ext uri="{BB962C8B-B14F-4D97-AF65-F5344CB8AC3E}">
        <p14:creationId xmlns:p14="http://schemas.microsoft.com/office/powerpoint/2010/main" val="2831616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Smoking</a:t>
            </a:r>
            <a:r>
              <a:rPr lang="en-US" baseline="0" dirty="0"/>
              <a:t> is dangerous not only for the health of smokers but it affects the health of non-smokers as well. People around a smoker who indirectly inhale the smoke of cigarettes are called passive smokers or second hand smokers. Passive smokers feel it difficult to breath in a toxic environment.  It has severe effects on blood and blood vessels. Smoke of the burning cigarette is toxic and can become a cause of lung cancer for the people around a smoker. People who continuously spend time around smokers are more likely to have heart disease. </a:t>
            </a:r>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t>7</a:t>
            </a:fld>
            <a:endParaRPr lang="en-US" dirty="0"/>
          </a:p>
        </p:txBody>
      </p:sp>
    </p:spTree>
    <p:extLst>
      <p:ext uri="{BB962C8B-B14F-4D97-AF65-F5344CB8AC3E}">
        <p14:creationId xmlns:p14="http://schemas.microsoft.com/office/powerpoint/2010/main" val="369749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from Centers of Disease</a:t>
            </a:r>
            <a:r>
              <a:rPr lang="en-US" baseline="0" dirty="0"/>
              <a:t> </a:t>
            </a:r>
            <a:r>
              <a:rPr lang="en-US" dirty="0"/>
              <a:t>Control and Prevention</a:t>
            </a:r>
            <a:r>
              <a:rPr lang="en-US" baseline="0" dirty="0"/>
              <a:t> shows that more than 34,000 non-smokers in America died every year due to the diseases related to smoking. Infants are more likely to be affected from the smoke of tobacco. Different studies show that the risk of heart related disease increased by 27% in those people who continuously stay around a smoker and inhale the poisonous air. </a:t>
            </a:r>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t>8</a:t>
            </a:fld>
            <a:endParaRPr lang="en-US" dirty="0"/>
          </a:p>
        </p:txBody>
      </p:sp>
    </p:spTree>
    <p:extLst>
      <p:ext uri="{BB962C8B-B14F-4D97-AF65-F5344CB8AC3E}">
        <p14:creationId xmlns:p14="http://schemas.microsoft.com/office/powerpoint/2010/main" val="145870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government should play its role to prevent the hazards of smoking for smokers as well as non-smokers. The government should impose high taxes on the sale and purchase of tobacco related items. Smoking should be completely banned on public places and high penalties should be imposed on the violators. Citizens should also take care the rights of non-smokers.  </a:t>
            </a:r>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t>9</a:t>
            </a:fld>
            <a:endParaRPr lang="en-US" dirty="0"/>
          </a:p>
        </p:txBody>
      </p:sp>
    </p:spTree>
    <p:extLst>
      <p:ext uri="{BB962C8B-B14F-4D97-AF65-F5344CB8AC3E}">
        <p14:creationId xmlns:p14="http://schemas.microsoft.com/office/powerpoint/2010/main" val="2818026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Smoking is</a:t>
            </a:r>
            <a:r>
              <a:rPr lang="en-US" baseline="0" dirty="0"/>
              <a:t> harmful for not only smokers but it also badly affects the health of people around a smoker. The poisonous smoke of tobacco become a source of many diseases for second hand smokers as well. The government should protect the rights of non-smokers as they are being affected by the sins of others. Smoking should be strictly banned in public places. Successful implementation of this policy would be very beneficial for the health of passive smokers.</a:t>
            </a:r>
            <a:endParaRPr lang="en-US" dirty="0"/>
          </a:p>
        </p:txBody>
      </p:sp>
      <p:sp>
        <p:nvSpPr>
          <p:cNvPr id="4" name="Slide Number Placeholder 3"/>
          <p:cNvSpPr>
            <a:spLocks noGrp="1"/>
          </p:cNvSpPr>
          <p:nvPr>
            <p:ph type="sldNum" sz="quarter" idx="10"/>
          </p:nvPr>
        </p:nvSpPr>
        <p:spPr/>
        <p:txBody>
          <a:bodyPr/>
          <a:lstStyle/>
          <a:p>
            <a:fld id="{DB139F26-E0A4-44D3-B79D-1B4D29D90F7D}" type="slidenum">
              <a:rPr lang="en-US" smtClean="0"/>
              <a:t>10</a:t>
            </a:fld>
            <a:endParaRPr lang="en-US" dirty="0"/>
          </a:p>
        </p:txBody>
      </p:sp>
    </p:spTree>
    <p:extLst>
      <p:ext uri="{BB962C8B-B14F-4D97-AF65-F5344CB8AC3E}">
        <p14:creationId xmlns:p14="http://schemas.microsoft.com/office/powerpoint/2010/main" val="3237565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381186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74860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51307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63651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275743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3966233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2632791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3934515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97185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288235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87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14606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254404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60403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206276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31514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AED4A5-82A4-4CE9-B5E3-56D04078DE12}" type="datetimeFigureOut">
              <a:rPr lang="en-US" smtClean="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98641-33B1-40D3-905C-C08DCE0048B1}" type="slidenum">
              <a:rPr lang="en-US" smtClean="0"/>
              <a:t>‹#›</a:t>
            </a:fld>
            <a:endParaRPr lang="en-US" dirty="0"/>
          </a:p>
        </p:txBody>
      </p:sp>
    </p:spTree>
    <p:extLst>
      <p:ext uri="{BB962C8B-B14F-4D97-AF65-F5344CB8AC3E}">
        <p14:creationId xmlns:p14="http://schemas.microsoft.com/office/powerpoint/2010/main" val="1736295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DAED4A5-82A4-4CE9-B5E3-56D04078DE12}" type="datetimeFigureOut">
              <a:rPr lang="en-US" smtClean="0"/>
              <a:t>12/20/2019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7B98641-33B1-40D3-905C-C08DCE0048B1}" type="slidenum">
              <a:rPr lang="en-US" smtClean="0"/>
              <a:t>‹#›</a:t>
            </a:fld>
            <a:endParaRPr lang="en-US" dirty="0"/>
          </a:p>
        </p:txBody>
      </p:sp>
    </p:spTree>
    <p:extLst>
      <p:ext uri="{BB962C8B-B14F-4D97-AF65-F5344CB8AC3E}">
        <p14:creationId xmlns:p14="http://schemas.microsoft.com/office/powerpoint/2010/main" val="3479878470"/>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28" y="1090083"/>
            <a:ext cx="8808508" cy="2081742"/>
          </a:xfrm>
        </p:spPr>
        <p:txBody>
          <a:bodyPr/>
          <a:lstStyle/>
          <a:p>
            <a:r>
              <a:rPr lang="en-US" dirty="0"/>
              <a:t>Public Health Policy: second hand smoking</a:t>
            </a:r>
          </a:p>
        </p:txBody>
      </p:sp>
      <p:sp>
        <p:nvSpPr>
          <p:cNvPr id="3" name="Subtitle 2"/>
          <p:cNvSpPr>
            <a:spLocks noGrp="1"/>
          </p:cNvSpPr>
          <p:nvPr>
            <p:ph type="subTitle" idx="1"/>
          </p:nvPr>
        </p:nvSpPr>
        <p:spPr>
          <a:xfrm>
            <a:off x="-332316" y="4285204"/>
            <a:ext cx="9144000" cy="1667107"/>
          </a:xfrm>
        </p:spPr>
        <p:txBody>
          <a:bodyPr/>
          <a:lstStyle/>
          <a:p>
            <a:pPr algn="r"/>
            <a:r>
              <a:rPr lang="en-US" dirty="0"/>
              <a:t>Presented By: …………….</a:t>
            </a:r>
          </a:p>
          <a:p>
            <a:pPr algn="r"/>
            <a:r>
              <a:rPr lang="en-US" dirty="0"/>
              <a:t>Instructor: …………………..</a:t>
            </a:r>
          </a:p>
        </p:txBody>
      </p:sp>
    </p:spTree>
    <p:extLst>
      <p:ext uri="{BB962C8B-B14F-4D97-AF65-F5344CB8AC3E}">
        <p14:creationId xmlns:p14="http://schemas.microsoft.com/office/powerpoint/2010/main" val="400021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Ø"/>
            </a:pPr>
            <a:r>
              <a:rPr lang="en-US" dirty="0"/>
              <a:t> smoking is dangerous for the smoker and for people around a smoker.</a:t>
            </a:r>
          </a:p>
          <a:p>
            <a:pPr>
              <a:buFont typeface="Wingdings" panose="05000000000000000000" pitchFamily="2" charset="2"/>
              <a:buChar char="Ø"/>
            </a:pPr>
            <a:r>
              <a:rPr lang="en-US" dirty="0"/>
              <a:t> non-smokers have to pay for the crimes of smokers. </a:t>
            </a:r>
          </a:p>
          <a:p>
            <a:pPr>
              <a:buFont typeface="Wingdings" panose="05000000000000000000" pitchFamily="2" charset="2"/>
              <a:buChar char="Ø"/>
            </a:pPr>
            <a:r>
              <a:rPr lang="en-US" dirty="0"/>
              <a:t> strict policy should be imposed to protect the rights of passive smokers.</a:t>
            </a:r>
          </a:p>
          <a:p>
            <a:pPr marL="0" indent="0">
              <a:buNone/>
            </a:pPr>
            <a:endParaRPr lang="en-US" dirty="0"/>
          </a:p>
        </p:txBody>
      </p:sp>
    </p:spTree>
    <p:extLst>
      <p:ext uri="{BB962C8B-B14F-4D97-AF65-F5344CB8AC3E}">
        <p14:creationId xmlns:p14="http://schemas.microsoft.com/office/powerpoint/2010/main" val="340496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sz="quarter" idx="13"/>
          </p:nvPr>
        </p:nvSpPr>
        <p:spPr/>
        <p:txBody>
          <a:bodyPr>
            <a:normAutofit fontScale="85000" lnSpcReduction="20000"/>
          </a:bodyPr>
          <a:lstStyle/>
          <a:p>
            <a:r>
              <a:rPr lang="en-US" dirty="0"/>
              <a:t>American Health Care: Health Spending and the Federal Budget. (2018, May 16). Retrieved December 20, 2019, from Committee for a Responsible Federal Budget website: https://www.crfb.org/papers/american-health-care-health-spending-and-federal-budget</a:t>
            </a:r>
            <a:endParaRPr lang="en-AU" dirty="0"/>
          </a:p>
          <a:p>
            <a:r>
              <a:rPr lang="en-US" dirty="0"/>
              <a:t>CDC. (2019, November 18). Current Cigarette Smoking Among Adults in the United States. Retrieved December 20, 2019, from Centers for Disease Control and Prevention website: https://www.cdc.gov/tobacco/data_statistics/fact_sheets/adult_data/cig_smoking/index.htm</a:t>
            </a:r>
            <a:endParaRPr lang="en-AU" dirty="0"/>
          </a:p>
          <a:p>
            <a:r>
              <a:rPr lang="en-US" dirty="0"/>
              <a:t>CDCTobaccoFree. (2017, January 11). Health Effects of Secondhand Smoke. Retrieved December 20, 2019, from Centers for Disease Control and Prevention website: https://www.cdc.gov/tobacco/data_statistics/fact_sheets/secondhand_smoke/health_effects/index.htm</a:t>
            </a:r>
            <a:endParaRPr lang="en-AU" dirty="0"/>
          </a:p>
          <a:p>
            <a:pPr marL="0" indent="0">
              <a:buNone/>
            </a:pPr>
            <a:endParaRPr lang="en-US" dirty="0"/>
          </a:p>
        </p:txBody>
      </p:sp>
    </p:spTree>
    <p:extLst>
      <p:ext uri="{BB962C8B-B14F-4D97-AF65-F5344CB8AC3E}">
        <p14:creationId xmlns:p14="http://schemas.microsoft.com/office/powerpoint/2010/main" val="317817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Ø"/>
            </a:pPr>
            <a:r>
              <a:rPr lang="en-US" sz="2400" dirty="0"/>
              <a:t> introduction</a:t>
            </a:r>
          </a:p>
          <a:p>
            <a:pPr>
              <a:buFont typeface="Wingdings" panose="05000000000000000000" pitchFamily="2" charset="2"/>
              <a:buChar char="Ø"/>
            </a:pPr>
            <a:r>
              <a:rPr lang="en-US" sz="2400" dirty="0"/>
              <a:t> objective of public policy</a:t>
            </a:r>
          </a:p>
          <a:p>
            <a:pPr>
              <a:buFont typeface="Wingdings" panose="05000000000000000000" pitchFamily="2" charset="2"/>
              <a:buChar char="Ø"/>
            </a:pPr>
            <a:r>
              <a:rPr lang="en-US" sz="2400" dirty="0"/>
              <a:t> Harms of smoking for non-smokers </a:t>
            </a:r>
          </a:p>
          <a:p>
            <a:pPr>
              <a:buFont typeface="Wingdings" panose="05000000000000000000" pitchFamily="2" charset="2"/>
              <a:buChar char="Ø"/>
            </a:pPr>
            <a:r>
              <a:rPr lang="en-US" sz="2400" dirty="0"/>
              <a:t> Policy recommendations</a:t>
            </a:r>
          </a:p>
          <a:p>
            <a:pPr>
              <a:buFont typeface="Wingdings" panose="05000000000000000000" pitchFamily="2" charset="2"/>
              <a:buChar char="Ø"/>
            </a:pPr>
            <a:r>
              <a:rPr lang="en-US" sz="2400" dirty="0"/>
              <a:t> conclusion</a:t>
            </a:r>
          </a:p>
        </p:txBody>
      </p:sp>
    </p:spTree>
    <p:extLst>
      <p:ext uri="{BB962C8B-B14F-4D97-AF65-F5344CB8AC3E}">
        <p14:creationId xmlns:p14="http://schemas.microsoft.com/office/powerpoint/2010/main" val="428785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a:t>
            </a:r>
            <a:endParaRPr lang="en-AU" dirty="0"/>
          </a:p>
        </p:txBody>
      </p:sp>
      <p:sp>
        <p:nvSpPr>
          <p:cNvPr id="12" name="Content Placeholder 11"/>
          <p:cNvSpPr>
            <a:spLocks noGrp="1"/>
          </p:cNvSpPr>
          <p:nvPr>
            <p:ph sz="quarter" idx="13"/>
          </p:nvPr>
        </p:nvSpPr>
        <p:spPr/>
        <p:txBody>
          <a:bodyPr/>
          <a:lstStyle/>
          <a:p>
            <a:pPr>
              <a:buFont typeface="Wingdings" panose="05000000000000000000" pitchFamily="2" charset="2"/>
              <a:buChar char="Ø"/>
            </a:pPr>
            <a:r>
              <a:rPr lang="en-US" dirty="0"/>
              <a:t> highlight the effects of smoking on non-smokers</a:t>
            </a:r>
          </a:p>
          <a:p>
            <a:pPr>
              <a:buFont typeface="Wingdings" panose="05000000000000000000" pitchFamily="2" charset="2"/>
              <a:buChar char="Ø"/>
            </a:pPr>
            <a:r>
              <a:rPr lang="en-US" dirty="0"/>
              <a:t> figure out a public policy to prevent the hazards of smoking</a:t>
            </a:r>
            <a:endParaRPr lang="en-AU" dirty="0"/>
          </a:p>
        </p:txBody>
      </p:sp>
    </p:spTree>
    <p:extLst>
      <p:ext uri="{BB962C8B-B14F-4D97-AF65-F5344CB8AC3E}">
        <p14:creationId xmlns:p14="http://schemas.microsoft.com/office/powerpoint/2010/main" val="209701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 complete mental, physical and emotional wellbeing is called health.</a:t>
            </a:r>
          </a:p>
          <a:p>
            <a:pPr>
              <a:buFont typeface="Wingdings" panose="05000000000000000000" pitchFamily="2" charset="2"/>
              <a:buChar char="Ø"/>
            </a:pPr>
            <a:r>
              <a:rPr lang="en-US" dirty="0"/>
              <a:t> the US spent 18% of its GDP on public health in 2018 (“American Health Care,” 2018)</a:t>
            </a:r>
            <a:r>
              <a:rPr lang="en-AU" dirty="0"/>
              <a:t>. </a:t>
            </a:r>
            <a:r>
              <a:rPr lang="en-US" dirty="0"/>
              <a:t> </a:t>
            </a:r>
          </a:p>
          <a:p>
            <a:pPr>
              <a:buFont typeface="Wingdings" panose="05000000000000000000" pitchFamily="2" charset="2"/>
              <a:buChar char="Ø"/>
            </a:pPr>
            <a:r>
              <a:rPr lang="en-US" dirty="0"/>
              <a:t> Heart diseases, HIV, Teen pregnancy, alcohol and tobacco use are major problems in Public health.</a:t>
            </a:r>
          </a:p>
        </p:txBody>
      </p:sp>
    </p:spTree>
    <p:extLst>
      <p:ext uri="{BB962C8B-B14F-4D97-AF65-F5344CB8AC3E}">
        <p14:creationId xmlns:p14="http://schemas.microsoft.com/office/powerpoint/2010/main" val="105269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&amp; Figures</a:t>
            </a:r>
          </a:p>
        </p:txBody>
      </p:sp>
      <p:sp>
        <p:nvSpPr>
          <p:cNvPr id="3" name="Content Placeholder 2"/>
          <p:cNvSpPr>
            <a:spLocks noGrp="1"/>
          </p:cNvSpPr>
          <p:nvPr>
            <p:ph sz="quarter" idx="13"/>
          </p:nvPr>
        </p:nvSpPr>
        <p:spPr>
          <a:xfrm>
            <a:off x="677334" y="2117727"/>
            <a:ext cx="8596668" cy="3880773"/>
          </a:xfrm>
        </p:spPr>
        <p:txBody>
          <a:bodyPr>
            <a:normAutofit/>
          </a:bodyPr>
          <a:lstStyle/>
          <a:p>
            <a:endParaRPr lang="en-US" dirty="0"/>
          </a:p>
          <a:p>
            <a:pPr>
              <a:buFont typeface="Wingdings" panose="05000000000000000000" pitchFamily="2" charset="2"/>
              <a:buChar char="Ø"/>
            </a:pPr>
            <a:r>
              <a:rPr lang="en-US" dirty="0"/>
              <a:t> 13.7% of adult Americans are smokers. </a:t>
            </a:r>
          </a:p>
          <a:p>
            <a:pPr>
              <a:buFont typeface="Wingdings" panose="05000000000000000000" pitchFamily="2" charset="2"/>
              <a:buChar char="Ø"/>
            </a:pPr>
            <a:r>
              <a:rPr lang="en-US" dirty="0"/>
              <a:t> 34.2 million adults are smokers (CDC, 2019).</a:t>
            </a:r>
          </a:p>
          <a:p>
            <a:pPr>
              <a:buFont typeface="Wingdings" panose="05000000000000000000" pitchFamily="2" charset="2"/>
              <a:buChar char="Ø"/>
            </a:pPr>
            <a:r>
              <a:rPr lang="en-US" dirty="0"/>
              <a:t> 16 million Americans have smoking related diseases.</a:t>
            </a:r>
          </a:p>
        </p:txBody>
      </p:sp>
    </p:spTree>
    <p:extLst>
      <p:ext uri="{BB962C8B-B14F-4D97-AF65-F5344CB8AC3E}">
        <p14:creationId xmlns:p14="http://schemas.microsoft.com/office/powerpoint/2010/main" val="216687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and Figures</a:t>
            </a:r>
            <a:endParaRPr lang="en-AU" dirty="0"/>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Tobacco smoke is a mixture of more than 7000 chemicals.  </a:t>
            </a:r>
          </a:p>
          <a:p>
            <a:pPr>
              <a:buFont typeface="Wingdings" panose="05000000000000000000" pitchFamily="2" charset="2"/>
              <a:buChar char="Ø"/>
            </a:pPr>
            <a:r>
              <a:rPr lang="en-US" dirty="0"/>
              <a:t> it causes nasal and middle ear irritation</a:t>
            </a:r>
          </a:p>
          <a:p>
            <a:pPr>
              <a:buFont typeface="Wingdings" panose="05000000000000000000" pitchFamily="2" charset="2"/>
              <a:buChar char="Ø"/>
            </a:pPr>
            <a:r>
              <a:rPr lang="en-US" dirty="0"/>
              <a:t> tobacco smoke effects the reproductive ability</a:t>
            </a:r>
          </a:p>
          <a:p>
            <a:pPr>
              <a:buFont typeface="Wingdings" panose="05000000000000000000" pitchFamily="2" charset="2"/>
              <a:buChar char="Ø"/>
            </a:pPr>
            <a:r>
              <a:rPr lang="en-US" dirty="0"/>
              <a:t> tobacco smoke can effect the growth of infants</a:t>
            </a:r>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3190" y="1328738"/>
            <a:ext cx="3608687" cy="3789369"/>
          </a:xfrm>
          <a:prstGeom prst="rect">
            <a:avLst/>
          </a:prstGeom>
        </p:spPr>
      </p:pic>
    </p:spTree>
    <p:extLst>
      <p:ext uri="{BB962C8B-B14F-4D97-AF65-F5344CB8AC3E}">
        <p14:creationId xmlns:p14="http://schemas.microsoft.com/office/powerpoint/2010/main" val="233295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Harms of smoking for Non-smokers</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Ø"/>
            </a:pPr>
            <a:r>
              <a:rPr lang="en-US" dirty="0"/>
              <a:t> tobacco smoke is dangerous for the people around a smoker as well.</a:t>
            </a:r>
          </a:p>
          <a:p>
            <a:pPr>
              <a:buFont typeface="Wingdings" panose="05000000000000000000" pitchFamily="2" charset="2"/>
              <a:buChar char="Ø"/>
            </a:pPr>
            <a:r>
              <a:rPr lang="en-US" dirty="0"/>
              <a:t> people who indirectly inhale tobacco smoke are called secondhand smokers.</a:t>
            </a:r>
          </a:p>
          <a:p>
            <a:pPr>
              <a:buFont typeface="Wingdings" panose="05000000000000000000" pitchFamily="2" charset="2"/>
              <a:buChar char="Ø"/>
            </a:pPr>
            <a:r>
              <a:rPr lang="en-US" dirty="0"/>
              <a:t> smoke from the burning cigarette or when breathed out by a smoker is harmful for others</a:t>
            </a:r>
          </a:p>
          <a:p>
            <a:pPr>
              <a:buFont typeface="Wingdings" panose="05000000000000000000" pitchFamily="2" charset="2"/>
              <a:buChar char="Ø"/>
            </a:pPr>
            <a:r>
              <a:rPr lang="en-US" dirty="0"/>
              <a:t>  2.5 million non-smokers died due to toxic smoke of cigarettes since 1964 (CDC Tobacco Free, 2017).</a:t>
            </a:r>
          </a:p>
          <a:p>
            <a:pPr marL="0" indent="0">
              <a:buNone/>
            </a:pPr>
            <a:endParaRPr lang="en-US" dirty="0"/>
          </a:p>
        </p:txBody>
      </p:sp>
    </p:spTree>
    <p:extLst>
      <p:ext uri="{BB962C8B-B14F-4D97-AF65-F5344CB8AC3E}">
        <p14:creationId xmlns:p14="http://schemas.microsoft.com/office/powerpoint/2010/main" val="3258765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Harms of smoking for Non-smokers</a:t>
            </a: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Ø"/>
            </a:pPr>
            <a:r>
              <a:rPr lang="en-US" dirty="0"/>
              <a:t> infants are more likely be to affected by smoke.</a:t>
            </a:r>
          </a:p>
          <a:p>
            <a:pPr>
              <a:buFont typeface="Wingdings" panose="05000000000000000000" pitchFamily="2" charset="2"/>
              <a:buChar char="Ø"/>
            </a:pPr>
            <a:r>
              <a:rPr lang="en-US" dirty="0"/>
              <a:t> 34,000 secondhand smokers died every year in the us.</a:t>
            </a:r>
          </a:p>
          <a:p>
            <a:pPr>
              <a:buFont typeface="Wingdings" panose="05000000000000000000" pitchFamily="2" charset="2"/>
              <a:buChar char="Ø"/>
            </a:pPr>
            <a:r>
              <a:rPr lang="en-US" dirty="0"/>
              <a:t> the risk of heart disease increased by 27% in non-smokers.</a:t>
            </a:r>
          </a:p>
          <a:p>
            <a:pPr>
              <a:buFont typeface="Wingdings" panose="05000000000000000000" pitchFamily="2" charset="2"/>
              <a:buChar char="Ø"/>
            </a:pPr>
            <a:r>
              <a:rPr lang="en-US" dirty="0"/>
              <a:t> the risk of stroke increased by 22% in non-smokers.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513" y="1971675"/>
            <a:ext cx="3399399" cy="3714749"/>
          </a:xfrm>
          <a:prstGeom prst="rect">
            <a:avLst/>
          </a:prstGeom>
        </p:spPr>
      </p:pic>
    </p:spTree>
    <p:extLst>
      <p:ext uri="{BB962C8B-B14F-4D97-AF65-F5344CB8AC3E}">
        <p14:creationId xmlns:p14="http://schemas.microsoft.com/office/powerpoint/2010/main" val="157442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recommendation</a:t>
            </a:r>
          </a:p>
        </p:txBody>
      </p:sp>
      <p:sp>
        <p:nvSpPr>
          <p:cNvPr id="3" name="Content Placeholder 2"/>
          <p:cNvSpPr>
            <a:spLocks noGrp="1"/>
          </p:cNvSpPr>
          <p:nvPr>
            <p:ph sz="quarter" idx="13"/>
          </p:nvPr>
        </p:nvSpPr>
        <p:spPr>
          <a:xfrm>
            <a:off x="548746" y="2103439"/>
            <a:ext cx="8596668" cy="3880773"/>
          </a:xfrm>
        </p:spPr>
        <p:txBody>
          <a:bodyPr>
            <a:normAutofit/>
          </a:bodyPr>
          <a:lstStyle/>
          <a:p>
            <a:pPr>
              <a:buFont typeface="Wingdings" panose="05000000000000000000" pitchFamily="2" charset="2"/>
              <a:buChar char="Ø"/>
            </a:pPr>
            <a:r>
              <a:rPr lang="en-US" dirty="0"/>
              <a:t> sell and purchase of tobacco products should be discouraged.</a:t>
            </a:r>
          </a:p>
          <a:p>
            <a:pPr>
              <a:buFont typeface="Wingdings" panose="05000000000000000000" pitchFamily="2" charset="2"/>
              <a:buChar char="Ø"/>
            </a:pPr>
            <a:r>
              <a:rPr lang="en-US" dirty="0"/>
              <a:t> higher taxes should be imposed.</a:t>
            </a:r>
          </a:p>
          <a:p>
            <a:pPr>
              <a:buFont typeface="Wingdings" panose="05000000000000000000" pitchFamily="2" charset="2"/>
              <a:buChar char="Ø"/>
            </a:pPr>
            <a:r>
              <a:rPr lang="en-US" dirty="0"/>
              <a:t> smoking in public and work places should be banned completely.</a:t>
            </a:r>
          </a:p>
          <a:p>
            <a:pPr>
              <a:buFont typeface="Wingdings" panose="05000000000000000000" pitchFamily="2" charset="2"/>
              <a:buChar char="Ø"/>
            </a:pPr>
            <a:r>
              <a:rPr lang="en-US" dirty="0"/>
              <a:t> high penalties should be imposed on violators. </a:t>
            </a:r>
          </a:p>
          <a:p>
            <a:pPr>
              <a:buFont typeface="Wingdings" panose="05000000000000000000" pitchFamily="2" charset="2"/>
              <a:buChar char="Ø"/>
            </a:pPr>
            <a:r>
              <a:rPr lang="en-US" dirty="0"/>
              <a:t> Citizens should also play their role.</a:t>
            </a:r>
          </a:p>
        </p:txBody>
      </p:sp>
      <p:sp>
        <p:nvSpPr>
          <p:cNvPr id="9" name="Rectangle 8"/>
          <p:cNvSpPr/>
          <p:nvPr/>
        </p:nvSpPr>
        <p:spPr>
          <a:xfrm>
            <a:off x="8620125" y="5984211"/>
            <a:ext cx="6096000" cy="215444"/>
          </a:xfrm>
          <a:prstGeom prst="rect">
            <a:avLst/>
          </a:prstGeom>
        </p:spPr>
        <p:txBody>
          <a:bodyPr>
            <a:spAutoFit/>
          </a:bodyPr>
          <a:lstStyle/>
          <a:p>
            <a:r>
              <a:rPr lang="en-US" sz="800" dirty="0"/>
              <a:t>https://stemcells.nih.gov/info/Regenerative_Medicine/2006Chapter1.htm</a:t>
            </a:r>
          </a:p>
        </p:txBody>
      </p:sp>
      <p:pic>
        <p:nvPicPr>
          <p:cNvPr id="4" name="Picture 3"/>
          <p:cNvPicPr>
            <a:picLocks noChangeAspect="1"/>
          </p:cNvPicPr>
          <p:nvPr/>
        </p:nvPicPr>
        <p:blipFill>
          <a:blip r:embed="rId3"/>
          <a:stretch>
            <a:fillRect/>
          </a:stretch>
        </p:blipFill>
        <p:spPr>
          <a:xfrm>
            <a:off x="8620125" y="3539493"/>
            <a:ext cx="3310644" cy="3318508"/>
          </a:xfrm>
          <a:prstGeom prst="rect">
            <a:avLst/>
          </a:prstGeom>
        </p:spPr>
      </p:pic>
    </p:spTree>
    <p:extLst>
      <p:ext uri="{BB962C8B-B14F-4D97-AF65-F5344CB8AC3E}">
        <p14:creationId xmlns:p14="http://schemas.microsoft.com/office/powerpoint/2010/main" val="244310336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574</TotalTime>
  <Words>1195</Words>
  <Application>Microsoft Office PowerPoint</Application>
  <PresentationFormat>Widescreen</PresentationFormat>
  <Paragraphs>69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Tw Cen MT</vt:lpstr>
      <vt:lpstr>Wingdings</vt:lpstr>
      <vt:lpstr>Droplet</vt:lpstr>
      <vt:lpstr>Public Health Policy: second hand smoking</vt:lpstr>
      <vt:lpstr>Outline</vt:lpstr>
      <vt:lpstr>Objective</vt:lpstr>
      <vt:lpstr>introduction</vt:lpstr>
      <vt:lpstr>Facts &amp; Figures</vt:lpstr>
      <vt:lpstr>Facts and Figures</vt:lpstr>
      <vt:lpstr>Harms of smoking for Non-smokers</vt:lpstr>
      <vt:lpstr>Harms of smoking for Non-smokers</vt:lpstr>
      <vt:lpstr>Policy recommendation</vt:lpstr>
      <vt:lpstr>Conclusion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Must Have Limits in HealthCare</dc:title>
  <dc:creator>Morning</dc:creator>
  <cp:lastModifiedBy>Morning</cp:lastModifiedBy>
  <cp:revision>110</cp:revision>
  <dcterms:created xsi:type="dcterms:W3CDTF">2019-12-18T05:10:27Z</dcterms:created>
  <dcterms:modified xsi:type="dcterms:W3CDTF">2019-12-20T12:48:10Z</dcterms:modified>
</cp:coreProperties>
</file>