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6"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43" autoAdjust="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769D6F-EB20-46A5-8ADA-1C8F37B31980}" type="datetimeFigureOut">
              <a:rPr lang="en-US" smtClean="0"/>
              <a:t>3/17/2019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F29F66-829A-442C-B3ED-DC09AB79E351}" type="slidenum">
              <a:rPr lang="en-US" smtClean="0"/>
              <a:t>‹#›</a:t>
            </a:fld>
            <a:endParaRPr lang="en-US"/>
          </a:p>
        </p:txBody>
      </p:sp>
    </p:spTree>
    <p:extLst>
      <p:ext uri="{BB962C8B-B14F-4D97-AF65-F5344CB8AC3E}">
        <p14:creationId xmlns:p14="http://schemas.microsoft.com/office/powerpoint/2010/main" val="192381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err="1" smtClean="0">
                <a:solidFill>
                  <a:schemeClr val="tx1"/>
                </a:solidFill>
                <a:effectLst/>
              </a:rPr>
              <a:t>Visme</a:t>
            </a:r>
            <a:r>
              <a:rPr lang="en-US" b="0" dirty="0" smtClean="0">
                <a:solidFill>
                  <a:schemeClr val="tx1"/>
                </a:solidFill>
                <a:effectLst/>
              </a:rPr>
              <a:t> is a data presentation and visualization tool that helps the users in making their content compelling and presentable by transforming it into visually appealing presentations and infographics. The web-based tool, which can also run offline, is used extensively by users from the fields of education, marketing, business, and many other professional areas.</a:t>
            </a:r>
          </a:p>
          <a:p>
            <a:r>
              <a:rPr lang="en-US" dirty="0" err="1" smtClean="0">
                <a:solidFill>
                  <a:schemeClr val="tx1"/>
                </a:solidFill>
              </a:rPr>
              <a:t>Visme</a:t>
            </a:r>
            <a:r>
              <a:rPr lang="en-US" dirty="0" smtClean="0">
                <a:solidFill>
                  <a:schemeClr val="tx1"/>
                </a:solidFill>
              </a:rPr>
              <a:t> provides a collaborative platform for the individuals and teams to start and develop new projects. It provides the team leads and managers with many useful organizational and management tools, enabling them to sort and classify files and information as well as setting access controls for individuals and groups. Likewise, the platform offers automation capabilities to streamline presentation of materials online as well as publishing of content.</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A3F29F66-829A-442C-B3ED-DC09AB79E351}" type="slidenum">
              <a:rPr lang="en-US" smtClean="0"/>
              <a:t>2</a:t>
            </a:fld>
            <a:endParaRPr lang="en-US"/>
          </a:p>
        </p:txBody>
      </p:sp>
    </p:spTree>
    <p:extLst>
      <p:ext uri="{BB962C8B-B14F-4D97-AF65-F5344CB8AC3E}">
        <p14:creationId xmlns:p14="http://schemas.microsoft.com/office/powerpoint/2010/main" val="4061067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businesses that are new to Prezi, the program provides a collection of templates for users to choose from, so they can navigate the system with ease and get familiarized with the interface.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Rather than using slides, Prezi utilizes a large canvas on which users can zoom in and out to specific parts to emphasize text, visual content and ideas. As well as supporting text and images, the Prezi platform supports the use of video.</a:t>
            </a:r>
            <a:endParaRPr lang="en-US" dirty="0" smtClean="0"/>
          </a:p>
          <a:p>
            <a:endParaRPr lang="en-US" dirty="0"/>
          </a:p>
        </p:txBody>
      </p:sp>
      <p:sp>
        <p:nvSpPr>
          <p:cNvPr id="4" name="Slide Number Placeholder 3"/>
          <p:cNvSpPr>
            <a:spLocks noGrp="1"/>
          </p:cNvSpPr>
          <p:nvPr>
            <p:ph type="sldNum" sz="quarter" idx="10"/>
          </p:nvPr>
        </p:nvSpPr>
        <p:spPr/>
        <p:txBody>
          <a:bodyPr/>
          <a:lstStyle/>
          <a:p>
            <a:fld id="{A3F29F66-829A-442C-B3ED-DC09AB79E351}" type="slidenum">
              <a:rPr lang="en-US" smtClean="0"/>
              <a:t>4</a:t>
            </a:fld>
            <a:endParaRPr lang="en-US"/>
          </a:p>
        </p:txBody>
      </p:sp>
    </p:spTree>
    <p:extLst>
      <p:ext uri="{BB962C8B-B14F-4D97-AF65-F5344CB8AC3E}">
        <p14:creationId xmlns:p14="http://schemas.microsoft.com/office/powerpoint/2010/main" val="4194276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Prezi is not the easiest piece of software to get your head around at first, which will alienate users who aren’t particularly tech literate. Its slides also aren’t optimized for printing in an easily digestible manner, unlike PowerPoint, and Prezi’s pre-designed templates aren’t easily customized.</a:t>
            </a:r>
          </a:p>
          <a:p>
            <a:endParaRPr lang="en-US" dirty="0"/>
          </a:p>
        </p:txBody>
      </p:sp>
      <p:sp>
        <p:nvSpPr>
          <p:cNvPr id="4" name="Slide Number Placeholder 3"/>
          <p:cNvSpPr>
            <a:spLocks noGrp="1"/>
          </p:cNvSpPr>
          <p:nvPr>
            <p:ph type="sldNum" sz="quarter" idx="10"/>
          </p:nvPr>
        </p:nvSpPr>
        <p:spPr/>
        <p:txBody>
          <a:bodyPr/>
          <a:lstStyle/>
          <a:p>
            <a:fld id="{A3F29F66-829A-442C-B3ED-DC09AB79E351}" type="slidenum">
              <a:rPr lang="en-US" smtClean="0"/>
              <a:t>6</a:t>
            </a:fld>
            <a:endParaRPr lang="en-US"/>
          </a:p>
        </p:txBody>
      </p:sp>
    </p:spTree>
    <p:extLst>
      <p:ext uri="{BB962C8B-B14F-4D97-AF65-F5344CB8AC3E}">
        <p14:creationId xmlns:p14="http://schemas.microsoft.com/office/powerpoint/2010/main" val="1245053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advantages offered by PowerPoint through its audiovisual capabilities can be useful to people who have different ways of taking in information. The variety of presentation techniques offered including the structured style of the slides enhance learning for people with certain personality types or learning styles (White, 2011). </a:t>
            </a:r>
          </a:p>
          <a:p>
            <a:r>
              <a:rPr lang="en-US" dirty="0" smtClean="0"/>
              <a:t>The major features of Prezi are an infinite canvas and nonlinear presentation style. The infinite canvas is a large blank workspace in which various concept blocks form presentation slides. The nonlinear presentation style is a function of user-defined paths for illustrating the relationship among slides by zooming and panning screen animations (</a:t>
            </a:r>
            <a:r>
              <a:rPr lang="fr-FR" sz="1200" b="0" i="0" kern="1200" dirty="0" smtClean="0">
                <a:solidFill>
                  <a:schemeClr val="tx1"/>
                </a:solidFill>
                <a:effectLst/>
                <a:latin typeface="+mn-lt"/>
                <a:ea typeface="+mn-ea"/>
                <a:cs typeface="+mn-cs"/>
              </a:rPr>
              <a:t>Chou, Chang &amp; Lu, 2015). </a:t>
            </a:r>
            <a:endParaRPr lang="en-US" dirty="0"/>
          </a:p>
        </p:txBody>
      </p:sp>
      <p:sp>
        <p:nvSpPr>
          <p:cNvPr id="4" name="Slide Number Placeholder 3"/>
          <p:cNvSpPr>
            <a:spLocks noGrp="1"/>
          </p:cNvSpPr>
          <p:nvPr>
            <p:ph type="sldNum" sz="quarter" idx="10"/>
          </p:nvPr>
        </p:nvSpPr>
        <p:spPr/>
        <p:txBody>
          <a:bodyPr/>
          <a:lstStyle/>
          <a:p>
            <a:fld id="{A3F29F66-829A-442C-B3ED-DC09AB79E351}" type="slidenum">
              <a:rPr lang="en-US" smtClean="0"/>
              <a:t>7</a:t>
            </a:fld>
            <a:endParaRPr lang="en-US"/>
          </a:p>
        </p:txBody>
      </p:sp>
    </p:spTree>
    <p:extLst>
      <p:ext uri="{BB962C8B-B14F-4D97-AF65-F5344CB8AC3E}">
        <p14:creationId xmlns:p14="http://schemas.microsoft.com/office/powerpoint/2010/main" val="2826170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 PowerPoint, the user must first click on the object and then go to the Animation menu to select the desired effect. Finally, the user has the option to either set each effect to start right after the previous effect--so that they appear perfectly synchronized--or manually set their appearance by clicking on the Animation Pane.</a:t>
            </a:r>
            <a:endParaRPr lang="en-US" dirty="0"/>
          </a:p>
        </p:txBody>
      </p:sp>
      <p:sp>
        <p:nvSpPr>
          <p:cNvPr id="4" name="Slide Number Placeholder 3"/>
          <p:cNvSpPr>
            <a:spLocks noGrp="1"/>
          </p:cNvSpPr>
          <p:nvPr>
            <p:ph type="sldNum" sz="quarter" idx="10"/>
          </p:nvPr>
        </p:nvSpPr>
        <p:spPr/>
        <p:txBody>
          <a:bodyPr/>
          <a:lstStyle/>
          <a:p>
            <a:fld id="{A3F29F66-829A-442C-B3ED-DC09AB79E351}" type="slidenum">
              <a:rPr lang="en-US" smtClean="0"/>
              <a:t>9</a:t>
            </a:fld>
            <a:endParaRPr lang="en-US"/>
          </a:p>
        </p:txBody>
      </p:sp>
    </p:spTree>
    <p:extLst>
      <p:ext uri="{BB962C8B-B14F-4D97-AF65-F5344CB8AC3E}">
        <p14:creationId xmlns:p14="http://schemas.microsoft.com/office/powerpoint/2010/main" val="10834675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E1E842E-2D73-4E16-8A91-7231602739DE}" type="datetimeFigureOut">
              <a:rPr lang="en-US" smtClean="0"/>
              <a:t>3/17/2019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2DE0DA7-E06C-430B-B8A2-C745ED3026BE}" type="slidenum">
              <a:rPr lang="en-US" smtClean="0"/>
              <a:t>‹#›</a:t>
            </a:fld>
            <a:endParaRPr lang="en-US"/>
          </a:p>
        </p:txBody>
      </p:sp>
    </p:spTree>
    <p:extLst>
      <p:ext uri="{BB962C8B-B14F-4D97-AF65-F5344CB8AC3E}">
        <p14:creationId xmlns:p14="http://schemas.microsoft.com/office/powerpoint/2010/main" val="2743278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E1E842E-2D73-4E16-8A91-7231602739DE}" type="datetimeFigureOut">
              <a:rPr lang="en-US" smtClean="0"/>
              <a:t>3/17/2019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2DE0DA7-E06C-430B-B8A2-C745ED3026BE}" type="slidenum">
              <a:rPr lang="en-US" smtClean="0"/>
              <a:t>‹#›</a:t>
            </a:fld>
            <a:endParaRPr lang="en-US"/>
          </a:p>
        </p:txBody>
      </p:sp>
    </p:spTree>
    <p:extLst>
      <p:ext uri="{BB962C8B-B14F-4D97-AF65-F5344CB8AC3E}">
        <p14:creationId xmlns:p14="http://schemas.microsoft.com/office/powerpoint/2010/main" val="4270275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FE1E842E-2D73-4E16-8A91-7231602739DE}"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DE0DA7-E06C-430B-B8A2-C745ED3026BE}" type="slidenum">
              <a:rPr lang="en-US" smtClean="0"/>
              <a:t>‹#›</a:t>
            </a:fld>
            <a:endParaRPr lang="en-US"/>
          </a:p>
        </p:txBody>
      </p:sp>
    </p:spTree>
    <p:extLst>
      <p:ext uri="{BB962C8B-B14F-4D97-AF65-F5344CB8AC3E}">
        <p14:creationId xmlns:p14="http://schemas.microsoft.com/office/powerpoint/2010/main" val="1221499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FE1E842E-2D73-4E16-8A91-7231602739DE}"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DE0DA7-E06C-430B-B8A2-C745ED3026BE}" type="slidenum">
              <a:rPr lang="en-US" smtClean="0"/>
              <a:t>‹#›</a:t>
            </a:fld>
            <a:endParaRPr lang="en-US"/>
          </a:p>
        </p:txBody>
      </p:sp>
    </p:spTree>
    <p:extLst>
      <p:ext uri="{BB962C8B-B14F-4D97-AF65-F5344CB8AC3E}">
        <p14:creationId xmlns:p14="http://schemas.microsoft.com/office/powerpoint/2010/main" val="222407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E1E842E-2D73-4E16-8A91-7231602739DE}"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DE0DA7-E06C-430B-B8A2-C745ED3026BE}" type="slidenum">
              <a:rPr lang="en-US" smtClean="0"/>
              <a:t>‹#›</a:t>
            </a:fld>
            <a:endParaRPr lang="en-US"/>
          </a:p>
        </p:txBody>
      </p:sp>
    </p:spTree>
    <p:extLst>
      <p:ext uri="{BB962C8B-B14F-4D97-AF65-F5344CB8AC3E}">
        <p14:creationId xmlns:p14="http://schemas.microsoft.com/office/powerpoint/2010/main" val="3086336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E1E842E-2D73-4E16-8A91-7231602739DE}" type="datetimeFigureOut">
              <a:rPr lang="en-US" smtClean="0"/>
              <a:t>3/17/2019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DE0DA7-E06C-430B-B8A2-C745ED3026BE}" type="slidenum">
              <a:rPr lang="en-US" smtClean="0"/>
              <a:t>‹#›</a:t>
            </a:fld>
            <a:endParaRPr lang="en-US"/>
          </a:p>
        </p:txBody>
      </p:sp>
    </p:spTree>
    <p:extLst>
      <p:ext uri="{BB962C8B-B14F-4D97-AF65-F5344CB8AC3E}">
        <p14:creationId xmlns:p14="http://schemas.microsoft.com/office/powerpoint/2010/main" val="748339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E1E842E-2D73-4E16-8A91-7231602739DE}" type="datetimeFigureOut">
              <a:rPr lang="en-US" smtClean="0"/>
              <a:t>3/17/2019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D2DE0DA7-E06C-430B-B8A2-C745ED3026BE}" type="slidenum">
              <a:rPr lang="en-US" smtClean="0"/>
              <a:t>‹#›</a:t>
            </a:fld>
            <a:endParaRPr lang="en-US"/>
          </a:p>
        </p:txBody>
      </p:sp>
    </p:spTree>
    <p:extLst>
      <p:ext uri="{BB962C8B-B14F-4D97-AF65-F5344CB8AC3E}">
        <p14:creationId xmlns:p14="http://schemas.microsoft.com/office/powerpoint/2010/main" val="2076077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E1E842E-2D73-4E16-8A91-7231602739DE}"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E0DA7-E06C-430B-B8A2-C745ED3026BE}" type="slidenum">
              <a:rPr lang="en-US" smtClean="0"/>
              <a:t>‹#›</a:t>
            </a:fld>
            <a:endParaRPr lang="en-US"/>
          </a:p>
        </p:txBody>
      </p:sp>
    </p:spTree>
    <p:extLst>
      <p:ext uri="{BB962C8B-B14F-4D97-AF65-F5344CB8AC3E}">
        <p14:creationId xmlns:p14="http://schemas.microsoft.com/office/powerpoint/2010/main" val="10905029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E1E842E-2D73-4E16-8A91-7231602739DE}"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DE0DA7-E06C-430B-B8A2-C745ED3026BE}" type="slidenum">
              <a:rPr lang="en-US" smtClean="0"/>
              <a:t>‹#›</a:t>
            </a:fld>
            <a:endParaRPr lang="en-US"/>
          </a:p>
        </p:txBody>
      </p:sp>
    </p:spTree>
    <p:extLst>
      <p:ext uri="{BB962C8B-B14F-4D97-AF65-F5344CB8AC3E}">
        <p14:creationId xmlns:p14="http://schemas.microsoft.com/office/powerpoint/2010/main" val="2520593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1E842E-2D73-4E16-8A91-7231602739DE}"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E0DA7-E06C-430B-B8A2-C745ED3026BE}" type="slidenum">
              <a:rPr lang="en-US" smtClean="0"/>
              <a:t>‹#›</a:t>
            </a:fld>
            <a:endParaRPr lang="en-US"/>
          </a:p>
        </p:txBody>
      </p:sp>
    </p:spTree>
    <p:extLst>
      <p:ext uri="{BB962C8B-B14F-4D97-AF65-F5344CB8AC3E}">
        <p14:creationId xmlns:p14="http://schemas.microsoft.com/office/powerpoint/2010/main" val="2417041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E1E842E-2D73-4E16-8A91-7231602739DE}"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DE0DA7-E06C-430B-B8A2-C745ED3026BE}" type="slidenum">
              <a:rPr lang="en-US" smtClean="0"/>
              <a:t>‹#›</a:t>
            </a:fld>
            <a:endParaRPr lang="en-US"/>
          </a:p>
        </p:txBody>
      </p:sp>
    </p:spTree>
    <p:extLst>
      <p:ext uri="{BB962C8B-B14F-4D97-AF65-F5344CB8AC3E}">
        <p14:creationId xmlns:p14="http://schemas.microsoft.com/office/powerpoint/2010/main" val="169140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1E842E-2D73-4E16-8A91-7231602739DE}" type="datetimeFigureOut">
              <a:rPr lang="en-US" smtClean="0"/>
              <a:t>3/17/2019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E0DA7-E06C-430B-B8A2-C745ED3026BE}" type="slidenum">
              <a:rPr lang="en-US" smtClean="0"/>
              <a:t>‹#›</a:t>
            </a:fld>
            <a:endParaRPr lang="en-US"/>
          </a:p>
        </p:txBody>
      </p:sp>
    </p:spTree>
    <p:extLst>
      <p:ext uri="{BB962C8B-B14F-4D97-AF65-F5344CB8AC3E}">
        <p14:creationId xmlns:p14="http://schemas.microsoft.com/office/powerpoint/2010/main" val="398925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1E842E-2D73-4E16-8A91-7231602739DE}" type="datetimeFigureOut">
              <a:rPr lang="en-US" smtClean="0"/>
              <a:t>3/17/2019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DE0DA7-E06C-430B-B8A2-C745ED3026BE}" type="slidenum">
              <a:rPr lang="en-US" smtClean="0"/>
              <a:t>‹#›</a:t>
            </a:fld>
            <a:endParaRPr lang="en-US"/>
          </a:p>
        </p:txBody>
      </p:sp>
    </p:spTree>
    <p:extLst>
      <p:ext uri="{BB962C8B-B14F-4D97-AF65-F5344CB8AC3E}">
        <p14:creationId xmlns:p14="http://schemas.microsoft.com/office/powerpoint/2010/main" val="3566456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1E842E-2D73-4E16-8A91-7231602739DE}" type="datetimeFigureOut">
              <a:rPr lang="en-US" smtClean="0"/>
              <a:t>3/17/2019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DE0DA7-E06C-430B-B8A2-C745ED3026BE}" type="slidenum">
              <a:rPr lang="en-US" smtClean="0"/>
              <a:t>‹#›</a:t>
            </a:fld>
            <a:endParaRPr lang="en-US"/>
          </a:p>
        </p:txBody>
      </p:sp>
    </p:spTree>
    <p:extLst>
      <p:ext uri="{BB962C8B-B14F-4D97-AF65-F5344CB8AC3E}">
        <p14:creationId xmlns:p14="http://schemas.microsoft.com/office/powerpoint/2010/main" val="286871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1E842E-2D73-4E16-8A91-7231602739DE}" type="datetimeFigureOut">
              <a:rPr lang="en-US" smtClean="0"/>
              <a:t>3/17/2019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2DE0DA7-E06C-430B-B8A2-C745ED3026BE}" type="slidenum">
              <a:rPr lang="en-US" smtClean="0"/>
              <a:t>‹#›</a:t>
            </a:fld>
            <a:endParaRPr lang="en-US"/>
          </a:p>
        </p:txBody>
      </p:sp>
    </p:spTree>
    <p:extLst>
      <p:ext uri="{BB962C8B-B14F-4D97-AF65-F5344CB8AC3E}">
        <p14:creationId xmlns:p14="http://schemas.microsoft.com/office/powerpoint/2010/main" val="2661195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E1E842E-2D73-4E16-8A91-7231602739DE}" type="datetimeFigureOut">
              <a:rPr lang="en-US" smtClean="0"/>
              <a:t>3/17/2019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2DE0DA7-E06C-430B-B8A2-C745ED3026BE}" type="slidenum">
              <a:rPr lang="en-US" smtClean="0"/>
              <a:t>‹#›</a:t>
            </a:fld>
            <a:endParaRPr lang="en-US"/>
          </a:p>
        </p:txBody>
      </p:sp>
    </p:spTree>
    <p:extLst>
      <p:ext uri="{BB962C8B-B14F-4D97-AF65-F5344CB8AC3E}">
        <p14:creationId xmlns:p14="http://schemas.microsoft.com/office/powerpoint/2010/main" val="2889470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E1E842E-2D73-4E16-8A91-7231602739DE}" type="datetimeFigureOut">
              <a:rPr lang="en-US" smtClean="0"/>
              <a:t>3/17/2019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2DE0DA7-E06C-430B-B8A2-C745ED3026BE}" type="slidenum">
              <a:rPr lang="en-US" smtClean="0"/>
              <a:t>‹#›</a:t>
            </a:fld>
            <a:endParaRPr lang="en-US"/>
          </a:p>
        </p:txBody>
      </p:sp>
    </p:spTree>
    <p:extLst>
      <p:ext uri="{BB962C8B-B14F-4D97-AF65-F5344CB8AC3E}">
        <p14:creationId xmlns:p14="http://schemas.microsoft.com/office/powerpoint/2010/main" val="850497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E1E842E-2D73-4E16-8A91-7231602739DE}" type="datetimeFigureOut">
              <a:rPr lang="en-US" smtClean="0"/>
              <a:t>3/17/2019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2DE0DA7-E06C-430B-B8A2-C745ED3026BE}" type="slidenum">
              <a:rPr lang="en-US" smtClean="0"/>
              <a:t>‹#›</a:t>
            </a:fld>
            <a:endParaRPr lang="en-US"/>
          </a:p>
        </p:txBody>
      </p:sp>
    </p:spTree>
    <p:extLst>
      <p:ext uri="{BB962C8B-B14F-4D97-AF65-F5344CB8AC3E}">
        <p14:creationId xmlns:p14="http://schemas.microsoft.com/office/powerpoint/2010/main" val="6074017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visme.co/blog/powerpoint-alternative-vism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3719" y="1503988"/>
            <a:ext cx="8825658" cy="2677648"/>
          </a:xfrm>
        </p:spPr>
        <p:txBody>
          <a:bodyPr/>
          <a:lstStyle/>
          <a:p>
            <a:r>
              <a:rPr lang="en-US" b="1" spc="50" dirty="0" smtClean="0">
                <a:ln w="9525" cmpd="sng">
                  <a:solidFill>
                    <a:schemeClr val="accent1"/>
                  </a:solidFill>
                  <a:prstDash val="solid"/>
                </a:ln>
                <a:solidFill>
                  <a:srgbClr val="70AD47">
                    <a:tint val="1000"/>
                  </a:srgbClr>
                </a:solidFill>
                <a:effectLst>
                  <a:glow rad="38100">
                    <a:schemeClr val="accent1">
                      <a:alpha val="40000"/>
                    </a:schemeClr>
                  </a:glow>
                </a:effectLst>
              </a:rPr>
              <a:t>Presentation Alternatives</a:t>
            </a:r>
            <a:endParaRPr lang="en-US"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04948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spc="50" dirty="0" smtClean="0">
                <a:ln w="9525" cmpd="sng">
                  <a:solidFill>
                    <a:schemeClr val="accent1"/>
                  </a:solidFill>
                  <a:prstDash val="solid"/>
                </a:ln>
                <a:solidFill>
                  <a:srgbClr val="70AD47">
                    <a:tint val="1000"/>
                  </a:srgbClr>
                </a:solidFill>
                <a:effectLst>
                  <a:glow rad="38100">
                    <a:schemeClr val="accent1">
                      <a:alpha val="40000"/>
                    </a:schemeClr>
                  </a:glow>
                </a:effectLst>
              </a:rPr>
              <a:t>Conclusion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 a nutshell, Prezi is more advanced than PowerPoint and </a:t>
            </a:r>
            <a:r>
              <a:rPr lang="en-US" dirty="0" err="1" smtClean="0"/>
              <a:t>Visme</a:t>
            </a:r>
            <a:r>
              <a:rPr lang="en-US" dirty="0" smtClean="0"/>
              <a:t> due to its </a:t>
            </a:r>
            <a:r>
              <a:rPr lang="en-US" dirty="0"/>
              <a:t>Real time data, Collaboration </a:t>
            </a:r>
            <a:r>
              <a:rPr lang="en-US" dirty="0" smtClean="0"/>
              <a:t>tools, </a:t>
            </a:r>
            <a:r>
              <a:rPr lang="en-US" dirty="0"/>
              <a:t>Zoom and pan on one </a:t>
            </a:r>
            <a:r>
              <a:rPr lang="en-US" dirty="0" smtClean="0"/>
              <a:t>slide, </a:t>
            </a:r>
            <a:r>
              <a:rPr lang="en-US" dirty="0"/>
              <a:t>Presentation </a:t>
            </a:r>
            <a:r>
              <a:rPr lang="en-US" dirty="0" smtClean="0"/>
              <a:t>library, Custom logo, </a:t>
            </a:r>
            <a:r>
              <a:rPr lang="en-US" dirty="0"/>
              <a:t>Video upload </a:t>
            </a:r>
            <a:r>
              <a:rPr lang="en-US" dirty="0" smtClean="0"/>
              <a:t>storage, and Group editing.</a:t>
            </a:r>
          </a:p>
          <a:p>
            <a:pPr marL="0" indent="0">
              <a:buNone/>
            </a:pPr>
            <a:r>
              <a:rPr lang="en-US" dirty="0" smtClean="0"/>
              <a:t> Moreover, Prezi provides a platform for many people to edit slides online in real time to avoid any misunderstanding. It is safe to say that Prezi is more effective than PowerPoint in various matters. </a:t>
            </a:r>
            <a:endParaRPr lang="en-US" dirty="0"/>
          </a:p>
        </p:txBody>
      </p:sp>
    </p:spTree>
    <p:extLst>
      <p:ext uri="{BB962C8B-B14F-4D97-AF65-F5344CB8AC3E}">
        <p14:creationId xmlns:p14="http://schemas.microsoft.com/office/powerpoint/2010/main" val="112511052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spc="50" dirty="0" smtClean="0">
                <a:ln w="9525" cmpd="sng">
                  <a:solidFill>
                    <a:schemeClr val="accent1"/>
                  </a:solidFill>
                  <a:prstDash val="solid"/>
                </a:ln>
                <a:solidFill>
                  <a:srgbClr val="70AD47">
                    <a:tint val="1000"/>
                  </a:srgbClr>
                </a:solidFill>
                <a:effectLst>
                  <a:glow rad="38100">
                    <a:schemeClr val="accent1">
                      <a:alpha val="40000"/>
                    </a:schemeClr>
                  </a:glow>
                </a:effectLst>
              </a:rPr>
              <a:t>References</a:t>
            </a:r>
            <a:endParaRPr lang="en-US"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3" name="Content Placeholder 2"/>
          <p:cNvSpPr>
            <a:spLocks noGrp="1"/>
          </p:cNvSpPr>
          <p:nvPr>
            <p:ph idx="1"/>
          </p:nvPr>
        </p:nvSpPr>
        <p:spPr/>
        <p:txBody>
          <a:bodyPr/>
          <a:lstStyle/>
          <a:p>
            <a:r>
              <a:rPr lang="en-US" dirty="0" err="1" smtClean="0"/>
              <a:t>Chibana</a:t>
            </a:r>
            <a:r>
              <a:rPr lang="en-US" dirty="0"/>
              <a:t>, N. (2018). PowerPoint Versus </a:t>
            </a:r>
            <a:r>
              <a:rPr lang="en-US" dirty="0" err="1"/>
              <a:t>Visme</a:t>
            </a:r>
            <a:r>
              <a:rPr lang="en-US" dirty="0"/>
              <a:t>: Which One Is Right For You? Retrieved from </a:t>
            </a:r>
            <a:r>
              <a:rPr lang="en-US" dirty="0">
                <a:hlinkClick r:id="rId2"/>
              </a:rPr>
              <a:t>https://visme.co/blog/powerpoint-alternative-visme</a:t>
            </a:r>
            <a:r>
              <a:rPr lang="en-US" dirty="0" smtClean="0">
                <a:hlinkClick r:id="rId2"/>
              </a:rPr>
              <a:t>/</a:t>
            </a:r>
            <a:endParaRPr lang="en-US" dirty="0" smtClean="0"/>
          </a:p>
          <a:p>
            <a:r>
              <a:rPr lang="en-US" dirty="0"/>
              <a:t>Chou, P. N., Chang, C. C., &amp; Lu, P. F. (2015). Prezi versus PowerPoint: The effects of varied digital presentation tools on students’ learning performance. </a:t>
            </a:r>
            <a:r>
              <a:rPr lang="en-US" i="1" dirty="0"/>
              <a:t>Computers &amp; Education</a:t>
            </a:r>
            <a:r>
              <a:rPr lang="en-US" dirty="0"/>
              <a:t>, </a:t>
            </a:r>
            <a:r>
              <a:rPr lang="en-US" i="1" dirty="0"/>
              <a:t>91</a:t>
            </a:r>
            <a:r>
              <a:rPr lang="en-US" dirty="0"/>
              <a:t>, 73-82</a:t>
            </a:r>
            <a:r>
              <a:rPr lang="en-US" dirty="0" smtClean="0"/>
              <a:t>.</a:t>
            </a:r>
            <a:endParaRPr lang="en-US" dirty="0"/>
          </a:p>
          <a:p>
            <a:r>
              <a:rPr lang="en-US" dirty="0" err="1"/>
              <a:t>Noar</a:t>
            </a:r>
            <a:r>
              <a:rPr lang="en-US" dirty="0"/>
              <a:t>, A. (2018). PowerPoint vs. Prezi | what’s The Difference</a:t>
            </a:r>
            <a:r>
              <a:rPr lang="en-US" dirty="0" smtClean="0"/>
              <a:t>?</a:t>
            </a:r>
          </a:p>
          <a:p>
            <a:r>
              <a:rPr lang="en-US" dirty="0"/>
              <a:t>White, N. L. (2011). </a:t>
            </a:r>
            <a:r>
              <a:rPr lang="en-US" i="1" dirty="0"/>
              <a:t>Prezi v. PowerPoint: Finding the right tool for the job</a:t>
            </a:r>
            <a:r>
              <a:rPr lang="en-US" dirty="0"/>
              <a:t> (Doctoral dissertation</a:t>
            </a:r>
            <a:r>
              <a:rPr lang="en-US" dirty="0" smtClean="0"/>
              <a:t>).</a:t>
            </a:r>
          </a:p>
        </p:txBody>
      </p:sp>
    </p:spTree>
    <p:extLst>
      <p:ext uri="{BB962C8B-B14F-4D97-AF65-F5344CB8AC3E}">
        <p14:creationId xmlns:p14="http://schemas.microsoft.com/office/powerpoint/2010/main" val="149589108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spc="50" dirty="0" err="1" smtClean="0">
                <a:ln w="9525" cmpd="sng">
                  <a:solidFill>
                    <a:schemeClr val="accent1"/>
                  </a:solidFill>
                  <a:prstDash val="solid"/>
                </a:ln>
                <a:solidFill>
                  <a:srgbClr val="70AD47">
                    <a:tint val="1000"/>
                  </a:srgbClr>
                </a:solidFill>
                <a:effectLst>
                  <a:glow rad="38100">
                    <a:schemeClr val="accent1">
                      <a:alpha val="40000"/>
                    </a:schemeClr>
                  </a:glow>
                </a:effectLst>
              </a:rPr>
              <a:t>Visme</a:t>
            </a:r>
            <a:endParaRPr lang="en-US" dirty="0"/>
          </a:p>
        </p:txBody>
      </p:sp>
      <p:sp>
        <p:nvSpPr>
          <p:cNvPr id="3" name="Content Placeholder 2"/>
          <p:cNvSpPr>
            <a:spLocks noGrp="1"/>
          </p:cNvSpPr>
          <p:nvPr>
            <p:ph idx="1"/>
          </p:nvPr>
        </p:nvSpPr>
        <p:spPr/>
        <p:txBody>
          <a:bodyPr/>
          <a:lstStyle/>
          <a:p>
            <a:pPr>
              <a:lnSpc>
                <a:spcPct val="150000"/>
              </a:lnSpc>
            </a:pPr>
            <a:r>
              <a:rPr lang="en-US" dirty="0" err="1" smtClean="0"/>
              <a:t>Visme</a:t>
            </a:r>
            <a:r>
              <a:rPr lang="en-US" dirty="0" smtClean="0"/>
              <a:t> is a visualization and data presentation tool.</a:t>
            </a:r>
          </a:p>
          <a:p>
            <a:pPr>
              <a:lnSpc>
                <a:spcPct val="150000"/>
              </a:lnSpc>
            </a:pPr>
            <a:r>
              <a:rPr lang="en-US" dirty="0" smtClean="0"/>
              <a:t>It is a web-based tool, but it can work offline as well.</a:t>
            </a:r>
          </a:p>
          <a:p>
            <a:pPr>
              <a:lnSpc>
                <a:spcPct val="150000"/>
              </a:lnSpc>
            </a:pPr>
            <a:r>
              <a:rPr lang="en-US" dirty="0" err="1" smtClean="0"/>
              <a:t>Visme</a:t>
            </a:r>
            <a:r>
              <a:rPr lang="en-US" dirty="0" smtClean="0"/>
              <a:t> is effective as it provides a collaborative platform in order to develop new projects. </a:t>
            </a:r>
          </a:p>
          <a:p>
            <a:pPr>
              <a:lnSpc>
                <a:spcPct val="150000"/>
              </a:lnSpc>
            </a:pPr>
            <a:r>
              <a:rPr lang="en-US" dirty="0" smtClean="0"/>
              <a:t>It helps in providing automation capabilities. </a:t>
            </a:r>
            <a:endParaRPr lang="en-US" dirty="0"/>
          </a:p>
        </p:txBody>
      </p:sp>
    </p:spTree>
    <p:extLst>
      <p:ext uri="{BB962C8B-B14F-4D97-AF65-F5344CB8AC3E}">
        <p14:creationId xmlns:p14="http://schemas.microsoft.com/office/powerpoint/2010/main" val="332195804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spc="50" dirty="0" err="1" smtClean="0">
                <a:ln w="9525" cmpd="sng">
                  <a:solidFill>
                    <a:schemeClr val="accent1"/>
                  </a:solidFill>
                  <a:prstDash val="solid"/>
                </a:ln>
                <a:solidFill>
                  <a:srgbClr val="70AD47">
                    <a:tint val="1000"/>
                  </a:srgbClr>
                </a:solidFill>
                <a:effectLst>
                  <a:glow rad="38100">
                    <a:schemeClr val="accent1">
                      <a:alpha val="40000"/>
                    </a:schemeClr>
                  </a:glow>
                </a:effectLst>
              </a:rPr>
              <a:t>Visme</a:t>
            </a:r>
            <a:r>
              <a:rPr lang="en-US" b="1" spc="50" dirty="0" smtClean="0">
                <a:ln w="9525" cmpd="sng">
                  <a:solidFill>
                    <a:schemeClr val="accent1"/>
                  </a:solidFill>
                  <a:prstDash val="solid"/>
                </a:ln>
                <a:solidFill>
                  <a:srgbClr val="70AD47">
                    <a:tint val="1000"/>
                  </a:srgbClr>
                </a:solidFill>
                <a:effectLst>
                  <a:glow rad="38100">
                    <a:schemeClr val="accent1">
                      <a:alpha val="40000"/>
                    </a:schemeClr>
                  </a:glow>
                </a:effectLst>
              </a:rPr>
              <a:t> Features</a:t>
            </a:r>
            <a:endParaRPr lang="en-US"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3" name="Content Placeholder 2"/>
          <p:cNvSpPr>
            <a:spLocks noGrp="1"/>
          </p:cNvSpPr>
          <p:nvPr>
            <p:ph idx="1"/>
          </p:nvPr>
        </p:nvSpPr>
        <p:spPr>
          <a:xfrm>
            <a:off x="1154954" y="2313709"/>
            <a:ext cx="8825659" cy="3976255"/>
          </a:xfrm>
        </p:spPr>
        <p:txBody>
          <a:bodyPr>
            <a:normAutofit/>
          </a:bodyPr>
          <a:lstStyle/>
          <a:p>
            <a:r>
              <a:rPr lang="en-US" dirty="0" smtClean="0"/>
              <a:t>Data Visualization</a:t>
            </a:r>
          </a:p>
          <a:p>
            <a:r>
              <a:rPr lang="en-US" dirty="0" smtClean="0"/>
              <a:t>Graphics and charts</a:t>
            </a:r>
          </a:p>
          <a:p>
            <a:r>
              <a:rPr lang="en-US" dirty="0" smtClean="0"/>
              <a:t>Content database</a:t>
            </a:r>
          </a:p>
          <a:p>
            <a:r>
              <a:rPr lang="en-US" dirty="0" smtClean="0"/>
              <a:t>Offline usability</a:t>
            </a:r>
          </a:p>
          <a:p>
            <a:r>
              <a:rPr lang="en-US" dirty="0" smtClean="0"/>
              <a:t>Templates for projects and documents</a:t>
            </a:r>
          </a:p>
          <a:p>
            <a:r>
              <a:rPr lang="en-US" dirty="0" smtClean="0"/>
              <a:t>Customer activity reports</a:t>
            </a:r>
          </a:p>
          <a:p>
            <a:r>
              <a:rPr lang="en-US" dirty="0" smtClean="0"/>
              <a:t>Safety and privacy</a:t>
            </a:r>
          </a:p>
          <a:p>
            <a:r>
              <a:rPr lang="en-US" dirty="0" smtClean="0"/>
              <a:t>Access management</a:t>
            </a:r>
          </a:p>
          <a:p>
            <a:r>
              <a:rPr lang="en-US" dirty="0" smtClean="0"/>
              <a:t>Interface for collaborative work</a:t>
            </a:r>
            <a:endParaRPr lang="en-US" dirty="0"/>
          </a:p>
        </p:txBody>
      </p:sp>
      <p:sp>
        <p:nvSpPr>
          <p:cNvPr id="5" name="Oval 4"/>
          <p:cNvSpPr/>
          <p:nvPr/>
        </p:nvSpPr>
        <p:spPr>
          <a:xfrm>
            <a:off x="8437419" y="3685309"/>
            <a:ext cx="1814946"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Animations</a:t>
            </a:r>
            <a:endParaRPr lang="en-US" sz="1600" dirty="0"/>
          </a:p>
        </p:txBody>
      </p:sp>
      <p:sp>
        <p:nvSpPr>
          <p:cNvPr id="6" name="Oval 5"/>
          <p:cNvSpPr/>
          <p:nvPr/>
        </p:nvSpPr>
        <p:spPr>
          <a:xfrm>
            <a:off x="6622473" y="5075575"/>
            <a:ext cx="1814946"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User Interface</a:t>
            </a:r>
            <a:endParaRPr lang="en-US" sz="1600" dirty="0"/>
          </a:p>
        </p:txBody>
      </p:sp>
      <p:sp>
        <p:nvSpPr>
          <p:cNvPr id="7" name="Oval 6"/>
          <p:cNvSpPr/>
          <p:nvPr/>
        </p:nvSpPr>
        <p:spPr>
          <a:xfrm>
            <a:off x="6622473" y="2295043"/>
            <a:ext cx="1814946"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Social Media Marketing</a:t>
            </a:r>
            <a:endParaRPr lang="en-US" sz="1600" dirty="0"/>
          </a:p>
        </p:txBody>
      </p:sp>
    </p:spTree>
    <p:extLst>
      <p:ext uri="{BB962C8B-B14F-4D97-AF65-F5344CB8AC3E}">
        <p14:creationId xmlns:p14="http://schemas.microsoft.com/office/powerpoint/2010/main" val="187667100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500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nextCondLst>
                <p:cond evt="onClick" delay="0">
                  <p:tgtEl>
                    <p:spTgt spid="5"/>
                  </p:tgtEl>
                </p:cond>
              </p:nextCondLst>
            </p:seq>
            <p:seq concurrent="1" nextAc="seek">
              <p:cTn id="7" restart="whenNotActive" fill="hold" evtFilter="cancelBubble" nodeType="interactiveSeq">
                <p:stCondLst>
                  <p:cond evt="onClick" delay="0">
                    <p:tgtEl>
                      <p:spTgt spid="6"/>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grpId="0" nodeType="clickEffect">
                                  <p:stCondLst>
                                    <p:cond delay="500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nextCondLst>
                <p:cond evt="onClick" delay="0">
                  <p:tgtEl>
                    <p:spTgt spid="6"/>
                  </p:tgtEl>
                </p:cond>
              </p:nextCondLst>
            </p:seq>
            <p:seq concurrent="1" nextAc="seek">
              <p:cTn id="12" restart="whenNotActive" fill="hold" evtFilter="cancelBubble" nodeType="interactiveSeq">
                <p:stCondLst>
                  <p:cond evt="onClick" delay="0">
                    <p:tgtEl>
                      <p:spTgt spid="7"/>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5000"/>
                                  </p:stCondLst>
                                  <p:childTnLst>
                                    <p:set>
                                      <p:cBhvr>
                                        <p:cTn id="16" dur="1" fill="hold">
                                          <p:stCondLst>
                                            <p:cond delay="9999"/>
                                          </p:stCondLst>
                                        </p:cTn>
                                        <p:tgtEl>
                                          <p:spTgt spid="7"/>
                                        </p:tgtEl>
                                        <p:attrNameLst>
                                          <p:attrName>style.visibility</p:attrName>
                                        </p:attrNameLst>
                                      </p:cBhvr>
                                      <p:to>
                                        <p:strVal val="visible"/>
                                      </p:to>
                                    </p:set>
                                  </p:childTnLst>
                                </p:cTn>
                              </p:par>
                            </p:childTnLst>
                          </p:cTn>
                        </p:par>
                      </p:childTnLst>
                    </p:cTn>
                  </p:par>
                </p:childTnLst>
              </p:cTn>
              <p:nextCondLst>
                <p:cond evt="onClick" delay="0">
                  <p:tgtEl>
                    <p:spTgt spid="7"/>
                  </p:tgtEl>
                </p:cond>
              </p:nextCondLst>
            </p:seq>
          </p:childTnLst>
        </p:cTn>
      </p:par>
    </p:tnLst>
    <p:bldLst>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spc="50" dirty="0" smtClean="0">
                <a:ln w="9525" cmpd="sng">
                  <a:solidFill>
                    <a:schemeClr val="accent1"/>
                  </a:solidFill>
                  <a:prstDash val="solid"/>
                </a:ln>
                <a:solidFill>
                  <a:srgbClr val="70AD47">
                    <a:tint val="1000"/>
                  </a:srgbClr>
                </a:solidFill>
                <a:effectLst>
                  <a:glow rad="38100">
                    <a:schemeClr val="accent1">
                      <a:alpha val="40000"/>
                    </a:schemeClr>
                  </a:glow>
                </a:effectLst>
              </a:rPr>
              <a:t>Prezi</a:t>
            </a:r>
            <a:endParaRPr lang="en-US" dirty="0"/>
          </a:p>
        </p:txBody>
      </p:sp>
      <p:sp>
        <p:nvSpPr>
          <p:cNvPr id="3" name="Content Placeholder 2"/>
          <p:cNvSpPr>
            <a:spLocks noGrp="1"/>
          </p:cNvSpPr>
          <p:nvPr>
            <p:ph idx="1"/>
          </p:nvPr>
        </p:nvSpPr>
        <p:spPr/>
        <p:txBody>
          <a:bodyPr/>
          <a:lstStyle/>
          <a:p>
            <a:pPr>
              <a:lnSpc>
                <a:spcPct val="200000"/>
              </a:lnSpc>
            </a:pPr>
            <a:r>
              <a:rPr lang="en-US" dirty="0" smtClean="0"/>
              <a:t>Prezi is a web-based tool for creating presentations. </a:t>
            </a:r>
          </a:p>
          <a:p>
            <a:pPr>
              <a:lnSpc>
                <a:spcPct val="200000"/>
              </a:lnSpc>
            </a:pPr>
            <a:r>
              <a:rPr lang="en-US" dirty="0" smtClean="0"/>
              <a:t>Prezi platform supports the use of video along with text and images. </a:t>
            </a:r>
          </a:p>
          <a:p>
            <a:pPr>
              <a:lnSpc>
                <a:spcPct val="200000"/>
              </a:lnSpc>
            </a:pPr>
            <a:r>
              <a:rPr lang="en-US" dirty="0"/>
              <a:t>For </a:t>
            </a:r>
            <a:r>
              <a:rPr lang="en-US" dirty="0" smtClean="0"/>
              <a:t>businesses, </a:t>
            </a:r>
            <a:r>
              <a:rPr lang="en-US" dirty="0"/>
              <a:t>i</a:t>
            </a:r>
            <a:r>
              <a:rPr lang="en-US" dirty="0" smtClean="0"/>
              <a:t>t provides ease to navigate the system. </a:t>
            </a:r>
          </a:p>
          <a:p>
            <a:pPr>
              <a:lnSpc>
                <a:spcPct val="200000"/>
              </a:lnSpc>
            </a:pPr>
            <a:r>
              <a:rPr lang="en-US" dirty="0" smtClean="0"/>
              <a:t>Prezi uses a large canvas to emphasize visual content, text, and ideas, rather than using slides.</a:t>
            </a:r>
            <a:endParaRPr lang="en-US" dirty="0"/>
          </a:p>
        </p:txBody>
      </p:sp>
    </p:spTree>
    <p:extLst>
      <p:ext uri="{BB962C8B-B14F-4D97-AF65-F5344CB8AC3E}">
        <p14:creationId xmlns:p14="http://schemas.microsoft.com/office/powerpoint/2010/main" val="252504502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spc="50" dirty="0" smtClean="0">
                <a:ln w="9525" cmpd="sng">
                  <a:solidFill>
                    <a:schemeClr val="accent1"/>
                  </a:solidFill>
                  <a:prstDash val="solid"/>
                </a:ln>
                <a:solidFill>
                  <a:srgbClr val="70AD47">
                    <a:tint val="1000"/>
                  </a:srgbClr>
                </a:solidFill>
                <a:effectLst>
                  <a:glow rad="38100">
                    <a:schemeClr val="accent1">
                      <a:alpha val="40000"/>
                    </a:schemeClr>
                  </a:glow>
                </a:effectLst>
              </a:rPr>
              <a:t>Prezi Features</a:t>
            </a:r>
            <a:endParaRPr lang="en-US"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3" name="Content Placeholder 2"/>
          <p:cNvSpPr>
            <a:spLocks noGrp="1"/>
          </p:cNvSpPr>
          <p:nvPr>
            <p:ph idx="1"/>
          </p:nvPr>
        </p:nvSpPr>
        <p:spPr>
          <a:xfrm>
            <a:off x="1154954" y="2341418"/>
            <a:ext cx="8825659" cy="3678382"/>
          </a:xfrm>
        </p:spPr>
        <p:txBody>
          <a:bodyPr>
            <a:normAutofit fontScale="92500" lnSpcReduction="10000"/>
          </a:bodyPr>
          <a:lstStyle/>
          <a:p>
            <a:r>
              <a:rPr lang="en-US" dirty="0" smtClean="0"/>
              <a:t>Leaderboard tracking</a:t>
            </a:r>
          </a:p>
          <a:p>
            <a:r>
              <a:rPr lang="en-US" dirty="0" smtClean="0"/>
              <a:t>Group editing</a:t>
            </a:r>
          </a:p>
          <a:p>
            <a:r>
              <a:rPr lang="en-US" dirty="0" smtClean="0"/>
              <a:t>Zoom and pan on one slide</a:t>
            </a:r>
          </a:p>
          <a:p>
            <a:r>
              <a:rPr lang="en-US" dirty="0" smtClean="0"/>
              <a:t>Centralized billing</a:t>
            </a:r>
          </a:p>
          <a:p>
            <a:r>
              <a:rPr lang="en-US" dirty="0" smtClean="0"/>
              <a:t>Presentation library</a:t>
            </a:r>
          </a:p>
          <a:p>
            <a:r>
              <a:rPr lang="en-US" dirty="0" smtClean="0"/>
              <a:t>Custom logo</a:t>
            </a:r>
          </a:p>
          <a:p>
            <a:r>
              <a:rPr lang="en-US" dirty="0" smtClean="0"/>
              <a:t>Voice-over</a:t>
            </a:r>
          </a:p>
          <a:p>
            <a:r>
              <a:rPr lang="en-US" dirty="0" smtClean="0"/>
              <a:t>Video upload storage</a:t>
            </a:r>
          </a:p>
          <a:p>
            <a:r>
              <a:rPr lang="en-US" dirty="0" smtClean="0"/>
              <a:t>Real time data</a:t>
            </a:r>
          </a:p>
          <a:p>
            <a:r>
              <a:rPr lang="en-US" dirty="0" smtClean="0"/>
              <a:t>Collaboration tools</a:t>
            </a:r>
          </a:p>
        </p:txBody>
      </p:sp>
    </p:spTree>
    <p:extLst>
      <p:ext uri="{BB962C8B-B14F-4D97-AF65-F5344CB8AC3E}">
        <p14:creationId xmlns:p14="http://schemas.microsoft.com/office/powerpoint/2010/main" val="54188611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spc="50" dirty="0" smtClean="0">
                <a:ln w="9525" cmpd="sng">
                  <a:solidFill>
                    <a:schemeClr val="accent1"/>
                  </a:solidFill>
                  <a:prstDash val="solid"/>
                </a:ln>
                <a:solidFill>
                  <a:srgbClr val="70AD47">
                    <a:tint val="1000"/>
                  </a:srgbClr>
                </a:solidFill>
                <a:effectLst>
                  <a:glow rad="38100">
                    <a:schemeClr val="accent1">
                      <a:alpha val="40000"/>
                    </a:schemeClr>
                  </a:glow>
                </a:effectLst>
              </a:rPr>
              <a:t>PowerPoint vs Prezi</a:t>
            </a:r>
            <a:br>
              <a:rPr lang="en-US" b="1" spc="50" dirty="0" smtClean="0">
                <a:ln w="9525" cmpd="sng">
                  <a:solidFill>
                    <a:schemeClr val="accent1"/>
                  </a:solidFill>
                  <a:prstDash val="solid"/>
                </a:ln>
                <a:solidFill>
                  <a:srgbClr val="70AD47">
                    <a:tint val="1000"/>
                  </a:srgbClr>
                </a:solidFill>
                <a:effectLst>
                  <a:glow rad="38100">
                    <a:schemeClr val="accent1">
                      <a:alpha val="40000"/>
                    </a:schemeClr>
                  </a:glow>
                </a:effectLst>
              </a:rPr>
            </a:br>
            <a:r>
              <a:rPr lang="en-US" b="1" spc="50" dirty="0" smtClean="0">
                <a:ln w="9525" cmpd="sng">
                  <a:solidFill>
                    <a:schemeClr val="accent1"/>
                  </a:solidFill>
                  <a:prstDash val="solid"/>
                </a:ln>
                <a:solidFill>
                  <a:srgbClr val="70AD47">
                    <a:tint val="1000"/>
                  </a:srgbClr>
                </a:solidFill>
                <a:effectLst>
                  <a:glow rad="38100">
                    <a:schemeClr val="accent1">
                      <a:alpha val="40000"/>
                    </a:schemeClr>
                  </a:glow>
                </a:effectLst>
              </a:rPr>
              <a:t>(Pros)</a:t>
            </a:r>
            <a:endParaRPr lang="en-US"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3" name="Content Placeholder 2"/>
          <p:cNvSpPr>
            <a:spLocks noGrp="1"/>
          </p:cNvSpPr>
          <p:nvPr>
            <p:ph idx="1"/>
          </p:nvPr>
        </p:nvSpPr>
        <p:spPr>
          <a:xfrm>
            <a:off x="1154954" y="2604656"/>
            <a:ext cx="8825659" cy="3505200"/>
          </a:xfrm>
        </p:spPr>
        <p:txBody>
          <a:bodyPr/>
          <a:lstStyle/>
          <a:p>
            <a:r>
              <a:rPr lang="en-US" dirty="0" smtClean="0"/>
              <a:t>PowerPoint features include pre-designed layouts that are helpful to assemble a presentation in no time.</a:t>
            </a:r>
          </a:p>
          <a:p>
            <a:r>
              <a:rPr lang="en-US" dirty="0" smtClean="0"/>
              <a:t>On the other hand, Prezi is a used in-browser that does not need to be downloaded.</a:t>
            </a:r>
          </a:p>
          <a:p>
            <a:r>
              <a:rPr lang="en-US" dirty="0" smtClean="0"/>
              <a:t>PowerPoint slides can be printed out, but one can not print slides from Prezi.</a:t>
            </a:r>
          </a:p>
          <a:p>
            <a:r>
              <a:rPr lang="en-US" dirty="0"/>
              <a:t>Presenter can jump to discussion point with Prezi's zoom function</a:t>
            </a:r>
            <a:r>
              <a:rPr lang="en-US" dirty="0" smtClean="0"/>
              <a:t>.</a:t>
            </a:r>
            <a:endParaRPr lang="en-US" dirty="0"/>
          </a:p>
        </p:txBody>
      </p:sp>
    </p:spTree>
    <p:extLst>
      <p:ext uri="{BB962C8B-B14F-4D97-AF65-F5344CB8AC3E}">
        <p14:creationId xmlns:p14="http://schemas.microsoft.com/office/powerpoint/2010/main" val="41751649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spc="50" dirty="0" smtClean="0">
                <a:ln w="9525" cmpd="sng">
                  <a:solidFill>
                    <a:schemeClr val="accent1"/>
                  </a:solidFill>
                  <a:prstDash val="solid"/>
                </a:ln>
                <a:solidFill>
                  <a:srgbClr val="70AD47">
                    <a:tint val="1000"/>
                  </a:srgbClr>
                </a:solidFill>
                <a:effectLst>
                  <a:glow rad="38100">
                    <a:schemeClr val="accent1">
                      <a:alpha val="40000"/>
                    </a:schemeClr>
                  </a:glow>
                </a:effectLst>
              </a:rPr>
              <a:t>Cont.</a:t>
            </a:r>
            <a:endParaRPr lang="en-US"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3" name="Content Placeholder 2"/>
          <p:cNvSpPr>
            <a:spLocks noGrp="1"/>
          </p:cNvSpPr>
          <p:nvPr>
            <p:ph idx="1"/>
          </p:nvPr>
        </p:nvSpPr>
        <p:spPr/>
        <p:txBody>
          <a:bodyPr/>
          <a:lstStyle/>
          <a:p>
            <a:r>
              <a:rPr lang="en-US" dirty="0" smtClean="0"/>
              <a:t>PowerPoint contains audiovisual capabilities to help people with differing tastes of taking information. </a:t>
            </a:r>
          </a:p>
          <a:p>
            <a:r>
              <a:rPr lang="en-US" dirty="0" smtClean="0"/>
              <a:t>However, PowerPoint does not facilitate with infinite canvas and non-linear presentation style.</a:t>
            </a:r>
          </a:p>
          <a:p>
            <a:r>
              <a:rPr lang="en-US" dirty="0" smtClean="0"/>
              <a:t>Unlike PowerPoint, Prezi aids in collaborating with other peers to edit slides online. </a:t>
            </a:r>
            <a:endParaRPr lang="en-US" dirty="0"/>
          </a:p>
        </p:txBody>
      </p:sp>
    </p:spTree>
    <p:extLst>
      <p:ext uri="{BB962C8B-B14F-4D97-AF65-F5344CB8AC3E}">
        <p14:creationId xmlns:p14="http://schemas.microsoft.com/office/powerpoint/2010/main" val="193348412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1" y="2294071"/>
            <a:ext cx="10155382" cy="4092873"/>
          </a:xfrm>
        </p:spPr>
      </p:pic>
      <p:sp>
        <p:nvSpPr>
          <p:cNvPr id="4" name="AutoShape 2" descr="Image result for prezi"/>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443915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spc="50" dirty="0" smtClean="0">
                <a:ln w="9525" cmpd="sng">
                  <a:solidFill>
                    <a:schemeClr val="accent1"/>
                  </a:solidFill>
                  <a:prstDash val="solid"/>
                </a:ln>
                <a:solidFill>
                  <a:srgbClr val="70AD47">
                    <a:tint val="1000"/>
                  </a:srgbClr>
                </a:solidFill>
                <a:effectLst>
                  <a:glow rad="38100">
                    <a:schemeClr val="accent1">
                      <a:alpha val="40000"/>
                    </a:schemeClr>
                  </a:glow>
                </a:effectLst>
              </a:rPr>
              <a:t>PowerPoint vs </a:t>
            </a:r>
            <a:r>
              <a:rPr lang="en-US" b="1" spc="50" dirty="0" err="1" smtClean="0">
                <a:ln w="9525" cmpd="sng">
                  <a:solidFill>
                    <a:schemeClr val="accent1"/>
                  </a:solidFill>
                  <a:prstDash val="solid"/>
                </a:ln>
                <a:solidFill>
                  <a:srgbClr val="70AD47">
                    <a:tint val="1000"/>
                  </a:srgbClr>
                </a:solidFill>
                <a:effectLst>
                  <a:glow rad="38100">
                    <a:schemeClr val="accent1">
                      <a:alpha val="40000"/>
                    </a:schemeClr>
                  </a:glow>
                </a:effectLst>
              </a:rPr>
              <a:t>Visme</a:t>
            </a:r>
            <a:endParaRPr lang="en-US"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3" name="Content Placeholder 2"/>
          <p:cNvSpPr>
            <a:spLocks noGrp="1"/>
          </p:cNvSpPr>
          <p:nvPr>
            <p:ph idx="1"/>
          </p:nvPr>
        </p:nvSpPr>
        <p:spPr/>
        <p:txBody>
          <a:bodyPr/>
          <a:lstStyle/>
          <a:p>
            <a:r>
              <a:rPr lang="en-US" dirty="0" smtClean="0"/>
              <a:t>Unlike PowerPoint, </a:t>
            </a:r>
            <a:r>
              <a:rPr lang="en-US" dirty="0" err="1" smtClean="0"/>
              <a:t>Visme</a:t>
            </a:r>
            <a:r>
              <a:rPr lang="en-US" dirty="0" smtClean="0"/>
              <a:t> allows users to view user’s role, their access permissions, and number of projects they created. </a:t>
            </a:r>
          </a:p>
          <a:p>
            <a:r>
              <a:rPr lang="en-US" dirty="0" smtClean="0"/>
              <a:t>It also provide critical information to view granular data on each project. </a:t>
            </a:r>
          </a:p>
          <a:p>
            <a:r>
              <a:rPr lang="en-US" dirty="0" err="1" smtClean="0"/>
              <a:t>Visme</a:t>
            </a:r>
            <a:r>
              <a:rPr lang="en-US" dirty="0" smtClean="0"/>
              <a:t> provides ease for user to control the appearance of each object with a single animation timeline, however, this feature is bit more intuitive in PowerPoint. </a:t>
            </a:r>
            <a:endParaRPr lang="en-US" dirty="0"/>
          </a:p>
        </p:txBody>
      </p:sp>
    </p:spTree>
    <p:extLst>
      <p:ext uri="{BB962C8B-B14F-4D97-AF65-F5344CB8AC3E}">
        <p14:creationId xmlns:p14="http://schemas.microsoft.com/office/powerpoint/2010/main" val="321504377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164</TotalTime>
  <Words>933</Words>
  <Application>Microsoft Office PowerPoint</Application>
  <PresentationFormat>Widescreen</PresentationFormat>
  <Paragraphs>69</Paragraphs>
  <Slides>11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3</vt:lpstr>
      <vt:lpstr>Ion Boardroom</vt:lpstr>
      <vt:lpstr>Presentation Alternatives</vt:lpstr>
      <vt:lpstr>Visme</vt:lpstr>
      <vt:lpstr>Visme Features</vt:lpstr>
      <vt:lpstr>Prezi</vt:lpstr>
      <vt:lpstr>Prezi Features</vt:lpstr>
      <vt:lpstr>PowerPoint vs Prezi (Pros)</vt:lpstr>
      <vt:lpstr>Cont.</vt:lpstr>
      <vt:lpstr>PowerPoint Presentation</vt:lpstr>
      <vt:lpstr>PowerPoint vs Visme</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Alternatives</dc:title>
  <dc:creator>TC-2018</dc:creator>
  <cp:lastModifiedBy>TC-2018</cp:lastModifiedBy>
  <cp:revision>37</cp:revision>
  <dcterms:created xsi:type="dcterms:W3CDTF">2019-03-17T12:57:10Z</dcterms:created>
  <dcterms:modified xsi:type="dcterms:W3CDTF">2019-03-17T15:42:00Z</dcterms:modified>
</cp:coreProperties>
</file>