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1" r:id="rId3"/>
    <p:sldId id="267" r:id="rId4"/>
    <p:sldId id="264" r:id="rId5"/>
    <p:sldId id="258" r:id="rId6"/>
    <p:sldId id="259" r:id="rId7"/>
    <p:sldId id="266" r:id="rId8"/>
    <p:sldId id="260" r:id="rId9"/>
    <p:sldId id="268" r:id="rId10"/>
    <p:sldId id="261" r:id="rId11"/>
    <p:sldId id="262" r:id="rId12"/>
    <p:sldId id="270" r:id="rId13"/>
    <p:sldId id="263" r:id="rId14"/>
    <p:sldId id="273" r:id="rId15"/>
    <p:sldId id="272"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600" autoAdjust="0"/>
  </p:normalViewPr>
  <p:slideViewPr>
    <p:cSldViewPr snapToGrid="0" snapToObjects="1">
      <p:cViewPr varScale="1">
        <p:scale>
          <a:sx n="76" d="100"/>
          <a:sy n="76" d="100"/>
        </p:scale>
        <p:origin x="-20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090F9-1463-C14B-B889-E96AE0CF77E4}" type="datetimeFigureOut">
              <a:rPr lang="en-US" smtClean="0"/>
              <a:t>6/3/19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E21BE-0CBF-BC48-AB0B-70726CB58F2A}" type="slidenum">
              <a:rPr lang="en-US" smtClean="0"/>
              <a:t>‹#›</a:t>
            </a:fld>
            <a:endParaRPr lang="en-US"/>
          </a:p>
        </p:txBody>
      </p:sp>
    </p:spTree>
    <p:extLst>
      <p:ext uri="{BB962C8B-B14F-4D97-AF65-F5344CB8AC3E}">
        <p14:creationId xmlns:p14="http://schemas.microsoft.com/office/powerpoint/2010/main" val="19446699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Understanding the positive business outcomes of career development, especially in growing scarce skills, deploying existing skills more flexibly, and motivating employees. Employers should develop clearer career strategies and policies for all employees, not just those seen as having ‘high potential’. </a:t>
            </a:r>
          </a:p>
          <a:p>
            <a:r>
              <a:rPr lang="en-US" sz="1200" kern="1200" dirty="0" smtClean="0">
                <a:solidFill>
                  <a:schemeClr val="tx1"/>
                </a:solidFill>
                <a:effectLst/>
                <a:latin typeface="+mn-lt"/>
                <a:ea typeface="+mn-ea"/>
                <a:cs typeface="+mn-cs"/>
              </a:rPr>
              <a:t>2. Encouraging employees to have informal as well as formal career discussions with a range of people who can help them.</a:t>
            </a:r>
          </a:p>
          <a:p>
            <a:r>
              <a:rPr lang="en-US" sz="1200" kern="1200" dirty="0" smtClean="0">
                <a:solidFill>
                  <a:schemeClr val="tx1"/>
                </a:solidFill>
                <a:effectLst/>
                <a:latin typeface="+mn-lt"/>
                <a:ea typeface="+mn-ea"/>
                <a:cs typeface="+mn-cs"/>
              </a:rPr>
              <a:t>3. Using their core employment processes, especially job design, job filling and training, to develop employees over time and not just in their current jobs.</a:t>
            </a:r>
          </a:p>
          <a:p>
            <a:r>
              <a:rPr lang="en-US" sz="1200" kern="1200" dirty="0" smtClean="0">
                <a:solidFill>
                  <a:schemeClr val="tx1"/>
                </a:solidFill>
                <a:effectLst/>
                <a:latin typeface="+mn-lt"/>
                <a:ea typeface="+mn-ea"/>
                <a:cs typeface="+mn-cs"/>
              </a:rPr>
              <a:t>4. Connecting several stands of career support – what we might call a ‘web’ of career support. This web should include at least one way of accessing career support, which is additional to the support provided by the individual’s line manager. The organization should also appoint someone to co‐ordinate career development policy and practical support. </a:t>
            </a:r>
          </a:p>
          <a:p>
            <a:r>
              <a:rPr lang="en-US" sz="1200" kern="1200" dirty="0" smtClean="0">
                <a:solidFill>
                  <a:schemeClr val="tx1"/>
                </a:solidFill>
                <a:effectLst/>
                <a:latin typeface="+mn-lt"/>
                <a:ea typeface="+mn-ea"/>
                <a:cs typeface="+mn-cs"/>
              </a:rPr>
              <a:t>5. Skilling managers to support careers and skilling employees to manage their careers.</a:t>
            </a:r>
          </a:p>
          <a:p>
            <a:endParaRPr lang="en-US" dirty="0"/>
          </a:p>
        </p:txBody>
      </p:sp>
      <p:sp>
        <p:nvSpPr>
          <p:cNvPr id="4" name="Slide Number Placeholder 3"/>
          <p:cNvSpPr>
            <a:spLocks noGrp="1"/>
          </p:cNvSpPr>
          <p:nvPr>
            <p:ph type="sldNum" sz="quarter" idx="10"/>
          </p:nvPr>
        </p:nvSpPr>
        <p:spPr/>
        <p:txBody>
          <a:bodyPr/>
          <a:lstStyle/>
          <a:p>
            <a:fld id="{4DEE21BE-0CBF-BC48-AB0B-70726CB58F2A}" type="slidenum">
              <a:rPr lang="en-US" smtClean="0"/>
              <a:t>3</a:t>
            </a:fld>
            <a:endParaRPr lang="en-US"/>
          </a:p>
        </p:txBody>
      </p:sp>
    </p:spTree>
    <p:extLst>
      <p:ext uri="{BB962C8B-B14F-4D97-AF65-F5344CB8AC3E}">
        <p14:creationId xmlns:p14="http://schemas.microsoft.com/office/powerpoint/2010/main" val="240807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Competency Development: </a:t>
            </a:r>
            <a:r>
              <a:rPr lang="en-US" sz="1200" kern="1200" dirty="0" smtClean="0">
                <a:solidFill>
                  <a:schemeClr val="tx1"/>
                </a:solidFill>
                <a:effectLst/>
                <a:latin typeface="+mn-lt"/>
                <a:ea typeface="+mn-ea"/>
                <a:cs typeface="+mn-cs"/>
              </a:rPr>
              <a:t>A competency is a broad grouping of knowledge, skills, and attitudes along with inherent talents that enable a person to be successful in a particular role or responsibility. Competency development is the starting point in creating an effective training program. It defines the objectives of a learning initiative.  It specifically describes what the desired performance behavior should look like and sound like. It projects what the desired learning results should be. </a:t>
            </a:r>
          </a:p>
          <a:p>
            <a:r>
              <a:rPr lang="en-US" sz="1200" b="1" kern="1200" dirty="0" smtClean="0">
                <a:solidFill>
                  <a:schemeClr val="tx1"/>
                </a:solidFill>
                <a:effectLst/>
                <a:latin typeface="+mn-lt"/>
                <a:ea typeface="+mn-ea"/>
                <a:cs typeface="+mn-cs"/>
              </a:rPr>
              <a:t>Needs Analysis: </a:t>
            </a:r>
            <a:r>
              <a:rPr lang="en-US" sz="1200" kern="1200" dirty="0" smtClean="0">
                <a:solidFill>
                  <a:schemeClr val="tx1"/>
                </a:solidFill>
                <a:effectLst/>
                <a:latin typeface="+mn-lt"/>
                <a:ea typeface="+mn-ea"/>
                <a:cs typeface="+mn-cs"/>
              </a:rPr>
              <a:t>is an examination of the existing need for training within an organization.  It compares the desired performance level to the current performance level to identify the performance gaps. It determines what a proposed training initiative content should be and sets the stage for the design and development of the program curriculum.  </a:t>
            </a:r>
          </a:p>
          <a:p>
            <a:r>
              <a:rPr lang="en-US" sz="1200" b="1" kern="1200" dirty="0" smtClean="0">
                <a:solidFill>
                  <a:schemeClr val="tx1"/>
                </a:solidFill>
                <a:effectLst/>
                <a:latin typeface="+mn-lt"/>
                <a:ea typeface="+mn-ea"/>
                <a:cs typeface="+mn-cs"/>
              </a:rPr>
              <a:t>Curriculum Design: </a:t>
            </a:r>
            <a:r>
              <a:rPr lang="en-US" sz="1200" kern="1200" dirty="0" smtClean="0">
                <a:solidFill>
                  <a:schemeClr val="tx1"/>
                </a:solidFill>
                <a:effectLst/>
                <a:latin typeface="+mn-lt"/>
                <a:ea typeface="+mn-ea"/>
                <a:cs typeface="+mn-cs"/>
              </a:rPr>
              <a:t>focuses on creating the blueprint for the proposed performance improvement initiative. The fundamental function of curriculum design is the determination of the format of the individual elements that will comprise the proposed training as wells as their interrelationship. Basic format options for training include instructor-led formal classroom training, learner-directed manual-based or computer -mediated training, synchronous or asynchronous distance training, facilitated group discussions as well blended learning initiatives which involve various combinations of the above. </a:t>
            </a:r>
          </a:p>
          <a:p>
            <a:r>
              <a:rPr lang="en-US" sz="1200" b="1" kern="1200" dirty="0" smtClean="0">
                <a:solidFill>
                  <a:schemeClr val="tx1"/>
                </a:solidFill>
                <a:effectLst/>
                <a:latin typeface="+mn-lt"/>
                <a:ea typeface="+mn-ea"/>
                <a:cs typeface="+mn-cs"/>
              </a:rPr>
              <a:t>Content Development: </a:t>
            </a:r>
            <a:r>
              <a:rPr lang="en-US" sz="1200" kern="1200" dirty="0" smtClean="0">
                <a:solidFill>
                  <a:schemeClr val="tx1"/>
                </a:solidFill>
                <a:effectLst/>
                <a:latin typeface="+mn-lt"/>
                <a:ea typeface="+mn-ea"/>
                <a:cs typeface="+mn-cs"/>
              </a:rPr>
              <a:t>consists of acquisition and creation of each of the training program components identified in the curriculum design phase. It often involves working with subject matter experts from within and outside the organization to capture specialized knowledge for inclusion of the training content.</a:t>
            </a:r>
          </a:p>
          <a:p>
            <a:r>
              <a:rPr lang="en-US" sz="1200" b="1" kern="1200" dirty="0" smtClean="0">
                <a:solidFill>
                  <a:schemeClr val="tx1"/>
                </a:solidFill>
                <a:effectLst/>
                <a:latin typeface="+mn-lt"/>
                <a:ea typeface="+mn-ea"/>
                <a:cs typeface="+mn-cs"/>
              </a:rPr>
              <a:t>Implementation: </a:t>
            </a:r>
            <a:r>
              <a:rPr lang="en-US" sz="1200" kern="1200" dirty="0" smtClean="0">
                <a:solidFill>
                  <a:schemeClr val="tx1"/>
                </a:solidFill>
                <a:effectLst/>
                <a:latin typeface="+mn-lt"/>
                <a:ea typeface="+mn-ea"/>
                <a:cs typeface="+mn-cs"/>
              </a:rPr>
              <a:t>All the aspects of a training program come together during the implementation phase.  The implementation phase is the point of impact for all of the time and effort devoted to the development of a training program.  While the implementation phase must be well-planned, appropriately structured and practiced, it must also allow for adaptation to special situations that arise during content delivery. </a:t>
            </a:r>
          </a:p>
          <a:p>
            <a:r>
              <a:rPr lang="en-US" sz="1200" b="1" kern="1200" dirty="0" smtClean="0">
                <a:solidFill>
                  <a:schemeClr val="tx1"/>
                </a:solidFill>
                <a:effectLst/>
                <a:latin typeface="+mn-lt"/>
                <a:ea typeface="+mn-ea"/>
                <a:cs typeface="+mn-cs"/>
              </a:rPr>
              <a:t>Learning Evaluation: </a:t>
            </a:r>
            <a:r>
              <a:rPr lang="en-US" sz="1200" kern="1200" dirty="0" smtClean="0">
                <a:solidFill>
                  <a:schemeClr val="tx1"/>
                </a:solidFill>
                <a:effectLst/>
                <a:latin typeface="+mn-lt"/>
                <a:ea typeface="+mn-ea"/>
                <a:cs typeface="+mn-cs"/>
              </a:rPr>
              <a:t>helps measure the value and effectiveness of a training program. Learning evaluations use assessment tools to provide data for the evaluation. For instance, the work Watkins et al., (1998) explains evaluation model developed by Donald Kirkpatrick, Professor Emeritus of the University of Wisconsin in North America and a past president of the American Society for Training and Development (ASTD). It consists of 4 phases, i.e., evaluation of participant’s reaction, evaluation of learning, evaluation of learning transfer, and evaluation of results. Due to time limitation, I will leave the detailed discussion for some other session. </a:t>
            </a:r>
          </a:p>
        </p:txBody>
      </p:sp>
      <p:sp>
        <p:nvSpPr>
          <p:cNvPr id="4" name="Slide Number Placeholder 3"/>
          <p:cNvSpPr>
            <a:spLocks noGrp="1"/>
          </p:cNvSpPr>
          <p:nvPr>
            <p:ph type="sldNum" sz="quarter" idx="10"/>
          </p:nvPr>
        </p:nvSpPr>
        <p:spPr/>
        <p:txBody>
          <a:bodyPr/>
          <a:lstStyle/>
          <a:p>
            <a:fld id="{4DEE21BE-0CBF-BC48-AB0B-70726CB58F2A}" type="slidenum">
              <a:rPr lang="en-US" smtClean="0"/>
              <a:t>12</a:t>
            </a:fld>
            <a:endParaRPr lang="en-US"/>
          </a:p>
        </p:txBody>
      </p:sp>
    </p:spTree>
    <p:extLst>
      <p:ext uri="{BB962C8B-B14F-4D97-AF65-F5344CB8AC3E}">
        <p14:creationId xmlns:p14="http://schemas.microsoft.com/office/powerpoint/2010/main" val="16785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step to enhancing the motivation of a team is to ensure that the hygiene factors are not causing dissatisfaction. I will ensure that each person examines hygiene factors through their own unique frame of reference. Because of this, it’s important to work with each member of the team to understand his or her specific perspective. Some common steps to remove hygiene stressors are:</a:t>
            </a:r>
          </a:p>
          <a:p>
            <a:r>
              <a:rPr lang="en-US" sz="1200" kern="1200" dirty="0" smtClean="0">
                <a:solidFill>
                  <a:schemeClr val="tx1"/>
                </a:solidFill>
                <a:effectLst/>
                <a:latin typeface="+mn-lt"/>
                <a:ea typeface="+mn-ea"/>
                <a:cs typeface="+mn-cs"/>
              </a:rPr>
              <a:t>1. Rectify petty and bureaucratic company policies.</a:t>
            </a:r>
          </a:p>
          <a:p>
            <a:r>
              <a:rPr lang="en-US" sz="1200" kern="1200" dirty="0" smtClean="0">
                <a:solidFill>
                  <a:schemeClr val="tx1"/>
                </a:solidFill>
                <a:effectLst/>
                <a:latin typeface="+mn-lt"/>
                <a:ea typeface="+mn-ea"/>
                <a:cs typeface="+mn-cs"/>
              </a:rPr>
              <a:t>2. Ensure each team member feels supported without feeling micromanaged. You can do this by using servant leadership or a democratic leadership style.</a:t>
            </a:r>
          </a:p>
          <a:p>
            <a:r>
              <a:rPr lang="en-US" sz="1200" kern="1200" dirty="0" smtClean="0">
                <a:solidFill>
                  <a:schemeClr val="tx1"/>
                </a:solidFill>
                <a:effectLst/>
                <a:latin typeface="+mn-lt"/>
                <a:ea typeface="+mn-ea"/>
                <a:cs typeface="+mn-cs"/>
              </a:rPr>
              <a:t>3. Ensure the day-to-day working culture is supportive. No bullying. No cliques. Everyone treated with equal respect.</a:t>
            </a:r>
          </a:p>
          <a:p>
            <a:r>
              <a:rPr lang="en-US" sz="1200" kern="1200" dirty="0" smtClean="0">
                <a:solidFill>
                  <a:schemeClr val="tx1"/>
                </a:solidFill>
                <a:effectLst/>
                <a:latin typeface="+mn-lt"/>
                <a:ea typeface="+mn-ea"/>
                <a:cs typeface="+mn-cs"/>
              </a:rPr>
              <a:t>4. Ensure that salaries are competitive within the industry. Ensure there are no major salary disparities between employees doing similar jobs.</a:t>
            </a:r>
          </a:p>
          <a:p>
            <a:r>
              <a:rPr lang="en-US" sz="1200" kern="1200" dirty="0" smtClean="0">
                <a:solidFill>
                  <a:schemeClr val="tx1"/>
                </a:solidFill>
                <a:effectLst/>
                <a:latin typeface="+mn-lt"/>
                <a:ea typeface="+mn-ea"/>
                <a:cs typeface="+mn-cs"/>
              </a:rPr>
              <a:t>5. To increase job satisfaction and status, aim to construct jobs in such a way that each team member finds their job meaningful.</a:t>
            </a:r>
          </a:p>
        </p:txBody>
      </p:sp>
      <p:sp>
        <p:nvSpPr>
          <p:cNvPr id="4" name="Slide Number Placeholder 3"/>
          <p:cNvSpPr>
            <a:spLocks noGrp="1"/>
          </p:cNvSpPr>
          <p:nvPr>
            <p:ph type="sldNum" sz="quarter" idx="10"/>
          </p:nvPr>
        </p:nvSpPr>
        <p:spPr/>
        <p:txBody>
          <a:bodyPr/>
          <a:lstStyle/>
          <a:p>
            <a:fld id="{4DEE21BE-0CBF-BC48-AB0B-70726CB58F2A}" type="slidenum">
              <a:rPr lang="en-US" smtClean="0"/>
              <a:t>13</a:t>
            </a:fld>
            <a:endParaRPr lang="en-US"/>
          </a:p>
        </p:txBody>
      </p:sp>
    </p:spTree>
    <p:extLst>
      <p:ext uri="{BB962C8B-B14F-4D97-AF65-F5344CB8AC3E}">
        <p14:creationId xmlns:p14="http://schemas.microsoft.com/office/powerpoint/2010/main" val="218652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the hygiene stressors have been removed, the next step is to boost the job satisfaction of each team member. We can do this by improving the actual content of the job itself. Again, a unique approach for each employee will be required. Three techniques, which can be used to achieve the goal, are:</a:t>
            </a:r>
          </a:p>
          <a:p>
            <a:r>
              <a:rPr lang="en-US" sz="1200" b="1" kern="1200" dirty="0" smtClean="0">
                <a:solidFill>
                  <a:schemeClr val="tx1"/>
                </a:solidFill>
                <a:effectLst/>
                <a:latin typeface="+mn-lt"/>
                <a:ea typeface="+mn-ea"/>
                <a:cs typeface="+mn-cs"/>
              </a:rPr>
              <a:t>Job Enrichment: </a:t>
            </a:r>
            <a:r>
              <a:rPr lang="en-US" sz="1200" kern="1200" dirty="0" smtClean="0">
                <a:solidFill>
                  <a:schemeClr val="tx1"/>
                </a:solidFill>
                <a:effectLst/>
                <a:latin typeface="+mn-lt"/>
                <a:ea typeface="+mn-ea"/>
                <a:cs typeface="+mn-cs"/>
              </a:rPr>
              <a:t>means enriching a team member’s job by giving them more challenging or complex tasks to perform. These more complex tasks should make the job more interesting.</a:t>
            </a:r>
          </a:p>
          <a:p>
            <a:r>
              <a:rPr lang="en-US" sz="1200" b="1" kern="1200" dirty="0" smtClean="0">
                <a:solidFill>
                  <a:schemeClr val="tx1"/>
                </a:solidFill>
                <a:effectLst/>
                <a:latin typeface="+mn-lt"/>
                <a:ea typeface="+mn-ea"/>
                <a:cs typeface="+mn-cs"/>
              </a:rPr>
              <a:t>Job Enlargement: </a:t>
            </a:r>
            <a:r>
              <a:rPr lang="en-US" sz="1200" kern="1200" dirty="0" smtClean="0">
                <a:solidFill>
                  <a:schemeClr val="tx1"/>
                </a:solidFill>
                <a:effectLst/>
                <a:latin typeface="+mn-lt"/>
                <a:ea typeface="+mn-ea"/>
                <a:cs typeface="+mn-cs"/>
              </a:rPr>
              <a:t>means giving a team member a greater variety of tasks to perform. This variety can also make a job more interesting. Note that with job enlargement the variety of tasks is increased, but not the difficulty of those tasks. If difficulty increased then that would be job enrichment.</a:t>
            </a:r>
          </a:p>
          <a:p>
            <a:r>
              <a:rPr lang="en-US" sz="1200" b="1" kern="1200" dirty="0" smtClean="0">
                <a:solidFill>
                  <a:schemeClr val="tx1"/>
                </a:solidFill>
                <a:effectLst/>
                <a:latin typeface="+mn-lt"/>
                <a:ea typeface="+mn-ea"/>
                <a:cs typeface="+mn-cs"/>
              </a:rPr>
              <a:t>Employee Empowerment: </a:t>
            </a:r>
            <a:r>
              <a:rPr lang="en-US" sz="1200" kern="1200" dirty="0" smtClean="0">
                <a:solidFill>
                  <a:schemeClr val="tx1"/>
                </a:solidFill>
                <a:effectLst/>
                <a:latin typeface="+mn-lt"/>
                <a:ea typeface="+mn-ea"/>
                <a:cs typeface="+mn-cs"/>
              </a:rPr>
              <a:t>means delegating increasing responsibility to each team member. This can be done by slowly increasing the amount of responsibility you delegate to an employee.</a:t>
            </a:r>
          </a:p>
        </p:txBody>
      </p:sp>
      <p:sp>
        <p:nvSpPr>
          <p:cNvPr id="4" name="Slide Number Placeholder 3"/>
          <p:cNvSpPr>
            <a:spLocks noGrp="1"/>
          </p:cNvSpPr>
          <p:nvPr>
            <p:ph type="sldNum" sz="quarter" idx="10"/>
          </p:nvPr>
        </p:nvSpPr>
        <p:spPr/>
        <p:txBody>
          <a:bodyPr/>
          <a:lstStyle/>
          <a:p>
            <a:fld id="{4DEE21BE-0CBF-BC48-AB0B-70726CB58F2A}" type="slidenum">
              <a:rPr lang="en-US" smtClean="0"/>
              <a:t>14</a:t>
            </a:fld>
            <a:endParaRPr lang="en-US"/>
          </a:p>
        </p:txBody>
      </p:sp>
    </p:spTree>
    <p:extLst>
      <p:ext uri="{BB962C8B-B14F-4D97-AF65-F5344CB8AC3E}">
        <p14:creationId xmlns:p14="http://schemas.microsoft.com/office/powerpoint/2010/main" val="60122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methods to motivate executives have been based on </a:t>
            </a:r>
            <a:r>
              <a:rPr lang="en-US" sz="1200" b="1" kern="1200" dirty="0" smtClean="0">
                <a:solidFill>
                  <a:schemeClr val="tx1"/>
                </a:solidFill>
                <a:effectLst/>
                <a:latin typeface="+mn-lt"/>
                <a:ea typeface="+mn-ea"/>
                <a:cs typeface="+mn-cs"/>
              </a:rPr>
              <a:t>Herzberg’s Motivation Theory model, or Two Factor Theory</a:t>
            </a:r>
            <a:r>
              <a:rPr lang="en-US" sz="1200" kern="1200" dirty="0" smtClean="0">
                <a:solidFill>
                  <a:schemeClr val="tx1"/>
                </a:solidFill>
                <a:effectLst/>
                <a:latin typeface="+mn-lt"/>
                <a:ea typeface="+mn-ea"/>
                <a:cs typeface="+mn-cs"/>
              </a:rPr>
              <a:t>, which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argues that there are two factors that an organization can adjust to influence motivation in the workplace.</a:t>
            </a:r>
          </a:p>
          <a:p>
            <a:r>
              <a:rPr lang="en-US" sz="1200" kern="1200" dirty="0" smtClean="0">
                <a:solidFill>
                  <a:schemeClr val="tx1"/>
                </a:solidFill>
                <a:effectLst/>
                <a:latin typeface="+mn-lt"/>
                <a:ea typeface="+mn-ea"/>
                <a:cs typeface="+mn-cs"/>
              </a:rPr>
              <a:t>These factors are:</a:t>
            </a:r>
          </a:p>
          <a:p>
            <a:r>
              <a:rPr lang="en-US" sz="1200" b="1" kern="1200" dirty="0" smtClean="0">
                <a:solidFill>
                  <a:schemeClr val="tx1"/>
                </a:solidFill>
                <a:effectLst/>
                <a:latin typeface="+mn-lt"/>
                <a:ea typeface="+mn-ea"/>
                <a:cs typeface="+mn-cs"/>
              </a:rPr>
              <a:t>Motivators:</a:t>
            </a:r>
            <a:r>
              <a:rPr lang="en-US" sz="1200" kern="1200" dirty="0" smtClean="0">
                <a:solidFill>
                  <a:schemeClr val="tx1"/>
                </a:solidFill>
                <a:effectLst/>
                <a:latin typeface="+mn-lt"/>
                <a:ea typeface="+mn-ea"/>
                <a:cs typeface="+mn-cs"/>
              </a:rPr>
              <a:t> Which can encourage employees to work harder.</a:t>
            </a:r>
          </a:p>
          <a:p>
            <a:r>
              <a:rPr lang="en-US" sz="1200" b="1" kern="1200" dirty="0" smtClean="0">
                <a:solidFill>
                  <a:schemeClr val="tx1"/>
                </a:solidFill>
                <a:effectLst/>
                <a:latin typeface="+mn-lt"/>
                <a:ea typeface="+mn-ea"/>
                <a:cs typeface="+mn-cs"/>
              </a:rPr>
              <a:t>Hygiene factors: </a:t>
            </a:r>
            <a:r>
              <a:rPr lang="en-US" sz="1200" kern="1200" dirty="0" smtClean="0">
                <a:solidFill>
                  <a:schemeClr val="tx1"/>
                </a:solidFill>
                <a:effectLst/>
                <a:latin typeface="+mn-lt"/>
                <a:ea typeface="+mn-ea"/>
                <a:cs typeface="+mn-cs"/>
              </a:rPr>
              <a:t>These won’t encourage employees to work harder but they will cause them to become unmotivated if they are not present.</a:t>
            </a:r>
          </a:p>
          <a:p>
            <a:r>
              <a:rPr lang="en-US" sz="1200" kern="1200" dirty="0" smtClean="0">
                <a:solidFill>
                  <a:schemeClr val="tx1"/>
                </a:solidFill>
                <a:effectLst/>
                <a:latin typeface="+mn-lt"/>
                <a:ea typeface="+mn-ea"/>
                <a:cs typeface="+mn-cs"/>
              </a:rPr>
              <a:t>In a general sense, there are four states an organization or team can find themselves in when it comes to Two Factor Theory.</a:t>
            </a:r>
          </a:p>
          <a:p>
            <a:r>
              <a:rPr lang="en-US" sz="1200" kern="12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High Hygiene and High Motivation</a:t>
            </a:r>
          </a:p>
          <a:p>
            <a:r>
              <a:rPr lang="en-US" sz="1200" kern="1200" dirty="0" smtClean="0">
                <a:solidFill>
                  <a:schemeClr val="tx1"/>
                </a:solidFill>
                <a:effectLst/>
                <a:latin typeface="+mn-lt"/>
                <a:ea typeface="+mn-ea"/>
                <a:cs typeface="+mn-cs"/>
              </a:rPr>
              <a:t>This is the ideal situation and the one which every manager should strive for. Here, all employees are motivated and have very few grievances.</a:t>
            </a:r>
          </a:p>
          <a:p>
            <a:r>
              <a:rPr lang="en-US" sz="1200" kern="12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High Hygiene and Low Motivation</a:t>
            </a:r>
          </a:p>
          <a:p>
            <a:r>
              <a:rPr lang="en-US" sz="1200" kern="1200" dirty="0" smtClean="0">
                <a:solidFill>
                  <a:schemeClr val="tx1"/>
                </a:solidFill>
                <a:effectLst/>
                <a:latin typeface="+mn-lt"/>
                <a:ea typeface="+mn-ea"/>
                <a:cs typeface="+mn-cs"/>
              </a:rPr>
              <a:t>In this situation, employees have few grievances but they are not highly motivated. An example of this situation is where pay and working conditions are competitive but the work isn’t very interesting. Employees are simply there to collect their salary.</a:t>
            </a:r>
          </a:p>
          <a:p>
            <a:r>
              <a:rPr lang="en-US" sz="1200" kern="1200" dirty="0" smtClean="0">
                <a:solidFill>
                  <a:schemeClr val="tx1"/>
                </a:solidFill>
                <a:effectLst/>
                <a:latin typeface="+mn-lt"/>
                <a:ea typeface="+mn-ea"/>
                <a:cs typeface="+mn-cs"/>
              </a:rPr>
              <a:t>3. </a:t>
            </a:r>
            <a:r>
              <a:rPr lang="en-US" sz="1200" b="1" kern="1200" dirty="0" smtClean="0">
                <a:solidFill>
                  <a:schemeClr val="tx1"/>
                </a:solidFill>
                <a:effectLst/>
                <a:latin typeface="+mn-lt"/>
                <a:ea typeface="+mn-ea"/>
                <a:cs typeface="+mn-cs"/>
              </a:rPr>
              <a:t>Low Hygiene and High Motivation</a:t>
            </a:r>
          </a:p>
          <a:p>
            <a:r>
              <a:rPr lang="en-US" sz="1200" kern="1200" dirty="0" smtClean="0">
                <a:solidFill>
                  <a:schemeClr val="tx1"/>
                </a:solidFill>
                <a:effectLst/>
                <a:latin typeface="+mn-lt"/>
                <a:ea typeface="+mn-ea"/>
                <a:cs typeface="+mn-cs"/>
              </a:rPr>
              <a:t>In this situation, employees are highly motivated but they have a lot of grievances. A typical example of this situation is where the work is exciting and really interesting but the pay and conditions are behind competitors in the same industry.</a:t>
            </a:r>
          </a:p>
          <a:p>
            <a:r>
              <a:rPr lang="en-US" sz="1200" kern="1200" dirty="0" smtClean="0">
                <a:solidFill>
                  <a:schemeClr val="tx1"/>
                </a:solidFill>
                <a:effectLst/>
                <a:latin typeface="+mn-lt"/>
                <a:ea typeface="+mn-ea"/>
                <a:cs typeface="+mn-cs"/>
              </a:rPr>
              <a:t>4. </a:t>
            </a:r>
            <a:r>
              <a:rPr lang="en-US" sz="1200" b="1" kern="1200" dirty="0" smtClean="0">
                <a:solidFill>
                  <a:schemeClr val="tx1"/>
                </a:solidFill>
                <a:effectLst/>
                <a:latin typeface="+mn-lt"/>
                <a:ea typeface="+mn-ea"/>
                <a:cs typeface="+mn-cs"/>
              </a:rPr>
              <a:t>Low Hygiene and Low Motivation</a:t>
            </a:r>
          </a:p>
          <a:p>
            <a:r>
              <a:rPr lang="en-US" sz="1200" kern="1200" dirty="0" smtClean="0">
                <a:solidFill>
                  <a:schemeClr val="tx1"/>
                </a:solidFill>
                <a:effectLst/>
                <a:latin typeface="+mn-lt"/>
                <a:ea typeface="+mn-ea"/>
                <a:cs typeface="+mn-cs"/>
              </a:rPr>
              <a:t>This is obviously a bad situation for an organization or team to find itself in. Here, employees aren’t motivated and the hygiene factors are not up to scratch.</a:t>
            </a:r>
          </a:p>
        </p:txBody>
      </p:sp>
      <p:sp>
        <p:nvSpPr>
          <p:cNvPr id="4" name="Slide Number Placeholder 3"/>
          <p:cNvSpPr>
            <a:spLocks noGrp="1"/>
          </p:cNvSpPr>
          <p:nvPr>
            <p:ph type="sldNum" sz="quarter" idx="10"/>
          </p:nvPr>
        </p:nvSpPr>
        <p:spPr/>
        <p:txBody>
          <a:bodyPr/>
          <a:lstStyle/>
          <a:p>
            <a:fld id="{4DEE21BE-0CBF-BC48-AB0B-70726CB58F2A}" type="slidenum">
              <a:rPr lang="en-US" smtClean="0"/>
              <a:t>15</a:t>
            </a:fld>
            <a:endParaRPr lang="en-US"/>
          </a:p>
        </p:txBody>
      </p:sp>
    </p:spTree>
    <p:extLst>
      <p:ext uri="{BB962C8B-B14F-4D97-AF65-F5344CB8AC3E}">
        <p14:creationId xmlns:p14="http://schemas.microsoft.com/office/powerpoint/2010/main" val="93223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bottom of this figure links career planning to taking action, both in terms of accessing work experiences, including making job moves, and accessing formal and more personalized forms of learning. Such action involves navigating a range of formal and informal processes, and gaining support from a range of people. Individuals need career skills to achieve such action, just as much as they do to frame their own career plans or decisions.</a:t>
            </a:r>
          </a:p>
        </p:txBody>
      </p:sp>
      <p:sp>
        <p:nvSpPr>
          <p:cNvPr id="4" name="Slide Number Placeholder 3"/>
          <p:cNvSpPr>
            <a:spLocks noGrp="1"/>
          </p:cNvSpPr>
          <p:nvPr>
            <p:ph type="sldNum" sz="quarter" idx="10"/>
          </p:nvPr>
        </p:nvSpPr>
        <p:spPr/>
        <p:txBody>
          <a:bodyPr/>
          <a:lstStyle/>
          <a:p>
            <a:fld id="{4DEE21BE-0CBF-BC48-AB0B-70726CB58F2A}" type="slidenum">
              <a:rPr lang="en-US" smtClean="0"/>
              <a:t>4</a:t>
            </a:fld>
            <a:endParaRPr lang="en-US"/>
          </a:p>
        </p:txBody>
      </p:sp>
    </p:spTree>
    <p:extLst>
      <p:ext uri="{BB962C8B-B14F-4D97-AF65-F5344CB8AC3E}">
        <p14:creationId xmlns:p14="http://schemas.microsoft.com/office/powerpoint/2010/main" val="169850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 Strengthening the support given by line managers by, for example, more collective processes for reviewing and supporting the skill and career development needs of employees</a:t>
            </a:r>
          </a:p>
          <a:p>
            <a:pPr lvl="0"/>
            <a:r>
              <a:rPr lang="en-US" sz="1200" kern="1200" dirty="0" smtClean="0">
                <a:solidFill>
                  <a:schemeClr val="tx1"/>
                </a:solidFill>
                <a:effectLst/>
                <a:latin typeface="+mn-lt"/>
                <a:ea typeface="+mn-ea"/>
                <a:cs typeface="+mn-cs"/>
              </a:rPr>
              <a:t>2. One‐to‐one career discussions or career workshops for groups delivered by HR or training advisers within the business </a:t>
            </a:r>
          </a:p>
          <a:p>
            <a:pPr lvl="0"/>
            <a:r>
              <a:rPr lang="en-US" sz="1200" kern="1200" dirty="0" smtClean="0">
                <a:solidFill>
                  <a:schemeClr val="tx1"/>
                </a:solidFill>
                <a:effectLst/>
                <a:latin typeface="+mn-lt"/>
                <a:ea typeface="+mn-ea"/>
                <a:cs typeface="+mn-cs"/>
              </a:rPr>
              <a:t>3. Self‐help information on career options, learning opportunities and sometimes career planning tools made available in electronic form, often on the company intranet </a:t>
            </a:r>
          </a:p>
          <a:p>
            <a:pPr lvl="0"/>
            <a:r>
              <a:rPr lang="en-US" sz="1200" kern="1200" dirty="0" smtClean="0">
                <a:solidFill>
                  <a:schemeClr val="tx1"/>
                </a:solidFill>
                <a:effectLst/>
                <a:latin typeface="+mn-lt"/>
                <a:ea typeface="+mn-ea"/>
                <a:cs typeface="+mn-cs"/>
              </a:rPr>
              <a:t>4. The use of volunteer ‘career coaches’, usually a sub‐set of HR people and/or line managers, who are given special training and provide career support, often to people they don’t know, in addition to their normal work roles</a:t>
            </a:r>
          </a:p>
        </p:txBody>
      </p:sp>
      <p:sp>
        <p:nvSpPr>
          <p:cNvPr id="4" name="Slide Number Placeholder 3"/>
          <p:cNvSpPr>
            <a:spLocks noGrp="1"/>
          </p:cNvSpPr>
          <p:nvPr>
            <p:ph type="sldNum" sz="quarter" idx="10"/>
          </p:nvPr>
        </p:nvSpPr>
        <p:spPr/>
        <p:txBody>
          <a:bodyPr/>
          <a:lstStyle/>
          <a:p>
            <a:fld id="{4DEE21BE-0CBF-BC48-AB0B-70726CB58F2A}" type="slidenum">
              <a:rPr lang="en-US" smtClean="0"/>
              <a:t>5</a:t>
            </a:fld>
            <a:endParaRPr lang="en-US"/>
          </a:p>
        </p:txBody>
      </p:sp>
    </p:spTree>
    <p:extLst>
      <p:ext uri="{BB962C8B-B14F-4D97-AF65-F5344CB8AC3E}">
        <p14:creationId xmlns:p14="http://schemas.microsoft.com/office/powerpoint/2010/main" val="184904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So it is a further paradox that the group most likely to be given career support by employers are those being forced to leave.</a:t>
            </a:r>
          </a:p>
          <a:p>
            <a:r>
              <a:rPr lang="en-US" sz="1200" kern="1200" dirty="0" smtClean="0">
                <a:solidFill>
                  <a:schemeClr val="tx1"/>
                </a:solidFill>
                <a:effectLst/>
                <a:latin typeface="+mn-lt"/>
                <a:ea typeface="+mn-ea"/>
                <a:cs typeface="+mn-cs"/>
              </a:rPr>
              <a:t>2. For professional employees, their professional bodies may offer career support, usually through informal networking and events, and often provide structured continuing professional development (CPD). </a:t>
            </a:r>
          </a:p>
          <a:p>
            <a:r>
              <a:rPr lang="en-US" sz="1200" kern="1200" dirty="0" smtClean="0">
                <a:solidFill>
                  <a:schemeClr val="tx1"/>
                </a:solidFill>
                <a:effectLst/>
                <a:latin typeface="+mn-lt"/>
                <a:ea typeface="+mn-ea"/>
                <a:cs typeface="+mn-cs"/>
              </a:rPr>
              <a:t>3. Other employees may be able to access support through their Trade Union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EE21BE-0CBF-BC48-AB0B-70726CB58F2A}" type="slidenum">
              <a:rPr lang="en-US" smtClean="0"/>
              <a:t>6</a:t>
            </a:fld>
            <a:endParaRPr lang="en-US"/>
          </a:p>
        </p:txBody>
      </p:sp>
    </p:spTree>
    <p:extLst>
      <p:ext uri="{BB962C8B-B14F-4D97-AF65-F5344CB8AC3E}">
        <p14:creationId xmlns:p14="http://schemas.microsoft.com/office/powerpoint/2010/main" val="302487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here are a range of models for delivering improved career support to employees, some of which are shown on figure here. It might be helpful if employers think about using several complementary source of career support to give employees more than one place they can go for help, especially if they find talking to their own manager difficult or if their manager lacks the information or skill to help them. We can think about providing a ‘web’ of career support – nothing to do with the internet but in the sense of a spider’s web – a linked set of interventions within a unified strategy.</a:t>
            </a:r>
          </a:p>
        </p:txBody>
      </p:sp>
      <p:sp>
        <p:nvSpPr>
          <p:cNvPr id="4" name="Slide Number Placeholder 3"/>
          <p:cNvSpPr>
            <a:spLocks noGrp="1"/>
          </p:cNvSpPr>
          <p:nvPr>
            <p:ph type="sldNum" sz="quarter" idx="10"/>
          </p:nvPr>
        </p:nvSpPr>
        <p:spPr/>
        <p:txBody>
          <a:bodyPr/>
          <a:lstStyle/>
          <a:p>
            <a:fld id="{4DEE21BE-0CBF-BC48-AB0B-70726CB58F2A}" type="slidenum">
              <a:rPr lang="en-US" smtClean="0"/>
              <a:t>7</a:t>
            </a:fld>
            <a:endParaRPr lang="en-US"/>
          </a:p>
        </p:txBody>
      </p:sp>
    </p:spTree>
    <p:extLst>
      <p:ext uri="{BB962C8B-B14F-4D97-AF65-F5344CB8AC3E}">
        <p14:creationId xmlns:p14="http://schemas.microsoft.com/office/powerpoint/2010/main" val="251420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Remember that all employers are under a duty to ensure that discrimination does not occur in the workplace. Having a clear Equal Opportunities Policy and conducting training on the policy for employees can help to set expectations around behavior and minimize the risk of legal claims.</a:t>
            </a:r>
          </a:p>
          <a:p>
            <a:pPr fontAlgn="base"/>
            <a:r>
              <a:rPr lang="en-US" sz="1200" kern="1200" dirty="0" smtClean="0">
                <a:solidFill>
                  <a:schemeClr val="tx1"/>
                </a:solidFill>
                <a:effectLst/>
                <a:latin typeface="+mn-lt"/>
                <a:ea typeface="+mn-ea"/>
                <a:cs typeface="+mn-cs"/>
              </a:rPr>
              <a:t>Training can also help employers to establish a “reasonable steps” defense to discrimination claims if an employee goes against the Equal Opportunities Policy and commits an act of discrimination against a colleague. Here</a:t>
            </a:r>
            <a:r>
              <a:rPr lang="en-US" sz="1200" kern="1200" baseline="0" dirty="0" smtClean="0">
                <a:solidFill>
                  <a:schemeClr val="tx1"/>
                </a:solidFill>
                <a:effectLst/>
                <a:latin typeface="+mn-lt"/>
                <a:ea typeface="+mn-ea"/>
                <a:cs typeface="+mn-cs"/>
              </a:rPr>
              <a:t> a few methods to provide equal opportunities and trainings:</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1.  Conduct training for all new starters and refresh training for all employees at least every two years.</a:t>
            </a:r>
          </a:p>
          <a:p>
            <a:pPr fontAlgn="base"/>
            <a:r>
              <a:rPr lang="en-US" sz="1200" kern="1200" dirty="0" smtClean="0">
                <a:solidFill>
                  <a:schemeClr val="tx1"/>
                </a:solidFill>
                <a:effectLst/>
                <a:latin typeface="+mn-lt"/>
                <a:ea typeface="+mn-ea"/>
                <a:cs typeface="+mn-cs"/>
              </a:rPr>
              <a:t>2.  Keep a record of attendance at training sessions, whether these are conducted in person or online. Get employees to sign a register or keep a computer record of who has completed training. Follow up non-attendance at training and repeat this for absent employees.</a:t>
            </a:r>
          </a:p>
          <a:p>
            <a:pPr fontAlgn="base"/>
            <a:r>
              <a:rPr lang="en-US" sz="1200" kern="1200" dirty="0" smtClean="0">
                <a:solidFill>
                  <a:schemeClr val="tx1"/>
                </a:solidFill>
                <a:effectLst/>
                <a:latin typeface="+mn-lt"/>
                <a:ea typeface="+mn-ea"/>
                <a:cs typeface="+mn-cs"/>
              </a:rPr>
              <a:t>3.  Give examples of what is and what is not acceptable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at work. If possible, make this interactive to get employees thinking about real-life scenarios. Use case-studies or quick-fire yes/no questions. Online training can include quizzes or multiple choice questions.</a:t>
            </a:r>
          </a:p>
          <a:p>
            <a:pPr fontAlgn="base"/>
            <a:r>
              <a:rPr lang="en-US" sz="1200" kern="1200" dirty="0" smtClean="0">
                <a:solidFill>
                  <a:schemeClr val="tx1"/>
                </a:solidFill>
                <a:effectLst/>
                <a:latin typeface="+mn-lt"/>
                <a:ea typeface="+mn-ea"/>
                <a:cs typeface="+mn-cs"/>
              </a:rPr>
              <a:t>4.  Explain the rights and responsibilities of everyone in the workplace to ensure the policy is followed consistently.</a:t>
            </a:r>
          </a:p>
          <a:p>
            <a:pPr fontAlgn="base"/>
            <a:r>
              <a:rPr lang="en-US" sz="1200" kern="1200" dirty="0" smtClean="0">
                <a:solidFill>
                  <a:schemeClr val="tx1"/>
                </a:solidFill>
                <a:effectLst/>
                <a:latin typeface="+mn-lt"/>
                <a:ea typeface="+mn-ea"/>
                <a:cs typeface="+mn-cs"/>
              </a:rPr>
              <a:t>5.  Detail the procedures for dealing with complaints about discrimination or harassment in the workplace.</a:t>
            </a:r>
          </a:p>
        </p:txBody>
      </p:sp>
      <p:sp>
        <p:nvSpPr>
          <p:cNvPr id="4" name="Slide Number Placeholder 3"/>
          <p:cNvSpPr>
            <a:spLocks noGrp="1"/>
          </p:cNvSpPr>
          <p:nvPr>
            <p:ph type="sldNum" sz="quarter" idx="10"/>
          </p:nvPr>
        </p:nvSpPr>
        <p:spPr/>
        <p:txBody>
          <a:bodyPr/>
          <a:lstStyle/>
          <a:p>
            <a:fld id="{4DEE21BE-0CBF-BC48-AB0B-70726CB58F2A}" type="slidenum">
              <a:rPr lang="en-US" smtClean="0"/>
              <a:t>8</a:t>
            </a:fld>
            <a:endParaRPr lang="en-US"/>
          </a:p>
        </p:txBody>
      </p:sp>
    </p:spTree>
    <p:extLst>
      <p:ext uri="{BB962C8B-B14F-4D97-AF65-F5344CB8AC3E}">
        <p14:creationId xmlns:p14="http://schemas.microsoft.com/office/powerpoint/2010/main" val="112351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6.  Explain that harassment often depends on the recipient’s view of the conduct and it is not acceptable to say that there is a “culture” of banter in the workplace.</a:t>
            </a:r>
          </a:p>
          <a:p>
            <a:pPr fontAlgn="base"/>
            <a:r>
              <a:rPr lang="en-US" sz="1200" kern="1200" dirty="0" smtClean="0">
                <a:solidFill>
                  <a:schemeClr val="tx1"/>
                </a:solidFill>
                <a:effectLst/>
                <a:latin typeface="+mn-lt"/>
                <a:ea typeface="+mn-ea"/>
                <a:cs typeface="+mn-cs"/>
              </a:rPr>
              <a:t>7.  Remind employees that they should not be instructing anyone else to discriminate.</a:t>
            </a:r>
          </a:p>
          <a:p>
            <a:pPr fontAlgn="base"/>
            <a:r>
              <a:rPr lang="en-US" sz="1200" kern="1200" dirty="0" smtClean="0">
                <a:solidFill>
                  <a:schemeClr val="tx1"/>
                </a:solidFill>
                <a:effectLst/>
                <a:latin typeface="+mn-lt"/>
                <a:ea typeface="+mn-ea"/>
                <a:cs typeface="+mn-cs"/>
              </a:rPr>
              <a:t>8.  Tell employees how breaches of the policy will be dealt with and what the consequences could be, including the risk of claims against the business.</a:t>
            </a:r>
          </a:p>
          <a:p>
            <a:pPr fontAlgn="base"/>
            <a:r>
              <a:rPr lang="en-US" sz="1200" kern="1200" dirty="0" smtClean="0">
                <a:solidFill>
                  <a:schemeClr val="tx1"/>
                </a:solidFill>
                <a:effectLst/>
                <a:latin typeface="+mn-lt"/>
                <a:ea typeface="+mn-ea"/>
                <a:cs typeface="+mn-cs"/>
              </a:rPr>
              <a:t>9.  Display posters around the workplace reminding employees that there is a zero-tolerance approach to discrimination and who to contact if they or a colleague is being harassed.</a:t>
            </a:r>
          </a:p>
          <a:p>
            <a:pPr fontAlgn="base"/>
            <a:r>
              <a:rPr lang="en-US" sz="1200" kern="1200" dirty="0" smtClean="0">
                <a:solidFill>
                  <a:schemeClr val="tx1"/>
                </a:solidFill>
                <a:effectLst/>
                <a:latin typeface="+mn-lt"/>
                <a:ea typeface="+mn-ea"/>
                <a:cs typeface="+mn-cs"/>
              </a:rPr>
              <a:t>10.  Send regular emails reminding employees about their obligations.</a:t>
            </a:r>
          </a:p>
        </p:txBody>
      </p:sp>
      <p:sp>
        <p:nvSpPr>
          <p:cNvPr id="4" name="Slide Number Placeholder 3"/>
          <p:cNvSpPr>
            <a:spLocks noGrp="1"/>
          </p:cNvSpPr>
          <p:nvPr>
            <p:ph type="sldNum" sz="quarter" idx="10"/>
          </p:nvPr>
        </p:nvSpPr>
        <p:spPr/>
        <p:txBody>
          <a:bodyPr/>
          <a:lstStyle/>
          <a:p>
            <a:fld id="{4DEE21BE-0CBF-BC48-AB0B-70726CB58F2A}" type="slidenum">
              <a:rPr lang="en-US" smtClean="0"/>
              <a:t>9</a:t>
            </a:fld>
            <a:endParaRPr lang="en-US"/>
          </a:p>
        </p:txBody>
      </p:sp>
    </p:spTree>
    <p:extLst>
      <p:ext uri="{BB962C8B-B14F-4D97-AF65-F5344CB8AC3E}">
        <p14:creationId xmlns:p14="http://schemas.microsoft.com/office/powerpoint/2010/main" val="163061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Knowledge, Skills and Abilities (KSA) is a list of qualifications that an individual needs to perform a specific job. Usually an employer will create the KSA as a guideline to seek out the best applicants that qualify.</a:t>
            </a:r>
          </a:p>
          <a:p>
            <a:r>
              <a:rPr lang="en-US" sz="1200" kern="1200" dirty="0" smtClean="0">
                <a:solidFill>
                  <a:schemeClr val="tx1"/>
                </a:solidFill>
                <a:effectLst/>
                <a:latin typeface="+mn-lt"/>
                <a:ea typeface="+mn-ea"/>
                <a:cs typeface="+mn-cs"/>
              </a:rPr>
              <a:t>1. The training program should always aim to increase the knowledge base of the training audience. Training that fails in this objective is often considered by the training audience to be a waste of time, for obvious reasons</a:t>
            </a:r>
          </a:p>
          <a:p>
            <a:r>
              <a:rPr lang="en-US" sz="1200" kern="1200" dirty="0" smtClean="0">
                <a:solidFill>
                  <a:schemeClr val="tx1"/>
                </a:solidFill>
                <a:effectLst/>
                <a:latin typeface="+mn-lt"/>
                <a:ea typeface="+mn-ea"/>
                <a:cs typeface="+mn-cs"/>
              </a:rPr>
              <a:t>2. I have participated in many training programs that have told me what to do but have left me wondering how to do it. Students must not only be provided with what to do, but should also be trained and practiced in how to do it. Skills cannot be developed without practice.</a:t>
            </a:r>
          </a:p>
          <a:p>
            <a:r>
              <a:rPr lang="en-US" sz="1200" kern="1200" dirty="0" smtClean="0">
                <a:solidFill>
                  <a:schemeClr val="tx1"/>
                </a:solidFill>
                <a:effectLst/>
                <a:latin typeface="+mn-lt"/>
                <a:ea typeface="+mn-ea"/>
                <a:cs typeface="+mn-cs"/>
              </a:rPr>
              <a:t>3. Most people who have led a training class or seminar experienced the effects of a participant’s negative attitude toward the training. This is often the result of a bad experience related to a prior training or the subject matter. It should be the goal of every training program to improve attitudes and behaviors toward both the training process and the subject matter. This must be considered and addressed in the development phase. Failure to do this will result it low retention levels and a failed training program.</a:t>
            </a:r>
          </a:p>
        </p:txBody>
      </p:sp>
      <p:sp>
        <p:nvSpPr>
          <p:cNvPr id="4" name="Slide Number Placeholder 3"/>
          <p:cNvSpPr>
            <a:spLocks noGrp="1"/>
          </p:cNvSpPr>
          <p:nvPr>
            <p:ph type="sldNum" sz="quarter" idx="10"/>
          </p:nvPr>
        </p:nvSpPr>
        <p:spPr/>
        <p:txBody>
          <a:bodyPr/>
          <a:lstStyle/>
          <a:p>
            <a:fld id="{4DEE21BE-0CBF-BC48-AB0B-70726CB58F2A}" type="slidenum">
              <a:rPr lang="en-US" smtClean="0"/>
              <a:t>10</a:t>
            </a:fld>
            <a:endParaRPr lang="en-US"/>
          </a:p>
        </p:txBody>
      </p:sp>
    </p:spTree>
    <p:extLst>
      <p:ext uri="{BB962C8B-B14F-4D97-AF65-F5344CB8AC3E}">
        <p14:creationId xmlns:p14="http://schemas.microsoft.com/office/powerpoint/2010/main" val="384742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Job training or workplace training is learning to improve performance and advancement in profession, career and individual as well as Organizational goals. Present scenario in Industrial and Organizational segments mainly focusing on employee training and advancement include their employees’ career counseling, Career development, Career Management, skill assessment and competencies improvements. </a:t>
            </a:r>
          </a:p>
        </p:txBody>
      </p:sp>
      <p:sp>
        <p:nvSpPr>
          <p:cNvPr id="4" name="Slide Number Placeholder 3"/>
          <p:cNvSpPr>
            <a:spLocks noGrp="1"/>
          </p:cNvSpPr>
          <p:nvPr>
            <p:ph type="sldNum" sz="quarter" idx="10"/>
          </p:nvPr>
        </p:nvSpPr>
        <p:spPr/>
        <p:txBody>
          <a:bodyPr/>
          <a:lstStyle/>
          <a:p>
            <a:fld id="{4DEE21BE-0CBF-BC48-AB0B-70726CB58F2A}" type="slidenum">
              <a:rPr lang="en-US" smtClean="0"/>
              <a:t>11</a:t>
            </a:fld>
            <a:endParaRPr lang="en-US"/>
          </a:p>
        </p:txBody>
      </p:sp>
    </p:spTree>
    <p:extLst>
      <p:ext uri="{BB962C8B-B14F-4D97-AF65-F5344CB8AC3E}">
        <p14:creationId xmlns:p14="http://schemas.microsoft.com/office/powerpoint/2010/main" val="338149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6/3/19</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6/3/19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6/3/19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6/3/19</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6/3/19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6/3/19</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tmba.com/mgmt/ob/motivation/herzbe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Organizations and Career Development of Executives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406389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to Increase Executives’ KSAs</a:t>
            </a:r>
            <a:endParaRPr lang="en-US" dirty="0"/>
          </a:p>
        </p:txBody>
      </p:sp>
      <p:sp>
        <p:nvSpPr>
          <p:cNvPr id="3" name="Content Placeholder 2"/>
          <p:cNvSpPr>
            <a:spLocks noGrp="1"/>
          </p:cNvSpPr>
          <p:nvPr>
            <p:ph idx="1"/>
          </p:nvPr>
        </p:nvSpPr>
        <p:spPr>
          <a:xfrm>
            <a:off x="914400" y="2444444"/>
            <a:ext cx="7313613" cy="4056062"/>
          </a:xfrm>
        </p:spPr>
        <p:txBody>
          <a:bodyPr/>
          <a:lstStyle/>
          <a:p>
            <a:r>
              <a:rPr lang="en-US" dirty="0" smtClean="0"/>
              <a:t>Each KSA element is of critical importance in learning and development. </a:t>
            </a:r>
          </a:p>
          <a:p>
            <a:r>
              <a:rPr lang="en-US" dirty="0" smtClean="0"/>
              <a:t>According to Blanchard</a:t>
            </a:r>
            <a:r>
              <a:rPr lang="en-US" dirty="0"/>
              <a:t> </a:t>
            </a:r>
            <a:r>
              <a:rPr lang="en-US" dirty="0" smtClean="0"/>
              <a:t>and Thacker (2010), a training program must focus on the following points: </a:t>
            </a:r>
          </a:p>
          <a:p>
            <a:pPr lvl="1">
              <a:buFont typeface="+mj-lt"/>
              <a:buAutoNum type="arabicPeriod"/>
            </a:pPr>
            <a:r>
              <a:rPr lang="en-US" dirty="0"/>
              <a:t>K</a:t>
            </a:r>
            <a:r>
              <a:rPr lang="en-US" dirty="0" smtClean="0"/>
              <a:t>nowledge base of the trainers must be increased</a:t>
            </a:r>
          </a:p>
          <a:p>
            <a:pPr lvl="1">
              <a:buFont typeface="+mj-lt"/>
              <a:buAutoNum type="arabicPeriod"/>
            </a:pPr>
            <a:r>
              <a:rPr lang="en-US" dirty="0" smtClean="0"/>
              <a:t>Skills cannot be developed without practice</a:t>
            </a:r>
          </a:p>
          <a:p>
            <a:pPr lvl="1">
              <a:buFont typeface="+mj-lt"/>
              <a:buAutoNum type="arabicPeriod"/>
            </a:pPr>
            <a:r>
              <a:rPr lang="en-US" dirty="0"/>
              <a:t>A</a:t>
            </a:r>
            <a:r>
              <a:rPr lang="en-US" dirty="0" smtClean="0"/>
              <a:t>ttitudes and behaviors must be improved</a:t>
            </a:r>
          </a:p>
          <a:p>
            <a:pPr lvl="1">
              <a:buFont typeface="+mj-lt"/>
              <a:buAutoNum type="arabicPeriod"/>
            </a:pPr>
            <a:endParaRPr lang="en-US" dirty="0" smtClean="0"/>
          </a:p>
          <a:p>
            <a:pPr lvl="1"/>
            <a:endParaRPr lang="en-US" dirty="0"/>
          </a:p>
        </p:txBody>
      </p:sp>
    </p:spTree>
    <p:extLst>
      <p:ext uri="{BB962C8B-B14F-4D97-AF65-F5344CB8AC3E}">
        <p14:creationId xmlns:p14="http://schemas.microsoft.com/office/powerpoint/2010/main" val="38493852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Training and Development</a:t>
            </a:r>
            <a:endParaRPr lang="en-US" dirty="0"/>
          </a:p>
        </p:txBody>
      </p:sp>
      <p:pic>
        <p:nvPicPr>
          <p:cNvPr id="4" name="Content Placeholder 3" descr="Screen Shot 2019-06-03 at 7.09.42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b="3850"/>
          <a:stretch/>
        </p:blipFill>
        <p:spPr>
          <a:xfrm>
            <a:off x="0" y="1735137"/>
            <a:ext cx="9144000" cy="5291941"/>
          </a:xfrm>
        </p:spPr>
      </p:pic>
    </p:spTree>
    <p:extLst>
      <p:ext uri="{BB962C8B-B14F-4D97-AF65-F5344CB8AC3E}">
        <p14:creationId xmlns:p14="http://schemas.microsoft.com/office/powerpoint/2010/main" val="1795393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9-06-03 at 7.16.26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 b="-1"/>
          <a:stretch/>
        </p:blipFill>
        <p:spPr>
          <a:xfrm>
            <a:off x="0" y="0"/>
            <a:ext cx="9144000" cy="6858000"/>
          </a:xfrm>
        </p:spPr>
      </p:pic>
    </p:spTree>
    <p:extLst>
      <p:ext uri="{BB962C8B-B14F-4D97-AF65-F5344CB8AC3E}">
        <p14:creationId xmlns:p14="http://schemas.microsoft.com/office/powerpoint/2010/main" val="38653477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to Motivate Employees</a:t>
            </a:r>
            <a:endParaRPr lang="en-US" dirty="0"/>
          </a:p>
        </p:txBody>
      </p:sp>
      <p:sp>
        <p:nvSpPr>
          <p:cNvPr id="3" name="Content Placeholder 2"/>
          <p:cNvSpPr>
            <a:spLocks noGrp="1"/>
          </p:cNvSpPr>
          <p:nvPr>
            <p:ph idx="1"/>
          </p:nvPr>
        </p:nvSpPr>
        <p:spPr>
          <a:xfrm>
            <a:off x="914400" y="2604138"/>
            <a:ext cx="7313613" cy="4056062"/>
          </a:xfrm>
        </p:spPr>
        <p:txBody>
          <a:bodyPr>
            <a:normAutofit/>
          </a:bodyPr>
          <a:lstStyle/>
          <a:p>
            <a:r>
              <a:rPr lang="en-US" dirty="0"/>
              <a:t>Eliminating job hygiene stressors:</a:t>
            </a:r>
          </a:p>
          <a:p>
            <a:pPr lvl="1"/>
            <a:r>
              <a:rPr lang="en-US" dirty="0"/>
              <a:t>Rectifying bureaucratic policies</a:t>
            </a:r>
          </a:p>
          <a:p>
            <a:pPr lvl="1"/>
            <a:r>
              <a:rPr lang="en-US" dirty="0"/>
              <a:t>Ensuring each team member feels supported </a:t>
            </a:r>
          </a:p>
          <a:p>
            <a:pPr lvl="1"/>
            <a:r>
              <a:rPr lang="en-US" dirty="0"/>
              <a:t>Ensuring the day-to-day working culture is supportive</a:t>
            </a:r>
          </a:p>
          <a:p>
            <a:pPr lvl="1"/>
            <a:r>
              <a:rPr lang="en-US" dirty="0"/>
              <a:t>Ensuring that salaries are competitive </a:t>
            </a:r>
          </a:p>
          <a:p>
            <a:pPr lvl="1"/>
            <a:r>
              <a:rPr lang="en-US" dirty="0"/>
              <a:t>Increasing job satisfaction and </a:t>
            </a:r>
            <a:r>
              <a:rPr lang="en-US" dirty="0" smtClean="0"/>
              <a:t>status</a:t>
            </a:r>
            <a:endParaRPr lang="en-US" dirty="0"/>
          </a:p>
        </p:txBody>
      </p:sp>
    </p:spTree>
    <p:extLst>
      <p:ext uri="{BB962C8B-B14F-4D97-AF65-F5344CB8AC3E}">
        <p14:creationId xmlns:p14="http://schemas.microsoft.com/office/powerpoint/2010/main" val="38575166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1415670" y="2119504"/>
            <a:ext cx="7313613" cy="4056062"/>
          </a:xfrm>
        </p:spPr>
        <p:txBody>
          <a:bodyPr/>
          <a:lstStyle/>
          <a:p>
            <a:r>
              <a:rPr lang="en-US" dirty="0"/>
              <a:t>Boosting job satisfaction</a:t>
            </a:r>
          </a:p>
          <a:p>
            <a:pPr lvl="1"/>
            <a:r>
              <a:rPr lang="en-US" dirty="0"/>
              <a:t>Job Enrichment</a:t>
            </a:r>
          </a:p>
          <a:p>
            <a:pPr lvl="1"/>
            <a:r>
              <a:rPr lang="en-US" dirty="0"/>
              <a:t>Job Enlargement</a:t>
            </a:r>
          </a:p>
          <a:p>
            <a:pPr lvl="1"/>
            <a:r>
              <a:rPr lang="en-US" dirty="0"/>
              <a:t>Employee Empowerment</a:t>
            </a:r>
          </a:p>
          <a:p>
            <a:pPr marL="0" indent="0">
              <a:buNone/>
            </a:pPr>
            <a:endParaRPr lang="en-US" dirty="0"/>
          </a:p>
        </p:txBody>
      </p:sp>
    </p:spTree>
    <p:extLst>
      <p:ext uri="{BB962C8B-B14F-4D97-AF65-F5344CB8AC3E}">
        <p14:creationId xmlns:p14="http://schemas.microsoft.com/office/powerpoint/2010/main" val="22381703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9-06-03 at 7.38.58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 b="-1"/>
          <a:stretch/>
        </p:blipFill>
        <p:spPr>
          <a:xfrm>
            <a:off x="0" y="0"/>
            <a:ext cx="9144000" cy="6858000"/>
          </a:xfrm>
        </p:spPr>
      </p:pic>
    </p:spTree>
    <p:extLst>
      <p:ext uri="{BB962C8B-B14F-4D97-AF65-F5344CB8AC3E}">
        <p14:creationId xmlns:p14="http://schemas.microsoft.com/office/powerpoint/2010/main" val="13750238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r>
              <a:rPr lang="en-US" dirty="0"/>
              <a:t>Blanchard, N.P., &amp; Thacker, J. (2010). Effective training, systems, strategies and practices. (Custom 4th ed.). Upper Saddle River, NJ: Prentice Hall</a:t>
            </a:r>
            <a:r>
              <a:rPr lang="en-US" dirty="0" smtClean="0"/>
              <a:t>.</a:t>
            </a:r>
          </a:p>
          <a:p>
            <a:r>
              <a:rPr lang="en-US" dirty="0"/>
              <a:t>Watkins, R., Leigh, D., </a:t>
            </a:r>
            <a:r>
              <a:rPr lang="en-US" dirty="0" err="1"/>
              <a:t>Foshay</a:t>
            </a:r>
            <a:r>
              <a:rPr lang="en-US" dirty="0"/>
              <a:t>, R., &amp; Kaufman, R. (1998). Kirkpatrick plus: Evaluation and continuous improvement with a community focus. Educational Technology Research and Development, 46(4), 90-96</a:t>
            </a:r>
            <a:r>
              <a:rPr lang="en-US" dirty="0" smtClean="0"/>
              <a:t>.</a:t>
            </a:r>
          </a:p>
          <a:p>
            <a:r>
              <a:rPr lang="en-US" dirty="0"/>
              <a:t>Herzberg's Motivation-Hygiene Theory. (2010). </a:t>
            </a:r>
            <a:r>
              <a:rPr lang="en-US" dirty="0" err="1"/>
              <a:t>NetMBA</a:t>
            </a:r>
            <a:r>
              <a:rPr lang="en-US" dirty="0"/>
              <a:t>: Business Knowledge Center. Retrieved from </a:t>
            </a:r>
            <a:r>
              <a:rPr lang="en-US" dirty="0">
                <a:hlinkClick r:id="rId2"/>
              </a:rPr>
              <a:t>http://www.netmba.com/mgmt/ob/motivation/herzberg/</a:t>
            </a:r>
            <a:r>
              <a:rPr lang="en-US" dirty="0"/>
              <a: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435293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presentation discusses:</a:t>
            </a:r>
          </a:p>
          <a:p>
            <a:pPr lvl="1"/>
            <a:r>
              <a:rPr lang="en-US" dirty="0" smtClean="0"/>
              <a:t>Importance of career development for organization</a:t>
            </a:r>
          </a:p>
          <a:p>
            <a:pPr lvl="1"/>
            <a:r>
              <a:rPr lang="en-US" dirty="0" smtClean="0"/>
              <a:t>Career development using internal and external resources</a:t>
            </a:r>
          </a:p>
          <a:p>
            <a:pPr lvl="1"/>
            <a:r>
              <a:rPr lang="en-US" dirty="0" smtClean="0"/>
              <a:t>Methods to provide equal opportunities for trainings</a:t>
            </a:r>
          </a:p>
          <a:p>
            <a:pPr lvl="1"/>
            <a:r>
              <a:rPr lang="en-US" dirty="0" smtClean="0"/>
              <a:t>Methods to improve executives’ KSA</a:t>
            </a:r>
          </a:p>
          <a:p>
            <a:pPr lvl="1"/>
            <a:r>
              <a:rPr lang="en-US" dirty="0" smtClean="0"/>
              <a:t>Ideas for training and development</a:t>
            </a:r>
          </a:p>
          <a:p>
            <a:pPr lvl="1"/>
            <a:r>
              <a:rPr lang="en-US" dirty="0" smtClean="0"/>
              <a:t>Methods to motivate executives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1877703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32" y="503238"/>
            <a:ext cx="8774940" cy="868362"/>
          </a:xfrm>
        </p:spPr>
        <p:txBody>
          <a:bodyPr/>
          <a:lstStyle/>
          <a:p>
            <a:r>
              <a:rPr lang="en-US" dirty="0" smtClean="0"/>
              <a:t>Importance of Career Developments for the Organization</a:t>
            </a:r>
            <a:endParaRPr lang="en-US" dirty="0"/>
          </a:p>
        </p:txBody>
      </p:sp>
      <p:sp>
        <p:nvSpPr>
          <p:cNvPr id="3" name="Content Placeholder 2"/>
          <p:cNvSpPr>
            <a:spLocks noGrp="1"/>
          </p:cNvSpPr>
          <p:nvPr>
            <p:ph idx="1"/>
          </p:nvPr>
        </p:nvSpPr>
        <p:spPr>
          <a:xfrm>
            <a:off x="914400" y="2246498"/>
            <a:ext cx="7313613" cy="4056062"/>
          </a:xfrm>
        </p:spPr>
        <p:txBody>
          <a:bodyPr>
            <a:normAutofit/>
          </a:bodyPr>
          <a:lstStyle/>
          <a:p>
            <a:r>
              <a:rPr lang="en-US" dirty="0"/>
              <a:t>To understand the positive business outcomes of career development</a:t>
            </a:r>
          </a:p>
          <a:p>
            <a:r>
              <a:rPr lang="en-US" dirty="0"/>
              <a:t>To encourage employees to have career discussions </a:t>
            </a:r>
          </a:p>
          <a:p>
            <a:r>
              <a:rPr lang="en-US" dirty="0"/>
              <a:t>To use their core employment processes to develop employees over time</a:t>
            </a:r>
          </a:p>
          <a:p>
            <a:r>
              <a:rPr lang="en-US" dirty="0"/>
              <a:t>To connect several stands of career support</a:t>
            </a:r>
          </a:p>
          <a:p>
            <a:r>
              <a:rPr lang="en-US" dirty="0"/>
              <a:t>To skill managers to support </a:t>
            </a:r>
            <a:r>
              <a:rPr lang="en-US" dirty="0" smtClean="0"/>
              <a:t>careers</a:t>
            </a:r>
            <a:endParaRPr lang="en-US" dirty="0"/>
          </a:p>
        </p:txBody>
      </p:sp>
    </p:spTree>
    <p:extLst>
      <p:ext uri="{BB962C8B-B14F-4D97-AF65-F5344CB8AC3E}">
        <p14:creationId xmlns:p14="http://schemas.microsoft.com/office/powerpoint/2010/main" val="13513251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9-06-03 at 6.19.57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104" r="5242"/>
          <a:stretch/>
        </p:blipFill>
        <p:spPr>
          <a:xfrm>
            <a:off x="0" y="0"/>
            <a:ext cx="9144000" cy="6858000"/>
          </a:xfrm>
        </p:spPr>
      </p:pic>
    </p:spTree>
    <p:extLst>
      <p:ext uri="{BB962C8B-B14F-4D97-AF65-F5344CB8AC3E}">
        <p14:creationId xmlns:p14="http://schemas.microsoft.com/office/powerpoint/2010/main" val="25990186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areer </a:t>
            </a:r>
            <a:r>
              <a:rPr lang="en-US" dirty="0"/>
              <a:t>D</a:t>
            </a:r>
            <a:r>
              <a:rPr lang="en-US" dirty="0" smtClean="0"/>
              <a:t>evelopment </a:t>
            </a:r>
            <a:r>
              <a:rPr lang="en-US" dirty="0"/>
              <a:t>U</a:t>
            </a:r>
            <a:r>
              <a:rPr lang="en-US" dirty="0" smtClean="0"/>
              <a:t>sing </a:t>
            </a:r>
            <a:r>
              <a:rPr lang="en-US" dirty="0"/>
              <a:t>I</a:t>
            </a:r>
            <a:r>
              <a:rPr lang="en-US" dirty="0" smtClean="0"/>
              <a:t>nternal Resources </a:t>
            </a:r>
            <a:endParaRPr lang="en-US" dirty="0"/>
          </a:p>
        </p:txBody>
      </p:sp>
      <p:sp>
        <p:nvSpPr>
          <p:cNvPr id="3" name="Content Placeholder 2"/>
          <p:cNvSpPr>
            <a:spLocks noGrp="1"/>
          </p:cNvSpPr>
          <p:nvPr>
            <p:ph idx="1"/>
          </p:nvPr>
        </p:nvSpPr>
        <p:spPr>
          <a:xfrm>
            <a:off x="914400" y="2312481"/>
            <a:ext cx="7313613" cy="4056062"/>
          </a:xfrm>
        </p:spPr>
        <p:txBody>
          <a:bodyPr/>
          <a:lstStyle/>
          <a:p>
            <a:pPr marL="457200" indent="-457200">
              <a:buFont typeface="+mj-lt"/>
              <a:buAutoNum type="arabicPeriod"/>
            </a:pPr>
            <a:r>
              <a:rPr lang="en-US" dirty="0" smtClean="0"/>
              <a:t>Support given by line managers</a:t>
            </a:r>
          </a:p>
          <a:p>
            <a:pPr marL="457200" indent="-457200">
              <a:buFont typeface="+mj-lt"/>
              <a:buAutoNum type="arabicPeriod"/>
            </a:pPr>
            <a:r>
              <a:rPr lang="en-US" dirty="0" smtClean="0"/>
              <a:t>Career workshops or one-to-one career discussions by the HR department </a:t>
            </a:r>
          </a:p>
          <a:p>
            <a:pPr>
              <a:buFont typeface="+mj-lt"/>
              <a:buAutoNum type="arabicPeriod"/>
            </a:pPr>
            <a:r>
              <a:rPr lang="en-US" dirty="0" smtClean="0"/>
              <a:t>Career planning tools, learning opportunities, and self-help information made available on company intranet</a:t>
            </a:r>
          </a:p>
          <a:p>
            <a:pPr>
              <a:buFont typeface="+mj-lt"/>
              <a:buAutoNum type="arabicPeriod"/>
            </a:pPr>
            <a:r>
              <a:rPr lang="en-US" dirty="0" smtClean="0"/>
              <a:t>Use of volunteer career-help couches </a:t>
            </a:r>
          </a:p>
          <a:p>
            <a:pPr marL="0" indent="0">
              <a:buNone/>
            </a:pPr>
            <a:endParaRPr lang="en-US" dirty="0"/>
          </a:p>
        </p:txBody>
      </p:sp>
    </p:spTree>
    <p:extLst>
      <p:ext uri="{BB962C8B-B14F-4D97-AF65-F5344CB8AC3E}">
        <p14:creationId xmlns:p14="http://schemas.microsoft.com/office/powerpoint/2010/main" val="36964405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areer </a:t>
            </a:r>
            <a:r>
              <a:rPr lang="en-US" dirty="0"/>
              <a:t>D</a:t>
            </a:r>
            <a:r>
              <a:rPr lang="en-US" dirty="0" smtClean="0"/>
              <a:t>evelopment </a:t>
            </a:r>
            <a:r>
              <a:rPr lang="en-US" dirty="0"/>
              <a:t>U</a:t>
            </a:r>
            <a:r>
              <a:rPr lang="en-US" dirty="0" smtClean="0"/>
              <a:t>sing External </a:t>
            </a:r>
            <a:r>
              <a:rPr lang="en-US" dirty="0"/>
              <a:t>R</a:t>
            </a:r>
            <a:r>
              <a:rPr lang="en-US" dirty="0" smtClean="0"/>
              <a:t>esources </a:t>
            </a:r>
            <a:endParaRPr lang="en-US" dirty="0"/>
          </a:p>
        </p:txBody>
      </p:sp>
      <p:sp>
        <p:nvSpPr>
          <p:cNvPr id="3" name="Content Placeholder 2"/>
          <p:cNvSpPr>
            <a:spLocks noGrp="1"/>
          </p:cNvSpPr>
          <p:nvPr>
            <p:ph idx="1"/>
          </p:nvPr>
        </p:nvSpPr>
        <p:spPr>
          <a:xfrm>
            <a:off x="914400" y="2972300"/>
            <a:ext cx="7313613" cy="4056062"/>
          </a:xfrm>
        </p:spPr>
        <p:txBody>
          <a:bodyPr/>
          <a:lstStyle/>
          <a:p>
            <a:pPr marL="457200" indent="-457200">
              <a:buFont typeface="+mj-lt"/>
              <a:buAutoNum type="arabicPeriod"/>
            </a:pPr>
            <a:r>
              <a:rPr lang="en-US" dirty="0" smtClean="0"/>
              <a:t>Outplacement companies</a:t>
            </a:r>
          </a:p>
          <a:p>
            <a:pPr marL="457200" indent="-457200">
              <a:buFont typeface="+mj-lt"/>
              <a:buAutoNum type="arabicPeriod"/>
            </a:pPr>
            <a:r>
              <a:rPr lang="en-US" dirty="0" smtClean="0"/>
              <a:t>Career support through professional bodies</a:t>
            </a:r>
          </a:p>
          <a:p>
            <a:pPr marL="457200" indent="-457200">
              <a:buFont typeface="+mj-lt"/>
              <a:buAutoNum type="arabicPeriod"/>
            </a:pPr>
            <a:r>
              <a:rPr lang="en-US" dirty="0" smtClean="0"/>
              <a:t>Trade unions</a:t>
            </a:r>
          </a:p>
          <a:p>
            <a:pPr marL="457200" indent="-457200">
              <a:buFont typeface="+mj-lt"/>
              <a:buAutoNum type="arabicPeriod"/>
            </a:pPr>
            <a:endParaRPr lang="en-US" dirty="0" smtClean="0"/>
          </a:p>
        </p:txBody>
      </p:sp>
    </p:spTree>
    <p:extLst>
      <p:ext uri="{BB962C8B-B14F-4D97-AF65-F5344CB8AC3E}">
        <p14:creationId xmlns:p14="http://schemas.microsoft.com/office/powerpoint/2010/main" val="4715801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9-06-03 at 6.23.08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0"/>
            <a:ext cx="9144000" cy="6858000"/>
          </a:xfrm>
        </p:spPr>
      </p:pic>
    </p:spTree>
    <p:extLst>
      <p:ext uri="{BB962C8B-B14F-4D97-AF65-F5344CB8AC3E}">
        <p14:creationId xmlns:p14="http://schemas.microsoft.com/office/powerpoint/2010/main" val="42733878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to Provide Equal Opportunities and Trainings</a:t>
            </a:r>
            <a:endParaRPr lang="en-US" dirty="0"/>
          </a:p>
        </p:txBody>
      </p:sp>
      <p:sp>
        <p:nvSpPr>
          <p:cNvPr id="3" name="Content Placeholder 2"/>
          <p:cNvSpPr>
            <a:spLocks noGrp="1"/>
          </p:cNvSpPr>
          <p:nvPr>
            <p:ph idx="1"/>
          </p:nvPr>
        </p:nvSpPr>
        <p:spPr>
          <a:xfrm>
            <a:off x="914400" y="2276377"/>
            <a:ext cx="7313613" cy="4965143"/>
          </a:xfrm>
        </p:spPr>
        <p:txBody>
          <a:bodyPr/>
          <a:lstStyle/>
          <a:p>
            <a:pPr marL="457200" indent="-457200" fontAlgn="base">
              <a:buFont typeface="+mj-lt"/>
              <a:buAutoNum type="arabicPeriod"/>
            </a:pPr>
            <a:r>
              <a:rPr lang="en-US" dirty="0"/>
              <a:t>Conducting training at least every two </a:t>
            </a:r>
            <a:r>
              <a:rPr lang="en-US" dirty="0" smtClean="0"/>
              <a:t>years</a:t>
            </a:r>
          </a:p>
          <a:p>
            <a:pPr marL="457200" indent="-457200" fontAlgn="base">
              <a:buFont typeface="+mj-lt"/>
              <a:buAutoNum type="arabicPeriod"/>
            </a:pPr>
            <a:r>
              <a:rPr lang="en-US" dirty="0" smtClean="0"/>
              <a:t>Keeping </a:t>
            </a:r>
            <a:r>
              <a:rPr lang="en-US" dirty="0"/>
              <a:t>a record of attendance at training sessions</a:t>
            </a:r>
          </a:p>
          <a:p>
            <a:pPr marL="457200" indent="-457200" fontAlgn="base">
              <a:buFont typeface="+mj-lt"/>
              <a:buAutoNum type="arabicPeriod"/>
            </a:pPr>
            <a:r>
              <a:rPr lang="en-US" dirty="0" smtClean="0"/>
              <a:t>Giving </a:t>
            </a:r>
            <a:r>
              <a:rPr lang="en-US" dirty="0"/>
              <a:t>examples of acceptable and non-acceptable behaviors at work</a:t>
            </a:r>
          </a:p>
          <a:p>
            <a:pPr marL="457200" indent="-457200" fontAlgn="base">
              <a:buFont typeface="+mj-lt"/>
              <a:buAutoNum type="arabicPeriod"/>
            </a:pPr>
            <a:r>
              <a:rPr lang="en-US" dirty="0" smtClean="0"/>
              <a:t>Explaining </a:t>
            </a:r>
            <a:r>
              <a:rPr lang="en-US" dirty="0"/>
              <a:t>the rights and responsibilities</a:t>
            </a:r>
          </a:p>
          <a:p>
            <a:pPr marL="457200" indent="-457200" fontAlgn="base">
              <a:buFont typeface="+mj-lt"/>
              <a:buAutoNum type="arabicPeriod"/>
            </a:pPr>
            <a:r>
              <a:rPr lang="en-US" dirty="0" smtClean="0"/>
              <a:t>Detailing </a:t>
            </a:r>
            <a:r>
              <a:rPr lang="en-US" dirty="0"/>
              <a:t>the procedures </a:t>
            </a:r>
          </a:p>
        </p:txBody>
      </p:sp>
    </p:spTree>
    <p:extLst>
      <p:ext uri="{BB962C8B-B14F-4D97-AF65-F5344CB8AC3E}">
        <p14:creationId xmlns:p14="http://schemas.microsoft.com/office/powerpoint/2010/main" val="8200258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marL="0" indent="0" fontAlgn="base">
              <a:buNone/>
            </a:pPr>
            <a:r>
              <a:rPr lang="en-US" dirty="0" smtClean="0"/>
              <a:t>6. Explaining </a:t>
            </a:r>
            <a:r>
              <a:rPr lang="en-US" dirty="0"/>
              <a:t>the link between harassment and </a:t>
            </a:r>
            <a:r>
              <a:rPr lang="en-US" dirty="0" smtClean="0"/>
              <a:t>recipient’s view </a:t>
            </a:r>
            <a:r>
              <a:rPr lang="en-US" dirty="0"/>
              <a:t>of the conduct </a:t>
            </a:r>
            <a:endParaRPr lang="en-US" dirty="0"/>
          </a:p>
          <a:p>
            <a:pPr marL="0" indent="0" fontAlgn="base">
              <a:buNone/>
            </a:pPr>
            <a:r>
              <a:rPr lang="en-US" dirty="0" smtClean="0"/>
              <a:t>7. Reminding </a:t>
            </a:r>
            <a:r>
              <a:rPr lang="en-US" dirty="0"/>
              <a:t>the rule of non-discrimination</a:t>
            </a:r>
          </a:p>
          <a:p>
            <a:pPr marL="0" indent="0" fontAlgn="base">
              <a:buNone/>
            </a:pPr>
            <a:r>
              <a:rPr lang="en-US" dirty="0" smtClean="0"/>
              <a:t>8. Telling </a:t>
            </a:r>
            <a:r>
              <a:rPr lang="en-US" dirty="0"/>
              <a:t>the policies concerning breaches of the </a:t>
            </a:r>
            <a:r>
              <a:rPr lang="en-US" dirty="0" smtClean="0"/>
              <a:t>policy    and </a:t>
            </a:r>
            <a:r>
              <a:rPr lang="en-US" dirty="0"/>
              <a:t>the consequences </a:t>
            </a:r>
          </a:p>
          <a:p>
            <a:pPr marL="0" indent="0" fontAlgn="base">
              <a:buNone/>
            </a:pPr>
            <a:r>
              <a:rPr lang="en-US" dirty="0" smtClean="0"/>
              <a:t>9. Displaying </a:t>
            </a:r>
            <a:r>
              <a:rPr lang="en-US" dirty="0"/>
              <a:t>posters around the workplace </a:t>
            </a:r>
          </a:p>
          <a:p>
            <a:pPr marL="0" indent="0" fontAlgn="base">
              <a:buNone/>
            </a:pPr>
            <a:r>
              <a:rPr lang="en-US" dirty="0" smtClean="0"/>
              <a:t>10. Sending </a:t>
            </a:r>
            <a:r>
              <a:rPr lang="en-US" dirty="0"/>
              <a:t>regular emails </a:t>
            </a:r>
          </a:p>
          <a:p>
            <a:endParaRPr lang="en-US" dirty="0"/>
          </a:p>
        </p:txBody>
      </p:sp>
    </p:spTree>
    <p:extLst>
      <p:ext uri="{BB962C8B-B14F-4D97-AF65-F5344CB8AC3E}">
        <p14:creationId xmlns:p14="http://schemas.microsoft.com/office/powerpoint/2010/main" val="8402014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106</TotalTime>
  <Words>1618</Words>
  <Application>Microsoft Macintosh PowerPoint</Application>
  <PresentationFormat>On-screen Show (4:3)</PresentationFormat>
  <Paragraphs>135</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Inkwell</vt:lpstr>
      <vt:lpstr>Organizations and Career Development of Executives</vt:lpstr>
      <vt:lpstr>Introduction</vt:lpstr>
      <vt:lpstr>Importance of Career Developments for the Organization</vt:lpstr>
      <vt:lpstr>PowerPoint Presentation</vt:lpstr>
      <vt:lpstr>Career Development Using Internal Resources </vt:lpstr>
      <vt:lpstr>Career Development Using External Resources </vt:lpstr>
      <vt:lpstr>PowerPoint Presentation</vt:lpstr>
      <vt:lpstr>Methods to Provide Equal Opportunities and Trainings</vt:lpstr>
      <vt:lpstr>Continued</vt:lpstr>
      <vt:lpstr>Methods to Increase Executives’ KSAs</vt:lpstr>
      <vt:lpstr>Ideas for Training and Development</vt:lpstr>
      <vt:lpstr>PowerPoint Presentation</vt:lpstr>
      <vt:lpstr>Methods to Motivate Employees</vt:lpstr>
      <vt:lpstr>Continued</vt:lpstr>
      <vt:lpstr>PowerPoint Presentation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Alish</dc:creator>
  <cp:lastModifiedBy>Alish</cp:lastModifiedBy>
  <cp:revision>43</cp:revision>
  <dcterms:created xsi:type="dcterms:W3CDTF">2019-06-03T02:10:22Z</dcterms:created>
  <dcterms:modified xsi:type="dcterms:W3CDTF">2019-06-03T03:56:54Z</dcterms:modified>
</cp:coreProperties>
</file>