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75" r:id="rId3"/>
    <p:sldId id="285" r:id="rId4"/>
    <p:sldId id="276" r:id="rId5"/>
    <p:sldId id="261" r:id="rId6"/>
    <p:sldId id="258" r:id="rId7"/>
    <p:sldId id="263" r:id="rId8"/>
    <p:sldId id="280" r:id="rId9"/>
    <p:sldId id="284" r:id="rId10"/>
    <p:sldId id="28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162" autoAdjust="0"/>
    <p:restoredTop sz="80645" autoAdjust="0"/>
  </p:normalViewPr>
  <p:slideViewPr>
    <p:cSldViewPr>
      <p:cViewPr>
        <p:scale>
          <a:sx n="90" d="100"/>
          <a:sy n="90" d="100"/>
        </p:scale>
        <p:origin x="-906" y="5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24136E-1DB8-439B-940B-514AE524AEE8}" type="datetimeFigureOut">
              <a:rPr lang="en-US" smtClean="0"/>
              <a:pPr/>
              <a:t>1/22/2019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09C741-058C-4045-8CBC-8E8529BCAD28}" type="slidenum">
              <a:rPr lang="en-US" smtClean="0"/>
              <a:pPr/>
              <a:t>‹#›</a:t>
            </a:fld>
            <a:endParaRPr lang="en-US" dirty="0"/>
          </a:p>
        </p:txBody>
      </p:sp>
    </p:spTree>
    <p:extLst>
      <p:ext uri="{BB962C8B-B14F-4D97-AF65-F5344CB8AC3E}">
        <p14:creationId xmlns:p14="http://schemas.microsoft.com/office/powerpoint/2010/main" xmlns="" val="322755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9C741-058C-4045-8CBC-8E8529BCAD28}" type="slidenum">
              <a:rPr lang="en-US" smtClean="0"/>
              <a:pPr/>
              <a:t>1</a:t>
            </a:fld>
            <a:endParaRPr lang="en-US" dirty="0"/>
          </a:p>
        </p:txBody>
      </p:sp>
    </p:spTree>
    <p:extLst>
      <p:ext uri="{BB962C8B-B14F-4D97-AF65-F5344CB8AC3E}">
        <p14:creationId xmlns:p14="http://schemas.microsoft.com/office/powerpoint/2010/main" xmlns="" val="3789542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09C741-058C-4045-8CBC-8E8529BCAD28}"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Times New Roman" pitchFamily="18" charset="0"/>
                <a:ea typeface="+mn-ea"/>
                <a:cs typeface="Times New Roman" pitchFamily="18" charset="0"/>
              </a:rPr>
              <a:t>Strategic guidelines </a:t>
            </a:r>
            <a:r>
              <a:rPr lang="en-US" sz="1200" kern="1200" dirty="0" smtClean="0">
                <a:solidFill>
                  <a:schemeClr val="tx1"/>
                </a:solidFill>
                <a:latin typeface="Times New Roman" pitchFamily="18" charset="0"/>
                <a:ea typeface="+mn-ea"/>
                <a:cs typeface="Times New Roman" pitchFamily="18" charset="0"/>
              </a:rPr>
              <a:t>are those that precisely outline how the objectives will be accomplished. These policies ideally account for all human resource activities and flexibilities.</a:t>
            </a:r>
          </a:p>
          <a:p>
            <a:r>
              <a:rPr lang="en-US" sz="1200" b="1" kern="1200" dirty="0" smtClean="0">
                <a:solidFill>
                  <a:schemeClr val="tx1"/>
                </a:solidFill>
                <a:latin typeface="Times New Roman" pitchFamily="18" charset="0"/>
                <a:ea typeface="+mn-ea"/>
                <a:cs typeface="Times New Roman" pitchFamily="18" charset="0"/>
              </a:rPr>
              <a:t>Strategic goals </a:t>
            </a:r>
            <a:r>
              <a:rPr lang="en-US" sz="1200" kern="1200" dirty="0" smtClean="0">
                <a:solidFill>
                  <a:schemeClr val="tx1"/>
                </a:solidFill>
                <a:latin typeface="Times New Roman" pitchFamily="18" charset="0"/>
                <a:ea typeface="+mn-ea"/>
                <a:cs typeface="Times New Roman" pitchFamily="18" charset="0"/>
              </a:rPr>
              <a:t>and human capital goals of the organization are supposed to be aligned to achieve the same objective. The goal of this strategy should be long-term and ensure that workers are happy with their jobs so to perform their best (</a:t>
            </a:r>
            <a:r>
              <a:rPr lang="en-US" dirty="0" smtClean="0">
                <a:solidFill>
                  <a:schemeClr val="tx1"/>
                </a:solidFill>
                <a:latin typeface="Times New Roman" pitchFamily="18" charset="0"/>
                <a:cs typeface="Times New Roman" pitchFamily="18" charset="0"/>
              </a:rPr>
              <a:t>Kaufman,</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2017</a:t>
            </a:r>
            <a:r>
              <a:rPr lang="en-US" sz="1200" kern="1200" dirty="0" smtClean="0">
                <a:solidFill>
                  <a:schemeClr val="tx1"/>
                </a:solidFill>
                <a:latin typeface="Times New Roman" pitchFamily="18" charset="0"/>
                <a:ea typeface="+mn-ea"/>
                <a:cs typeface="Times New Roman" pitchFamily="18" charset="0"/>
              </a:rPr>
              <a:t>).</a:t>
            </a:r>
          </a:p>
          <a:p>
            <a:r>
              <a:rPr lang="en-US" sz="1200" b="1" kern="1200" dirty="0" smtClean="0">
                <a:solidFill>
                  <a:schemeClr val="tx1"/>
                </a:solidFill>
                <a:latin typeface="Times New Roman" pitchFamily="18" charset="0"/>
                <a:ea typeface="+mn-ea"/>
                <a:cs typeface="Times New Roman" pitchFamily="18" charset="0"/>
              </a:rPr>
              <a:t>The implementation strategy </a:t>
            </a:r>
            <a:r>
              <a:rPr lang="en-US" sz="1200" kern="1200" dirty="0" smtClean="0">
                <a:solidFill>
                  <a:schemeClr val="tx1"/>
                </a:solidFill>
                <a:latin typeface="Times New Roman" pitchFamily="18" charset="0"/>
                <a:ea typeface="+mn-ea"/>
                <a:cs typeface="Times New Roman" pitchFamily="18" charset="0"/>
              </a:rPr>
              <a:t>is the action essential to implement the above guidelines and strategies in order to achieve the objectives. The implementation strategy defines the responsibilities or actions to be taken care of, responsibilities, the resources, and finances required and the timetables.</a:t>
            </a:r>
          </a:p>
          <a:p>
            <a:r>
              <a:rPr lang="en-US" sz="1200" b="1" kern="1200" dirty="0" smtClean="0">
                <a:solidFill>
                  <a:schemeClr val="tx1"/>
                </a:solidFill>
                <a:latin typeface="Times New Roman" pitchFamily="18" charset="0"/>
                <a:ea typeface="+mn-ea"/>
                <a:cs typeface="Times New Roman" pitchFamily="18" charset="0"/>
              </a:rPr>
              <a:t>The organizational communication plan </a:t>
            </a:r>
            <a:r>
              <a:rPr lang="en-US" sz="1200" kern="1200" dirty="0" smtClean="0">
                <a:solidFill>
                  <a:schemeClr val="tx1"/>
                </a:solidFill>
                <a:latin typeface="Times New Roman" pitchFamily="18" charset="0"/>
                <a:ea typeface="+mn-ea"/>
                <a:cs typeface="Times New Roman" pitchFamily="18" charset="0"/>
              </a:rPr>
              <a:t>defines the stations through which the objectives and strategies will be attained or any modifications to those procedures. It is imperative that management and the staff communicate regularly and effectively to guarantee full agreement and goal accomplishment.</a:t>
            </a:r>
          </a:p>
          <a:p>
            <a:r>
              <a:rPr lang="en-US" sz="1200" b="1" kern="1200" dirty="0" smtClean="0">
                <a:solidFill>
                  <a:schemeClr val="tx1"/>
                </a:solidFill>
                <a:latin typeface="Times New Roman" pitchFamily="18" charset="0"/>
                <a:ea typeface="+mn-ea"/>
                <a:cs typeface="Times New Roman" pitchFamily="18" charset="0"/>
              </a:rPr>
              <a:t>The accountability organism </a:t>
            </a:r>
            <a:r>
              <a:rPr lang="en-US" sz="1200" kern="1200" dirty="0" smtClean="0">
                <a:solidFill>
                  <a:schemeClr val="tx1"/>
                </a:solidFill>
                <a:latin typeface="Times New Roman" pitchFamily="18" charset="0"/>
                <a:ea typeface="+mn-ea"/>
                <a:cs typeface="Times New Roman" pitchFamily="18" charset="0"/>
              </a:rPr>
              <a:t>classifies how the success of the above strategies will be measured and traced. The accountability system helps explore loopholes in the strategies</a:t>
            </a:r>
            <a:r>
              <a:rPr lang="en-US" sz="1200" dirty="0" smtClean="0">
                <a:solidFill>
                  <a:schemeClr val="tx1"/>
                </a:solidFill>
                <a:latin typeface="Times New Roman" pitchFamily="18" charset="0"/>
                <a:cs typeface="Times New Roman" pitchFamily="18" charset="0"/>
              </a:rPr>
              <a:t> (Palmer, </a:t>
            </a:r>
            <a:r>
              <a:rPr lang="en-US" sz="1200" dirty="0" err="1" smtClean="0">
                <a:solidFill>
                  <a:schemeClr val="tx1"/>
                </a:solidFill>
                <a:latin typeface="Times New Roman" pitchFamily="18" charset="0"/>
                <a:cs typeface="Times New Roman" pitchFamily="18" charset="0"/>
              </a:rPr>
              <a:t>Dunford</a:t>
            </a:r>
            <a:r>
              <a:rPr lang="en-US" sz="1200" dirty="0" smtClean="0">
                <a:solidFill>
                  <a:schemeClr val="tx1"/>
                </a:solidFill>
                <a:latin typeface="Times New Roman" pitchFamily="18" charset="0"/>
                <a:cs typeface="Times New Roman" pitchFamily="18" charset="0"/>
              </a:rPr>
              <a:t> &amp; Akin, 2016)</a:t>
            </a:r>
            <a:r>
              <a:rPr lang="en-US" sz="1200" kern="1200" dirty="0" smtClean="0">
                <a:solidFill>
                  <a:schemeClr val="tx1"/>
                </a:solidFill>
                <a:latin typeface="Times New Roman" pitchFamily="18" charset="0"/>
                <a:ea typeface="+mn-ea"/>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09C741-058C-4045-8CBC-8E8529BCAD28}" type="slidenum">
              <a:rPr lang="en-US" smtClean="0"/>
              <a:pPr/>
              <a:t>2</a:t>
            </a:fld>
            <a:endParaRPr lang="en-US" dirty="0"/>
          </a:p>
        </p:txBody>
      </p:sp>
    </p:spTree>
    <p:extLst>
      <p:ext uri="{BB962C8B-B14F-4D97-AF65-F5344CB8AC3E}">
        <p14:creationId xmlns:p14="http://schemas.microsoft.com/office/powerpoint/2010/main" xmlns="" val="1282401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09C741-058C-4045-8CBC-8E8529BCAD2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Times New Roman" pitchFamily="18" charset="0"/>
                <a:ea typeface="+mn-ea"/>
                <a:cs typeface="Times New Roman" pitchFamily="18" charset="0"/>
              </a:rPr>
              <a:t>Data gathering: </a:t>
            </a:r>
            <a:r>
              <a:rPr lang="en-US" sz="1200" kern="1200" dirty="0" smtClean="0">
                <a:solidFill>
                  <a:schemeClr val="tx1"/>
                </a:solidFill>
                <a:latin typeface="Times New Roman" pitchFamily="18" charset="0"/>
                <a:ea typeface="+mn-ea"/>
                <a:cs typeface="Times New Roman" pitchFamily="18" charset="0"/>
              </a:rPr>
              <a:t>In this stage data will be gathered through one on one interviews with employees and management staff, performance appraisals will be performed to determine the gaps between current and expected performances of both managers and workers, lastly focus groups research will be used to get an overall idea of the issues and also receive suggestions (</a:t>
            </a:r>
            <a:r>
              <a:rPr lang="en-US" dirty="0" smtClean="0">
                <a:solidFill>
                  <a:schemeClr val="tx1"/>
                </a:solidFill>
                <a:latin typeface="Times New Roman" pitchFamily="18" charset="0"/>
                <a:cs typeface="Times New Roman" pitchFamily="18" charset="0"/>
              </a:rPr>
              <a:t>Church,</a:t>
            </a:r>
            <a:r>
              <a:rPr lang="en-US" baseline="0"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Waclawski</a:t>
            </a:r>
            <a:r>
              <a:rPr lang="en-US" dirty="0" smtClean="0">
                <a:solidFill>
                  <a:schemeClr val="tx1"/>
                </a:solidFill>
                <a:latin typeface="Times New Roman" pitchFamily="18" charset="0"/>
                <a:cs typeface="Times New Roman" pitchFamily="18" charset="0"/>
              </a:rPr>
              <a:t>,</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2017</a:t>
            </a:r>
            <a:r>
              <a:rPr lang="en-US" sz="1200" kern="1200" dirty="0" smtClean="0">
                <a:solidFill>
                  <a:schemeClr val="tx1"/>
                </a:solidFill>
                <a:latin typeface="Times New Roman" pitchFamily="18" charset="0"/>
                <a:ea typeface="+mn-ea"/>
                <a:cs typeface="Times New Roman" pitchFamily="18" charset="0"/>
              </a:rPr>
              <a:t>).</a:t>
            </a:r>
          </a:p>
          <a:p>
            <a:r>
              <a:rPr lang="en-US" sz="1200" b="1" kern="1200" dirty="0" smtClean="0">
                <a:solidFill>
                  <a:schemeClr val="tx1"/>
                </a:solidFill>
                <a:latin typeface="Times New Roman" pitchFamily="18" charset="0"/>
                <a:ea typeface="+mn-ea"/>
                <a:cs typeface="Times New Roman" pitchFamily="18" charset="0"/>
              </a:rPr>
              <a:t>Data Analysis and Identifying problems</a:t>
            </a:r>
            <a:r>
              <a:rPr lang="en-US" sz="1200" kern="1200" dirty="0" smtClean="0">
                <a:solidFill>
                  <a:schemeClr val="tx1"/>
                </a:solidFill>
                <a:latin typeface="Times New Roman" pitchFamily="18" charset="0"/>
                <a:ea typeface="+mn-ea"/>
                <a:cs typeface="Times New Roman" pitchFamily="18" charset="0"/>
              </a:rPr>
              <a:t>: In this stage, the data gathered from the first step will be analyzed in order to interpret the significant and most common issues that are involved. This analysis will help in identifying the fundamental problems (</a:t>
            </a:r>
            <a:r>
              <a:rPr lang="en-US" dirty="0" err="1" smtClean="0">
                <a:solidFill>
                  <a:schemeClr val="tx1"/>
                </a:solidFill>
                <a:latin typeface="Times New Roman" pitchFamily="18" charset="0"/>
                <a:cs typeface="Times New Roman" pitchFamily="18" charset="0"/>
              </a:rPr>
              <a:t>Carnall</a:t>
            </a:r>
            <a:r>
              <a:rPr lang="en-US" dirty="0" smtClean="0">
                <a:solidFill>
                  <a:schemeClr val="tx1"/>
                </a:solidFill>
                <a:latin typeface="Times New Roman" pitchFamily="18" charset="0"/>
                <a:cs typeface="Times New Roman" pitchFamily="18" charset="0"/>
              </a:rPr>
              <a:t>,</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2018</a:t>
            </a:r>
            <a:r>
              <a:rPr lang="en-US" sz="1200" kern="1200" dirty="0" smtClean="0">
                <a:solidFill>
                  <a:schemeClr val="tx1"/>
                </a:solidFill>
                <a:latin typeface="Times New Roman" pitchFamily="18" charset="0"/>
                <a:ea typeface="+mn-ea"/>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A209C741-058C-4045-8CBC-8E8529BCAD28}" type="slidenum">
              <a:rPr lang="en-US" smtClean="0"/>
              <a:pPr/>
              <a:t>4</a:t>
            </a:fld>
            <a:endParaRPr lang="en-US" dirty="0"/>
          </a:p>
        </p:txBody>
      </p:sp>
    </p:spTree>
    <p:extLst>
      <p:ext uri="{BB962C8B-B14F-4D97-AF65-F5344CB8AC3E}">
        <p14:creationId xmlns:p14="http://schemas.microsoft.com/office/powerpoint/2010/main" xmlns="" val="1439302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US" dirty="0"/>
          </a:p>
        </p:txBody>
      </p:sp>
      <p:sp>
        <p:nvSpPr>
          <p:cNvPr id="4" name="Slide Number Placeholder 3"/>
          <p:cNvSpPr>
            <a:spLocks noGrp="1"/>
          </p:cNvSpPr>
          <p:nvPr>
            <p:ph type="sldNum" sz="quarter" idx="10"/>
          </p:nvPr>
        </p:nvSpPr>
        <p:spPr/>
        <p:txBody>
          <a:bodyPr/>
          <a:lstStyle/>
          <a:p>
            <a:fld id="{A209C741-058C-4045-8CBC-8E8529BCAD28}" type="slidenum">
              <a:rPr lang="en-US" smtClean="0"/>
              <a:pPr/>
              <a:t>5</a:t>
            </a:fld>
            <a:endParaRPr lang="en-US" dirty="0"/>
          </a:p>
        </p:txBody>
      </p:sp>
    </p:spTree>
    <p:extLst>
      <p:ext uri="{BB962C8B-B14F-4D97-AF65-F5344CB8AC3E}">
        <p14:creationId xmlns:p14="http://schemas.microsoft.com/office/powerpoint/2010/main" xmlns="" val="53324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It is usual that many organizations because of being caught up in the day-to-day roles of the business, they act carelessly and forget communicating the main objectives of the organization with their employees on a regular basis. To keep the employees stick to the course of objectives, organizations must repeatedly provide feedback to the employees concerning organizational goals </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DeNisi</a:t>
            </a:r>
            <a:r>
              <a:rPr lang="en-US" dirty="0" smtClean="0">
                <a:solidFill>
                  <a:schemeClr val="tx1"/>
                </a:solidFill>
                <a:latin typeface="Times New Roman" pitchFamily="18" charset="0"/>
                <a:cs typeface="Times New Roman" pitchFamily="18" charset="0"/>
              </a:rPr>
              <a:t>, Gonzalez,</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2017)</a:t>
            </a:r>
            <a:r>
              <a:rPr lang="en-US" sz="1200" kern="1200" dirty="0" smtClean="0">
                <a:solidFill>
                  <a:schemeClr val="tx1"/>
                </a:solidFill>
                <a:latin typeface="Times New Roman" pitchFamily="18" charset="0"/>
                <a:ea typeface="+mn-ea"/>
                <a:cs typeface="Times New Roman" pitchFamily="18" charset="0"/>
              </a:rPr>
              <a:t>.  </a:t>
            </a:r>
          </a:p>
          <a:p>
            <a:r>
              <a:rPr lang="en-US" sz="1200" kern="1200" dirty="0" smtClean="0">
                <a:solidFill>
                  <a:schemeClr val="tx1"/>
                </a:solidFill>
                <a:latin typeface="Times New Roman" pitchFamily="18" charset="0"/>
                <a:ea typeface="+mn-ea"/>
                <a:cs typeface="Times New Roman" pitchFamily="18" charset="0"/>
              </a:rPr>
              <a:t>For objectives to be achieved, it is obligatory for AGC to effectively communicate its objectives to all the stakeholders, and make sure that they are explicitly agreed upon and understood.</a:t>
            </a:r>
          </a:p>
          <a:p>
            <a:r>
              <a:rPr lang="en-US" sz="1200" kern="1200" dirty="0" smtClean="0">
                <a:solidFill>
                  <a:schemeClr val="tx1"/>
                </a:solidFill>
                <a:latin typeface="Times New Roman" pitchFamily="18" charset="0"/>
                <a:ea typeface="+mn-ea"/>
                <a:cs typeface="Times New Roman" pitchFamily="18" charset="0"/>
              </a:rPr>
              <a:t>Evaluating the existing organizational structure of AGC, current vertical and horizontal alignment of employees fit with the organization is needed. For supervisors, managers and another workforce to be homogeneously dedicated to accomplishing the ADC's objectives, managers must align the human capital of AGC with the corporate mission.</a:t>
            </a:r>
            <a:endParaRPr lang="en-US" sz="1200" kern="1200" baseline="0" dirty="0" smtClean="0">
              <a:solidFill>
                <a:schemeClr val="tx1"/>
              </a:solidFill>
              <a:effectLst/>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A209C741-058C-4045-8CBC-8E8529BCAD28}" type="slidenum">
              <a:rPr lang="en-US" smtClean="0"/>
              <a:pPr/>
              <a:t>6</a:t>
            </a:fld>
            <a:endParaRPr lang="en-US" dirty="0"/>
          </a:p>
        </p:txBody>
      </p:sp>
    </p:spTree>
    <p:extLst>
      <p:ext uri="{BB962C8B-B14F-4D97-AF65-F5344CB8AC3E}">
        <p14:creationId xmlns:p14="http://schemas.microsoft.com/office/powerpoint/2010/main" xmlns="" val="978622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Times New Roman" pitchFamily="18" charset="0"/>
                <a:ea typeface="+mn-ea"/>
                <a:cs typeface="Times New Roman" pitchFamily="18" charset="0"/>
              </a:rPr>
              <a:t>Training and development </a:t>
            </a:r>
            <a:r>
              <a:rPr lang="en-US" sz="1200" kern="1200" dirty="0" smtClean="0">
                <a:solidFill>
                  <a:schemeClr val="tx1"/>
                </a:solidFill>
                <a:latin typeface="Times New Roman" pitchFamily="18" charset="0"/>
                <a:ea typeface="+mn-ea"/>
                <a:cs typeface="Times New Roman" pitchFamily="18" charset="0"/>
              </a:rPr>
              <a:t>are a crucial constituent holding productive employees and upbringing the other. It is also imperative in the current competitive scenario to keep the employees updated with state of the art technologies and processes. Training and development results in the longevity of the corporation, and its key personnel </a:t>
            </a:r>
            <a:r>
              <a:rPr lang="en-US" dirty="0" smtClean="0">
                <a:solidFill>
                  <a:schemeClr val="tx1"/>
                </a:solidFill>
                <a:latin typeface="Times New Roman" pitchFamily="18" charset="0"/>
                <a:cs typeface="Times New Roman" pitchFamily="18" charset="0"/>
              </a:rPr>
              <a:t>(Gambardella,</a:t>
            </a:r>
            <a:r>
              <a:rPr lang="en-US" baseline="0"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Panico</a:t>
            </a:r>
            <a:r>
              <a:rPr lang="en-US" dirty="0" smtClean="0">
                <a:solidFill>
                  <a:schemeClr val="tx1"/>
                </a:solidFill>
                <a:latin typeface="Times New Roman" pitchFamily="18" charset="0"/>
                <a:cs typeface="Times New Roman" pitchFamily="18" charset="0"/>
              </a:rPr>
              <a:t> &amp; </a:t>
            </a:r>
            <a:r>
              <a:rPr lang="en-US" dirty="0" err="1" smtClean="0">
                <a:solidFill>
                  <a:schemeClr val="tx1"/>
                </a:solidFill>
                <a:latin typeface="Times New Roman" pitchFamily="18" charset="0"/>
                <a:cs typeface="Times New Roman" pitchFamily="18" charset="0"/>
              </a:rPr>
              <a:t>Valentini</a:t>
            </a:r>
            <a:r>
              <a:rPr lang="en-US" dirty="0" smtClean="0">
                <a:solidFill>
                  <a:schemeClr val="tx1"/>
                </a:solidFill>
                <a:latin typeface="Times New Roman" pitchFamily="18" charset="0"/>
                <a:cs typeface="Times New Roman" pitchFamily="18" charset="0"/>
              </a:rPr>
              <a:t>,</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2015)</a:t>
            </a:r>
            <a:r>
              <a:rPr lang="en-US" sz="1200" kern="1200" dirty="0" smtClean="0">
                <a:solidFill>
                  <a:schemeClr val="tx1"/>
                </a:solidFill>
                <a:latin typeface="Times New Roman" pitchFamily="18" charset="0"/>
                <a:ea typeface="+mn-ea"/>
                <a:cs typeface="Times New Roman" pitchFamily="18" charset="0"/>
              </a:rPr>
              <a:t>. Making sure they the workforce is well-resourced and are continuously learning will add to productivity and morale of the company as well as the employees </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Habib</a:t>
            </a:r>
            <a:r>
              <a:rPr lang="en-US" dirty="0" smtClean="0">
                <a:solidFill>
                  <a:schemeClr val="tx1"/>
                </a:solidFill>
                <a:latin typeface="Times New Roman" pitchFamily="18" charset="0"/>
                <a:cs typeface="Times New Roman" pitchFamily="18" charset="0"/>
              </a:rPr>
              <a:t>,</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Zahra</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&amp; </a:t>
            </a:r>
            <a:r>
              <a:rPr lang="en-US" dirty="0" err="1" smtClean="0">
                <a:solidFill>
                  <a:schemeClr val="tx1"/>
                </a:solidFill>
                <a:latin typeface="Times New Roman" pitchFamily="18" charset="0"/>
                <a:cs typeface="Times New Roman" pitchFamily="18" charset="0"/>
              </a:rPr>
              <a:t>Mushtaq</a:t>
            </a:r>
            <a:r>
              <a:rPr lang="en-US" dirty="0" smtClean="0">
                <a:solidFill>
                  <a:schemeClr val="tx1"/>
                </a:solidFill>
                <a:latin typeface="Times New Roman" pitchFamily="18" charset="0"/>
                <a:cs typeface="Times New Roman" pitchFamily="18" charset="0"/>
              </a:rPr>
              <a:t>,</a:t>
            </a:r>
            <a:r>
              <a:rPr lang="en-US" baseline="0"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2015)</a:t>
            </a:r>
            <a:r>
              <a:rPr lang="en-US" sz="1200" kern="1200" dirty="0" smtClean="0">
                <a:solidFill>
                  <a:schemeClr val="tx1"/>
                </a:solidFill>
                <a:latin typeface="Times New Roman" pitchFamily="18" charset="0"/>
                <a:ea typeface="+mn-ea"/>
                <a:cs typeface="Times New Roman" pitchFamily="18" charset="0"/>
              </a:rPr>
              <a:t>.</a:t>
            </a:r>
            <a:endParaRPr lang="en-US" sz="1200" kern="1200" dirty="0">
              <a:solidFill>
                <a:schemeClr val="tx1"/>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A209C741-058C-4045-8CBC-8E8529BCAD28}" type="slidenum">
              <a:rPr lang="en-US" smtClean="0"/>
              <a:pPr/>
              <a:t>7</a:t>
            </a:fld>
            <a:endParaRPr lang="en-US" dirty="0"/>
          </a:p>
        </p:txBody>
      </p:sp>
    </p:spTree>
    <p:extLst>
      <p:ext uri="{BB962C8B-B14F-4D97-AF65-F5344CB8AC3E}">
        <p14:creationId xmlns:p14="http://schemas.microsoft.com/office/powerpoint/2010/main" xmlns="" val="1841032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Times New Roman" pitchFamily="18" charset="0"/>
                <a:ea typeface="+mn-ea"/>
                <a:cs typeface="Times New Roman" pitchFamily="18" charset="0"/>
              </a:rPr>
              <a:t>Lack of employees’ performance appraisal: </a:t>
            </a:r>
            <a:r>
              <a:rPr lang="en-US" sz="1200" kern="1200" dirty="0" smtClean="0">
                <a:solidFill>
                  <a:schemeClr val="tx1"/>
                </a:solidFill>
                <a:latin typeface="Times New Roman" pitchFamily="18" charset="0"/>
                <a:ea typeface="+mn-ea"/>
                <a:cs typeface="Times New Roman" pitchFamily="18" charset="0"/>
              </a:rPr>
              <a:t>Employees are supposed to know how they are performing their duties and what improvements are needed. An effective manager takes the time to deliver continuous feedbacks and appraisals to keep the communication lines open and allowing personnel an opportunity for development.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itchFamily="18" charset="0"/>
                <a:ea typeface="+mn-ea"/>
                <a:cs typeface="Times New Roman" pitchFamily="18" charset="0"/>
              </a:rPr>
              <a:t>One primary goal of the performance evaluation is to address the areas of personal improvements as well as improvement in contributions to the organization. The appraisal should be dedicated more towards the key success areas to avoid possible adverse feelings. Lack of performance appraisals can lead to </a:t>
            </a:r>
            <a:r>
              <a:rPr lang="en-US" sz="1200" kern="1200" dirty="0" err="1" smtClean="0">
                <a:solidFill>
                  <a:schemeClr val="tx1"/>
                </a:solidFill>
                <a:latin typeface="Times New Roman" pitchFamily="18" charset="0"/>
                <a:ea typeface="+mn-ea"/>
                <a:cs typeface="Times New Roman" pitchFamily="18" charset="0"/>
              </a:rPr>
              <a:t>demotivation</a:t>
            </a:r>
            <a:r>
              <a:rPr lang="en-US" sz="1200" kern="1200" dirty="0" smtClean="0">
                <a:solidFill>
                  <a:schemeClr val="tx1"/>
                </a:solidFill>
                <a:latin typeface="Times New Roman" pitchFamily="18" charset="0"/>
                <a:ea typeface="+mn-ea"/>
                <a:cs typeface="Times New Roman" pitchFamily="18" charset="0"/>
              </a:rPr>
              <a:t> and loss of critical objectives </a:t>
            </a:r>
            <a:r>
              <a:rPr lang="en-US" dirty="0" smtClean="0">
                <a:solidFill>
                  <a:schemeClr val="tx1"/>
                </a:solidFill>
                <a:latin typeface="Times New Roman" pitchFamily="18" charset="0"/>
                <a:cs typeface="Times New Roman" pitchFamily="18" charset="0"/>
              </a:rPr>
              <a:t>(</a:t>
            </a:r>
            <a:r>
              <a:rPr lang="en-US" dirty="0" err="1" smtClean="0">
                <a:solidFill>
                  <a:schemeClr val="tx1"/>
                </a:solidFill>
                <a:latin typeface="Times New Roman" pitchFamily="18" charset="0"/>
                <a:cs typeface="Times New Roman" pitchFamily="18" charset="0"/>
              </a:rPr>
              <a:t>Ketchen</a:t>
            </a:r>
            <a:r>
              <a:rPr lang="en-US" dirty="0" smtClean="0">
                <a:solidFill>
                  <a:schemeClr val="tx1"/>
                </a:solidFill>
                <a:latin typeface="Times New Roman" pitchFamily="18" charset="0"/>
                <a:cs typeface="Times New Roman" pitchFamily="18" charset="0"/>
              </a:rPr>
              <a:t> et</a:t>
            </a:r>
            <a:r>
              <a:rPr lang="en-US" baseline="0" dirty="0" smtClean="0">
                <a:solidFill>
                  <a:schemeClr val="tx1"/>
                </a:solidFill>
                <a:latin typeface="Times New Roman" pitchFamily="18" charset="0"/>
                <a:cs typeface="Times New Roman" pitchFamily="18" charset="0"/>
              </a:rPr>
              <a:t> al., </a:t>
            </a:r>
            <a:r>
              <a:rPr lang="en-US" dirty="0" smtClean="0">
                <a:solidFill>
                  <a:schemeClr val="tx1"/>
                </a:solidFill>
                <a:latin typeface="Times New Roman" pitchFamily="18" charset="0"/>
                <a:cs typeface="Times New Roman" pitchFamily="18" charset="0"/>
              </a:rPr>
              <a:t>2017)</a:t>
            </a:r>
            <a:r>
              <a:rPr lang="en-US" sz="1200" kern="1200" dirty="0" smtClean="0">
                <a:solidFill>
                  <a:schemeClr val="tx1"/>
                </a:solidFill>
                <a:latin typeface="Times New Roman" pitchFamily="18" charset="0"/>
                <a:ea typeface="+mn-ea"/>
                <a:cs typeface="Times New Roman" pitchFamily="18" charset="0"/>
              </a:rPr>
              <a:t>.</a:t>
            </a:r>
            <a:endParaRPr lang="en-US" sz="1200" kern="1200" dirty="0">
              <a:solidFill>
                <a:schemeClr val="tx1"/>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A209C741-058C-4045-8CBC-8E8529BCAD28}" type="slidenum">
              <a:rPr lang="en-US" smtClean="0"/>
              <a:pPr/>
              <a:t>8</a:t>
            </a:fld>
            <a:endParaRPr lang="en-US" dirty="0"/>
          </a:p>
        </p:txBody>
      </p:sp>
    </p:spTree>
    <p:extLst>
      <p:ext uri="{BB962C8B-B14F-4D97-AF65-F5344CB8AC3E}">
        <p14:creationId xmlns:p14="http://schemas.microsoft.com/office/powerpoint/2010/main" xmlns="" val="983443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Times New Roman" pitchFamily="18" charset="0"/>
                <a:ea typeface="+mn-ea"/>
                <a:cs typeface="Times New Roman" pitchFamily="18" charset="0"/>
              </a:rPr>
              <a:t>Root cause 1: </a:t>
            </a:r>
            <a:r>
              <a:rPr lang="en-US" sz="1200" kern="1200" dirty="0" smtClean="0">
                <a:solidFill>
                  <a:schemeClr val="tx1"/>
                </a:solidFill>
                <a:latin typeface="Times New Roman" pitchFamily="18" charset="0"/>
                <a:ea typeface="+mn-ea"/>
                <a:cs typeface="Times New Roman" pitchFamily="18" charset="0"/>
              </a:rPr>
              <a:t>One of the root cause concluded from the data gathered through interviews, and focused groups are that managers of the AGC were unable to communicate the AGC goals and objectives to the root level of the organizations effectively and precisely. This was mainly because of the lack of communication between upper management and low-level employees.</a:t>
            </a:r>
          </a:p>
          <a:p>
            <a:r>
              <a:rPr lang="en-US" sz="1200" b="1" kern="1200" dirty="0" smtClean="0">
                <a:solidFill>
                  <a:schemeClr val="tx1"/>
                </a:solidFill>
                <a:latin typeface="Times New Roman" pitchFamily="18" charset="0"/>
                <a:ea typeface="+mn-ea"/>
                <a:cs typeface="Times New Roman" pitchFamily="18" charset="0"/>
              </a:rPr>
              <a:t>Root cause 2: </a:t>
            </a:r>
            <a:r>
              <a:rPr lang="en-US" sz="1200" kern="1200" dirty="0" smtClean="0">
                <a:solidFill>
                  <a:schemeClr val="tx1"/>
                </a:solidFill>
                <a:latin typeface="Times New Roman" pitchFamily="18" charset="0"/>
                <a:ea typeface="+mn-ea"/>
                <a:cs typeface="Times New Roman" pitchFamily="18" charset="0"/>
              </a:rPr>
              <a:t>Secondly, the need of training and development of AGC’s employees is because they are not equipped with current high-tech practices of the competing organizations and the advanced know-how as interpreted from the data gathered.</a:t>
            </a:r>
            <a:r>
              <a:rPr lang="en-US" sz="1200" b="1" kern="1200" dirty="0" smtClean="0">
                <a:solidFill>
                  <a:schemeClr val="tx1"/>
                </a:solidFill>
                <a:latin typeface="Times New Roman" pitchFamily="18" charset="0"/>
                <a:ea typeface="+mn-ea"/>
                <a:cs typeface="Times New Roman" pitchFamily="18" charset="0"/>
              </a:rPr>
              <a:t> </a:t>
            </a:r>
            <a:endParaRPr lang="en-US" sz="1200" kern="1200" dirty="0" smtClean="0">
              <a:solidFill>
                <a:schemeClr val="tx1"/>
              </a:solidFill>
              <a:latin typeface="Times New Roman" pitchFamily="18" charset="0"/>
              <a:ea typeface="+mn-ea"/>
              <a:cs typeface="Times New Roman" pitchFamily="18" charset="0"/>
            </a:endParaRPr>
          </a:p>
          <a:p>
            <a:r>
              <a:rPr lang="en-US" sz="1200" b="1" kern="1200" dirty="0" smtClean="0">
                <a:solidFill>
                  <a:schemeClr val="tx1"/>
                </a:solidFill>
                <a:latin typeface="Times New Roman" pitchFamily="18" charset="0"/>
                <a:ea typeface="+mn-ea"/>
                <a:cs typeface="Times New Roman" pitchFamily="18" charset="0"/>
              </a:rPr>
              <a:t>Root cause 3: </a:t>
            </a:r>
            <a:r>
              <a:rPr lang="en-US" sz="1200" kern="1200" dirty="0" smtClean="0">
                <a:solidFill>
                  <a:schemeClr val="tx1"/>
                </a:solidFill>
                <a:latin typeface="Times New Roman" pitchFamily="18" charset="0"/>
                <a:ea typeface="+mn-ea"/>
                <a:cs typeface="Times New Roman" pitchFamily="18" charset="0"/>
              </a:rPr>
              <a:t>The root cause of lack of performance appraisals is the inadequate focus towards employee accountability and appraisals. Data from interviews suggested that employees feel left-out, and confused about their performances.</a:t>
            </a:r>
            <a:r>
              <a:rPr lang="en-US" sz="1200" b="1" kern="1200" dirty="0" smtClean="0">
                <a:solidFill>
                  <a:schemeClr val="tx1"/>
                </a:solidFill>
                <a:latin typeface="Times New Roman" pitchFamily="18" charset="0"/>
                <a:ea typeface="+mn-ea"/>
                <a:cs typeface="Times New Roman" pitchFamily="18" charset="0"/>
              </a:rPr>
              <a:t> </a:t>
            </a:r>
            <a:endParaRPr lang="en-US" sz="1200" kern="1200" dirty="0" smtClean="0">
              <a:solidFill>
                <a:schemeClr val="tx1"/>
              </a:solidFill>
              <a:latin typeface="Times New Roman" pitchFamily="18" charset="0"/>
              <a:ea typeface="+mn-ea"/>
              <a:cs typeface="Times New Roman" pitchFamily="18" charset="0"/>
            </a:endParaRPr>
          </a:p>
          <a:p>
            <a:endParaRPr lang="en-US" sz="1200" b="1" kern="1200" dirty="0" smtClean="0">
              <a:solidFill>
                <a:schemeClr val="tx1"/>
              </a:solidFill>
              <a:latin typeface="Times New Roman" pitchFamily="18" charset="0"/>
              <a:ea typeface="+mn-ea"/>
              <a:cs typeface="Times New Roman" pitchFamily="18" charset="0"/>
            </a:endParaRPr>
          </a:p>
          <a:p>
            <a:endParaRPr lang="en-US" sz="1200" b="1" kern="1200" dirty="0" smtClean="0">
              <a:solidFill>
                <a:schemeClr val="tx1"/>
              </a:solidFill>
              <a:latin typeface="Times New Roman" pitchFamily="18" charset="0"/>
              <a:ea typeface="+mn-ea"/>
              <a:cs typeface="Times New Roman" pitchFamily="18" charset="0"/>
            </a:endParaRPr>
          </a:p>
          <a:p>
            <a:r>
              <a:rPr lang="en-US" sz="1200" b="1" kern="1200" dirty="0" smtClean="0">
                <a:solidFill>
                  <a:schemeClr val="tx1"/>
                </a:solidFill>
                <a:latin typeface="Times New Roman" pitchFamily="18" charset="0"/>
                <a:ea typeface="+mn-ea"/>
                <a:cs typeface="Times New Roman" pitchFamily="18" charset="0"/>
              </a:rPr>
              <a:t>Conclusion</a:t>
            </a:r>
            <a:r>
              <a:rPr lang="en-US" sz="1200" b="1" kern="1200" dirty="0" smtClean="0">
                <a:solidFill>
                  <a:schemeClr val="tx1"/>
                </a:solidFill>
                <a:latin typeface="Times New Roman" pitchFamily="18" charset="0"/>
                <a:ea typeface="+mn-ea"/>
                <a:cs typeface="Times New Roman" pitchFamily="18" charset="0"/>
              </a:rPr>
              <a:t>:</a:t>
            </a:r>
            <a:r>
              <a:rPr lang="en-US" sz="1200" kern="1200" dirty="0" smtClean="0">
                <a:solidFill>
                  <a:schemeClr val="tx1"/>
                </a:solidFill>
                <a:latin typeface="Times New Roman" pitchFamily="18" charset="0"/>
                <a:ea typeface="+mn-ea"/>
                <a:cs typeface="Times New Roman" pitchFamily="18" charset="0"/>
              </a:rPr>
              <a:t> To conclude, the AGC management and leadership need to pay more attention towards employee’s performances and evaluations and compensate them for their productivity and make them accountable for task deliveries. They should also make employees recognize their importance. A management team should deliver awareness of company's policies along with training and development to help the human capital understand the main objectives and how to achieve them. Moreover, effective and persistent communication is key to ensure the achievement of AGC objectives and resolve the current problems of that the human resources department that the company is facing.</a:t>
            </a:r>
            <a:endParaRPr lang="en-US" sz="1200" kern="1200" dirty="0">
              <a:solidFill>
                <a:schemeClr val="tx1"/>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A209C741-058C-4045-8CBC-8E8529BCAD2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xmlns=""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xmlns=""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a:xfrm>
            <a:off x="1921934" y="5054602"/>
            <a:ext cx="4064860" cy="279400"/>
          </a:xfrm>
        </p:spPr>
        <p:txBody>
          <a:bodyPr/>
          <a:lstStyle/>
          <a:p>
            <a:endParaRPr lang="en-US" dirty="0"/>
          </a:p>
        </p:txBody>
      </p:sp>
      <p:sp>
        <p:nvSpPr>
          <p:cNvPr id="6" name="Slide Number Placeholder 5"/>
          <p:cNvSpPr>
            <a:spLocks noGrp="1"/>
          </p:cNvSpPr>
          <p:nvPr>
            <p:ph type="sldNum" sz="quarter" idx="12"/>
          </p:nvPr>
        </p:nvSpPr>
        <p:spPr>
          <a:xfrm>
            <a:off x="6817317" y="5054602"/>
            <a:ext cx="413483" cy="279400"/>
          </a:xfrm>
        </p:spPr>
        <p:txBody>
          <a:bodyPr/>
          <a:lstStyle/>
          <a:p>
            <a:fld id="{0345892D-0CF1-43F6-A79B-468622C80321}" type="slidenum">
              <a:rPr lang="en-US" smtClean="0"/>
              <a:pPr/>
              <a:t>‹#›</a:t>
            </a:fld>
            <a:endParaRPr lang="en-US" dirty="0"/>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37045133"/>
      </p:ext>
    </p:extLst>
  </p:cSld>
  <p:clrMapOvr>
    <a:masterClrMapping/>
  </p:clrMapOvr>
  <p:transition spd="slow">
    <p:wheel spokes="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45892D-0CF1-43F6-A79B-468622C80321}" type="slidenum">
              <a:rPr lang="en-US" smtClean="0"/>
              <a:pPr/>
              <a:t>‹#›</a:t>
            </a:fld>
            <a:endParaRPr lang="en-US" dirty="0"/>
          </a:p>
        </p:txBody>
      </p:sp>
    </p:spTree>
    <p:extLst>
      <p:ext uri="{BB962C8B-B14F-4D97-AF65-F5344CB8AC3E}">
        <p14:creationId xmlns:p14="http://schemas.microsoft.com/office/powerpoint/2010/main" xmlns="" val="60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948061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846894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spTree>
    <p:extLst>
      <p:ext uri="{BB962C8B-B14F-4D97-AF65-F5344CB8AC3E}">
        <p14:creationId xmlns:p14="http://schemas.microsoft.com/office/powerpoint/2010/main" xmlns="" val="1555420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810499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785751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490448163"/>
      </p:ext>
    </p:extLst>
  </p:cSld>
  <p:clrMapOvr>
    <a:masterClrMapping/>
  </p:clrMapOvr>
  <p:transition spd="slow">
    <p:wheel spokes="1"/>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350847573"/>
      </p:ext>
    </p:extLst>
  </p:cSld>
  <p:clrMapOvr>
    <a:masterClrMapping/>
  </p:clrMapOvr>
  <p:transition spd="slow">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spTree>
    <p:extLst>
      <p:ext uri="{BB962C8B-B14F-4D97-AF65-F5344CB8AC3E}">
        <p14:creationId xmlns:p14="http://schemas.microsoft.com/office/powerpoint/2010/main" xmlns="" val="3978709953"/>
      </p:ext>
    </p:extLst>
  </p:cSld>
  <p:clrMapOvr>
    <a:masterClrMapping/>
  </p:clrMapOvr>
  <p:transition spd="slow">
    <p:wheel spokes="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508174556"/>
      </p:ext>
    </p:extLst>
  </p:cSld>
  <p:clrMapOvr>
    <a:masterClrMapping/>
  </p:clrMapOvr>
  <p:transition spd="slow">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45892D-0CF1-43F6-A79B-468622C80321}" type="slidenum">
              <a:rPr lang="en-US" smtClean="0"/>
              <a:pPr/>
              <a:t>‹#›</a:t>
            </a:fld>
            <a:endParaRPr lang="en-US" dirty="0"/>
          </a:p>
        </p:txBody>
      </p:sp>
    </p:spTree>
    <p:extLst>
      <p:ext uri="{BB962C8B-B14F-4D97-AF65-F5344CB8AC3E}">
        <p14:creationId xmlns:p14="http://schemas.microsoft.com/office/powerpoint/2010/main" xmlns="" val="3884815239"/>
      </p:ext>
    </p:extLst>
  </p:cSld>
  <p:clrMapOvr>
    <a:masterClrMapping/>
  </p:clrMapOvr>
  <p:transition spd="slow">
    <p:wheel spokes="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782290429"/>
      </p:ext>
    </p:extLst>
  </p:cSld>
  <p:clrMapOvr>
    <a:masterClrMapping/>
  </p:clrMapOvr>
  <p:transition spd="slow">
    <p:wheel spokes="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933238067"/>
      </p:ext>
    </p:extLst>
  </p:cSld>
  <p:clrMapOvr>
    <a:masterClrMapping/>
  </p:clrMapOvr>
  <p:transition spd="slow">
    <p:wheel spokes="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345892D-0CF1-43F6-A79B-468622C80321}" type="slidenum">
              <a:rPr lang="en-US" smtClean="0"/>
              <a:pPr/>
              <a:t>‹#›</a:t>
            </a:fld>
            <a:endParaRPr lang="en-US" dirty="0"/>
          </a:p>
        </p:txBody>
      </p:sp>
    </p:spTree>
    <p:extLst>
      <p:ext uri="{BB962C8B-B14F-4D97-AF65-F5344CB8AC3E}">
        <p14:creationId xmlns:p14="http://schemas.microsoft.com/office/powerpoint/2010/main" xmlns="" val="3443159787"/>
      </p:ext>
    </p:extLst>
  </p:cSld>
  <p:clrMapOvr>
    <a:masterClrMapping/>
  </p:clrMapOvr>
  <p:transition spd="slow">
    <p:wheel spokes="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45892D-0CF1-43F6-A79B-468622C80321}" type="slidenum">
              <a:rPr lang="en-US" smtClean="0"/>
              <a:pPr/>
              <a:t>‹#›</a:t>
            </a:fld>
            <a:endParaRPr lang="en-US" dirty="0"/>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982622180"/>
      </p:ext>
    </p:extLst>
  </p:cSld>
  <p:clrMapOvr>
    <a:masterClrMapping/>
  </p:clrMapOvr>
  <p:transition spd="slow">
    <p:wheel spokes="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F2C3E-0661-461D-BE72-A39CDD01CBFF}" type="datetimeFigureOut">
              <a:rPr lang="en-US" smtClean="0"/>
              <a:pPr/>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45892D-0CF1-43F6-A79B-468622C80321}" type="slidenum">
              <a:rPr lang="en-US" smtClean="0"/>
              <a:pPr/>
              <a:t>‹#›</a:t>
            </a:fld>
            <a:endParaRPr lang="en-US" dirty="0"/>
          </a:p>
        </p:txBody>
      </p:sp>
    </p:spTree>
    <p:extLst>
      <p:ext uri="{BB962C8B-B14F-4D97-AF65-F5344CB8AC3E}">
        <p14:creationId xmlns:p14="http://schemas.microsoft.com/office/powerpoint/2010/main" xmlns="" val="1781643520"/>
      </p:ext>
    </p:extLst>
  </p:cSld>
  <p:clrMapOvr>
    <a:masterClrMapping/>
  </p:clrMapOvr>
  <p:transition spd="slow">
    <p:wheel spokes="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xmlns=""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xmlns=""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02F2C3E-0661-461D-BE72-A39CDD01CBFF}" type="datetimeFigureOut">
              <a:rPr lang="en-US" smtClean="0"/>
              <a:pPr/>
              <a:t>1/22/2019</a:t>
            </a:fld>
            <a:endParaRPr lang="en-US" dirty="0"/>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45892D-0CF1-43F6-A79B-468622C80321}" type="slidenum">
              <a:rPr lang="en-US" smtClean="0"/>
              <a:pPr/>
              <a:t>‹#›</a:t>
            </a:fld>
            <a:endParaRPr lang="en-US" dirty="0"/>
          </a:p>
        </p:txBody>
      </p:sp>
    </p:spTree>
    <p:extLst>
      <p:ext uri="{BB962C8B-B14F-4D97-AF65-F5344CB8AC3E}">
        <p14:creationId xmlns:p14="http://schemas.microsoft.com/office/powerpoint/2010/main" xmlns="" val="36555158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ransition spd="slow">
    <p:wheel spokes="1"/>
  </p:transition>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533400"/>
            <a:ext cx="6324600" cy="3200400"/>
          </a:xfrm>
        </p:spPr>
        <p:txBody>
          <a:bodyPr/>
          <a:lstStyle/>
          <a:p>
            <a:pPr algn="ctr"/>
            <a:r>
              <a:rPr lang="en-US" sz="3600" dirty="0">
                <a:latin typeface="Times New Roman" panose="02020603050405020304" pitchFamily="18" charset="0"/>
                <a:cs typeface="Times New Roman" panose="02020603050405020304" pitchFamily="18" charset="0"/>
              </a:rPr>
              <a:t>C</a:t>
            </a:r>
            <a:r>
              <a:rPr lang="en-US" sz="3600" dirty="0" smtClean="0">
                <a:latin typeface="Times New Roman" panose="02020603050405020304" pitchFamily="18" charset="0"/>
                <a:cs typeface="Times New Roman" panose="02020603050405020304" pitchFamily="18" charset="0"/>
              </a:rPr>
              <a:t>hange </a:t>
            </a:r>
            <a:r>
              <a:rPr lang="en-US" sz="3600" dirty="0">
                <a:latin typeface="Times New Roman" panose="02020603050405020304" pitchFamily="18" charset="0"/>
                <a:cs typeface="Times New Roman" panose="02020603050405020304" pitchFamily="18" charset="0"/>
              </a:rPr>
              <a:t>in AGC’s </a:t>
            </a:r>
            <a:r>
              <a:rPr lang="en-US" sz="3600" dirty="0" smtClean="0">
                <a:latin typeface="Times New Roman" panose="02020603050405020304" pitchFamily="18" charset="0"/>
                <a:cs typeface="Times New Roman" panose="02020603050405020304" pitchFamily="18" charset="0"/>
              </a:rPr>
              <a:t>Human </a:t>
            </a:r>
            <a:r>
              <a:rPr lang="en-US" sz="3600" dirty="0">
                <a:latin typeface="Times New Roman" panose="02020603050405020304" pitchFamily="18" charset="0"/>
                <a:cs typeface="Times New Roman" panose="02020603050405020304" pitchFamily="18" charset="0"/>
              </a:rPr>
              <a:t>C</a:t>
            </a:r>
            <a:r>
              <a:rPr lang="en-US" sz="3600" dirty="0" smtClean="0">
                <a:latin typeface="Times New Roman" panose="02020603050405020304" pitchFamily="18" charset="0"/>
                <a:cs typeface="Times New Roman" panose="02020603050405020304" pitchFamily="18" charset="0"/>
              </a:rPr>
              <a:t>apital </a:t>
            </a:r>
            <a:r>
              <a:rPr lang="en-US" sz="3600" dirty="0">
                <a:latin typeface="Times New Roman" panose="02020603050405020304" pitchFamily="18" charset="0"/>
                <a:cs typeface="Times New Roman" panose="02020603050405020304" pitchFamily="18" charset="0"/>
              </a:rPr>
              <a:t>M</a:t>
            </a:r>
            <a:r>
              <a:rPr lang="en-US" sz="3600" dirty="0" smtClean="0">
                <a:latin typeface="Times New Roman" panose="02020603050405020304" pitchFamily="18" charset="0"/>
                <a:cs typeface="Times New Roman" panose="02020603050405020304" pitchFamily="18" charset="0"/>
              </a:rPr>
              <a:t>anagement </a:t>
            </a:r>
            <a:r>
              <a:rPr lang="en-US" sz="3600" dirty="0">
                <a:latin typeface="Times New Roman" panose="02020603050405020304" pitchFamily="18" charset="0"/>
                <a:cs typeface="Times New Roman" panose="02020603050405020304" pitchFamily="18" charset="0"/>
              </a:rPr>
              <a:t>G</a:t>
            </a:r>
            <a:r>
              <a:rPr lang="en-US" sz="3600" dirty="0" smtClean="0">
                <a:latin typeface="Times New Roman" panose="02020603050405020304" pitchFamily="18" charset="0"/>
                <a:cs typeface="Times New Roman" panose="02020603050405020304" pitchFamily="18" charset="0"/>
              </a:rPr>
              <a:t>oals</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1752600" y="3505200"/>
            <a:ext cx="5726020" cy="2209800"/>
          </a:xfrm>
        </p:spPr>
        <p:txBody>
          <a:bodyPr>
            <a:normAutofit/>
          </a:bodyPr>
          <a:lstStyle/>
          <a:p>
            <a:r>
              <a:rPr lang="en-US" sz="1600" dirty="0" smtClean="0">
                <a:latin typeface="Times New Roman" pitchFamily="18" charset="0"/>
                <a:cs typeface="Times New Roman" pitchFamily="18" charset="0"/>
              </a:rPr>
              <a:t>MBA Masters in Business Administration</a:t>
            </a:r>
          </a:p>
          <a:p>
            <a:r>
              <a:rPr lang="en-US" sz="1600" dirty="0" smtClean="0">
                <a:latin typeface="Times New Roman" pitchFamily="18" charset="0"/>
                <a:cs typeface="Times New Roman" pitchFamily="18" charset="0"/>
              </a:rPr>
              <a:t>Title: Unit 3 Individual Project</a:t>
            </a:r>
          </a:p>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xmlns="" val="833151051"/>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dirty="0" smtClean="0">
                <a:solidFill>
                  <a:schemeClr val="tx1"/>
                </a:solidFill>
                <a:latin typeface="Times New Roman" pitchFamily="18" charset="0"/>
                <a:cs typeface="Times New Roman" pitchFamily="18" charset="0"/>
              </a:rPr>
              <a:t>Gambardella, A., </a:t>
            </a:r>
            <a:r>
              <a:rPr lang="en-US" dirty="0" err="1" smtClean="0">
                <a:solidFill>
                  <a:schemeClr val="tx1"/>
                </a:solidFill>
                <a:latin typeface="Times New Roman" pitchFamily="18" charset="0"/>
                <a:cs typeface="Times New Roman" pitchFamily="18" charset="0"/>
              </a:rPr>
              <a:t>Panico</a:t>
            </a:r>
            <a:r>
              <a:rPr lang="en-US" dirty="0" smtClean="0">
                <a:solidFill>
                  <a:schemeClr val="tx1"/>
                </a:solidFill>
                <a:latin typeface="Times New Roman" pitchFamily="18" charset="0"/>
                <a:cs typeface="Times New Roman" pitchFamily="18" charset="0"/>
              </a:rPr>
              <a:t>, C., &amp; </a:t>
            </a:r>
            <a:r>
              <a:rPr lang="en-US" dirty="0" err="1" smtClean="0">
                <a:solidFill>
                  <a:schemeClr val="tx1"/>
                </a:solidFill>
                <a:latin typeface="Times New Roman" pitchFamily="18" charset="0"/>
                <a:cs typeface="Times New Roman" pitchFamily="18" charset="0"/>
              </a:rPr>
              <a:t>Valentini</a:t>
            </a:r>
            <a:r>
              <a:rPr lang="en-US" dirty="0" smtClean="0">
                <a:solidFill>
                  <a:schemeClr val="tx1"/>
                </a:solidFill>
                <a:latin typeface="Times New Roman" pitchFamily="18" charset="0"/>
                <a:cs typeface="Times New Roman" pitchFamily="18" charset="0"/>
              </a:rPr>
              <a:t>, G. (2015). Strategic incentives to human capital. </a:t>
            </a:r>
            <a:r>
              <a:rPr lang="en-US" i="1" dirty="0" smtClean="0">
                <a:solidFill>
                  <a:schemeClr val="tx1"/>
                </a:solidFill>
                <a:latin typeface="Times New Roman" pitchFamily="18" charset="0"/>
                <a:cs typeface="Times New Roman" pitchFamily="18" charset="0"/>
              </a:rPr>
              <a:t>Strategic Management Journal</a:t>
            </a:r>
            <a:r>
              <a:rPr lang="en-US"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36</a:t>
            </a:r>
            <a:r>
              <a:rPr lang="en-US" dirty="0" smtClean="0">
                <a:solidFill>
                  <a:schemeClr val="tx1"/>
                </a:solidFill>
                <a:latin typeface="Times New Roman" pitchFamily="18" charset="0"/>
                <a:cs typeface="Times New Roman" pitchFamily="18" charset="0"/>
              </a:rPr>
              <a:t>(1), 37-52.</a:t>
            </a:r>
          </a:p>
          <a:p>
            <a:r>
              <a:rPr lang="en-US" dirty="0" err="1" smtClean="0">
                <a:solidFill>
                  <a:schemeClr val="tx1"/>
                </a:solidFill>
                <a:latin typeface="Times New Roman" pitchFamily="18" charset="0"/>
                <a:cs typeface="Times New Roman" pitchFamily="18" charset="0"/>
              </a:rPr>
              <a:t>Ketchen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Jr</a:t>
            </a:r>
            <a:r>
              <a:rPr lang="en-US" dirty="0" smtClean="0">
                <a:solidFill>
                  <a:schemeClr val="tx1"/>
                </a:solidFill>
                <a:latin typeface="Times New Roman" pitchFamily="18" charset="0"/>
                <a:cs typeface="Times New Roman" pitchFamily="18" charset="0"/>
              </a:rPr>
              <a:t>, D. J., Crook, T. R., Todd, S. Y., Combs, J. G., &amp; </a:t>
            </a:r>
            <a:r>
              <a:rPr lang="en-US" dirty="0" err="1" smtClean="0">
                <a:solidFill>
                  <a:schemeClr val="tx1"/>
                </a:solidFill>
                <a:latin typeface="Times New Roman" pitchFamily="18" charset="0"/>
                <a:cs typeface="Times New Roman" pitchFamily="18" charset="0"/>
              </a:rPr>
              <a:t>Woehr</a:t>
            </a:r>
            <a:r>
              <a:rPr lang="en-US" dirty="0" smtClean="0">
                <a:solidFill>
                  <a:schemeClr val="tx1"/>
                </a:solidFill>
                <a:latin typeface="Times New Roman" pitchFamily="18" charset="0"/>
                <a:cs typeface="Times New Roman" pitchFamily="18" charset="0"/>
              </a:rPr>
              <a:t>, D. J. (2017). Managing human capital. </a:t>
            </a:r>
            <a:r>
              <a:rPr lang="en-US" i="1" dirty="0" smtClean="0">
                <a:solidFill>
                  <a:schemeClr val="tx1"/>
                </a:solidFill>
                <a:latin typeface="Times New Roman" pitchFamily="18" charset="0"/>
                <a:cs typeface="Times New Roman" pitchFamily="18" charset="0"/>
              </a:rPr>
              <a:t>The Oxford Handbook of Strategy Implementation</a:t>
            </a:r>
            <a:r>
              <a:rPr lang="en-US" dirty="0" smtClean="0">
                <a:solidFill>
                  <a:schemeClr val="tx1"/>
                </a:solidFill>
                <a:latin typeface="Times New Roman" pitchFamily="18" charset="0"/>
                <a:cs typeface="Times New Roman" pitchFamily="18" charset="0"/>
              </a:rPr>
              <a:t>, 283.</a:t>
            </a:r>
          </a:p>
          <a:p>
            <a:r>
              <a:rPr lang="en-US" dirty="0" err="1" smtClean="0">
                <a:solidFill>
                  <a:schemeClr val="tx1"/>
                </a:solidFill>
                <a:latin typeface="Times New Roman" pitchFamily="18" charset="0"/>
                <a:cs typeface="Times New Roman" pitchFamily="18" charset="0"/>
              </a:rPr>
              <a:t>DeNisi</a:t>
            </a:r>
            <a:r>
              <a:rPr lang="en-US" dirty="0" smtClean="0">
                <a:solidFill>
                  <a:schemeClr val="tx1"/>
                </a:solidFill>
                <a:latin typeface="Times New Roman" pitchFamily="18" charset="0"/>
                <a:cs typeface="Times New Roman" pitchFamily="18" charset="0"/>
              </a:rPr>
              <a:t>, A. S., &amp; Gonzalez, J. A. (2017). Design performance appraisal systems to improve performance. </a:t>
            </a:r>
            <a:r>
              <a:rPr lang="en-US" i="1" dirty="0" smtClean="0">
                <a:solidFill>
                  <a:schemeClr val="tx1"/>
                </a:solidFill>
                <a:latin typeface="Times New Roman" pitchFamily="18" charset="0"/>
                <a:cs typeface="Times New Roman" pitchFamily="18" charset="0"/>
              </a:rPr>
              <a:t>The Blackwell Handbook of Principles of Organizational </a:t>
            </a:r>
            <a:r>
              <a:rPr lang="en-US" i="1" dirty="0" err="1" smtClean="0">
                <a:solidFill>
                  <a:schemeClr val="tx1"/>
                </a:solidFill>
                <a:latin typeface="Times New Roman" pitchFamily="18" charset="0"/>
                <a:cs typeface="Times New Roman" pitchFamily="18" charset="0"/>
              </a:rPr>
              <a:t>Behaviour</a:t>
            </a:r>
            <a:r>
              <a:rPr lang="en-US" dirty="0" smtClean="0">
                <a:solidFill>
                  <a:schemeClr val="tx1"/>
                </a:solidFill>
                <a:latin typeface="Times New Roman" pitchFamily="18" charset="0"/>
                <a:cs typeface="Times New Roman" pitchFamily="18" charset="0"/>
              </a:rPr>
              <a:t>, 63-75.</a:t>
            </a:r>
          </a:p>
          <a:p>
            <a:r>
              <a:rPr lang="en-US" dirty="0" err="1" smtClean="0">
                <a:solidFill>
                  <a:schemeClr val="tx1"/>
                </a:solidFill>
                <a:latin typeface="Times New Roman" pitchFamily="18" charset="0"/>
                <a:cs typeface="Times New Roman" pitchFamily="18" charset="0"/>
              </a:rPr>
              <a:t>Habib</a:t>
            </a:r>
            <a:r>
              <a:rPr lang="en-US" dirty="0" smtClean="0">
                <a:solidFill>
                  <a:schemeClr val="tx1"/>
                </a:solidFill>
                <a:latin typeface="Times New Roman" pitchFamily="18" charset="0"/>
                <a:cs typeface="Times New Roman" pitchFamily="18" charset="0"/>
              </a:rPr>
              <a:t>, S., Zahra, F., &amp; </a:t>
            </a:r>
            <a:r>
              <a:rPr lang="en-US" dirty="0" err="1" smtClean="0">
                <a:solidFill>
                  <a:schemeClr val="tx1"/>
                </a:solidFill>
                <a:latin typeface="Times New Roman" pitchFamily="18" charset="0"/>
                <a:cs typeface="Times New Roman" pitchFamily="18" charset="0"/>
              </a:rPr>
              <a:t>Mushtaq</a:t>
            </a:r>
            <a:r>
              <a:rPr lang="en-US" dirty="0" smtClean="0">
                <a:solidFill>
                  <a:schemeClr val="tx1"/>
                </a:solidFill>
                <a:latin typeface="Times New Roman" pitchFamily="18" charset="0"/>
                <a:cs typeface="Times New Roman" pitchFamily="18" charset="0"/>
              </a:rPr>
              <a:t>, H. (2015). Impact Of Training And Development On Employees’ Performance And Productivity: A Case Study Of Pakistan. </a:t>
            </a:r>
            <a:r>
              <a:rPr lang="en-US" i="1" dirty="0" smtClean="0">
                <a:solidFill>
                  <a:schemeClr val="tx1"/>
                </a:solidFill>
                <a:latin typeface="Times New Roman" pitchFamily="18" charset="0"/>
                <a:cs typeface="Times New Roman" pitchFamily="18" charset="0"/>
              </a:rPr>
              <a:t>European Journal of Business and Social Sciences</a:t>
            </a:r>
            <a:r>
              <a:rPr lang="en-US"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4</a:t>
            </a:r>
            <a:r>
              <a:rPr lang="en-US" dirty="0" smtClean="0">
                <a:solidFill>
                  <a:schemeClr val="tx1"/>
                </a:solidFill>
                <a:latin typeface="Times New Roman" pitchFamily="18" charset="0"/>
                <a:cs typeface="Times New Roman" pitchFamily="18" charset="0"/>
              </a:rPr>
              <a:t>(08), 326-330.</a:t>
            </a:r>
          </a:p>
          <a:p>
            <a:r>
              <a:rPr lang="en-US" dirty="0" smtClean="0">
                <a:solidFill>
                  <a:schemeClr val="tx1"/>
                </a:solidFill>
                <a:latin typeface="Times New Roman" pitchFamily="18" charset="0"/>
                <a:cs typeface="Times New Roman" pitchFamily="18" charset="0"/>
              </a:rPr>
              <a:t>Church, A. H., &amp; </a:t>
            </a:r>
            <a:r>
              <a:rPr lang="en-US" dirty="0" err="1" smtClean="0">
                <a:solidFill>
                  <a:schemeClr val="tx1"/>
                </a:solidFill>
                <a:latin typeface="Times New Roman" pitchFamily="18" charset="0"/>
                <a:cs typeface="Times New Roman" pitchFamily="18" charset="0"/>
              </a:rPr>
              <a:t>Waclawski</a:t>
            </a:r>
            <a:r>
              <a:rPr lang="en-US" dirty="0" smtClean="0">
                <a:solidFill>
                  <a:schemeClr val="tx1"/>
                </a:solidFill>
                <a:latin typeface="Times New Roman" pitchFamily="18" charset="0"/>
                <a:cs typeface="Times New Roman" pitchFamily="18" charset="0"/>
              </a:rPr>
              <a:t>, J. (2017). </a:t>
            </a:r>
            <a:r>
              <a:rPr lang="en-US" i="1" dirty="0" smtClean="0">
                <a:solidFill>
                  <a:schemeClr val="tx1"/>
                </a:solidFill>
                <a:latin typeface="Times New Roman" pitchFamily="18" charset="0"/>
                <a:cs typeface="Times New Roman" pitchFamily="18" charset="0"/>
              </a:rPr>
              <a:t>Designing and using organizational surveys</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Routledge</a:t>
            </a:r>
            <a:r>
              <a:rPr lang="en-US" dirty="0" smtClean="0">
                <a:solidFill>
                  <a:schemeClr val="tx1"/>
                </a:solidFill>
                <a:latin typeface="Times New Roman" pitchFamily="18" charset="0"/>
                <a:cs typeface="Times New Roman" pitchFamily="18" charset="0"/>
              </a:rPr>
              <a:t>.</a:t>
            </a:r>
          </a:p>
          <a:p>
            <a:r>
              <a:rPr lang="en-US" dirty="0" err="1" smtClean="0">
                <a:solidFill>
                  <a:schemeClr val="tx1"/>
                </a:solidFill>
                <a:latin typeface="Times New Roman" pitchFamily="18" charset="0"/>
                <a:cs typeface="Times New Roman" pitchFamily="18" charset="0"/>
              </a:rPr>
              <a:t>Carnall</a:t>
            </a:r>
            <a:r>
              <a:rPr lang="en-US" dirty="0" smtClean="0">
                <a:solidFill>
                  <a:schemeClr val="tx1"/>
                </a:solidFill>
                <a:latin typeface="Times New Roman" pitchFamily="18" charset="0"/>
                <a:cs typeface="Times New Roman" pitchFamily="18" charset="0"/>
              </a:rPr>
              <a:t>, C. (2018). </a:t>
            </a:r>
            <a:r>
              <a:rPr lang="en-US" i="1" dirty="0" smtClean="0">
                <a:solidFill>
                  <a:schemeClr val="tx1"/>
                </a:solidFill>
                <a:latin typeface="Times New Roman" pitchFamily="18" charset="0"/>
                <a:cs typeface="Times New Roman" pitchFamily="18" charset="0"/>
              </a:rPr>
              <a:t>Managing change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Routledge</a:t>
            </a:r>
            <a:r>
              <a:rPr lang="en-US"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Kaufman, H. (2017). </a:t>
            </a:r>
            <a:r>
              <a:rPr lang="en-US" i="1" dirty="0" smtClean="0">
                <a:solidFill>
                  <a:schemeClr val="tx1"/>
                </a:solidFill>
                <a:latin typeface="Times New Roman" pitchFamily="18" charset="0"/>
                <a:cs typeface="Times New Roman" pitchFamily="18" charset="0"/>
              </a:rPr>
              <a:t>The limits of organizational change</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Routledge</a:t>
            </a:r>
            <a:r>
              <a:rPr lang="en-US"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Palmer, I., </a:t>
            </a:r>
            <a:r>
              <a:rPr lang="en-US" dirty="0" err="1" smtClean="0">
                <a:solidFill>
                  <a:schemeClr val="tx1"/>
                </a:solidFill>
                <a:latin typeface="Times New Roman" pitchFamily="18" charset="0"/>
                <a:cs typeface="Times New Roman" pitchFamily="18" charset="0"/>
              </a:rPr>
              <a:t>Dunford</a:t>
            </a:r>
            <a:r>
              <a:rPr lang="en-US" dirty="0" smtClean="0">
                <a:solidFill>
                  <a:schemeClr val="tx1"/>
                </a:solidFill>
                <a:latin typeface="Times New Roman" pitchFamily="18" charset="0"/>
                <a:cs typeface="Times New Roman" pitchFamily="18" charset="0"/>
              </a:rPr>
              <a:t>, R., &amp; Akin, G. (2016). </a:t>
            </a:r>
            <a:r>
              <a:rPr lang="en-US" i="1" dirty="0" smtClean="0">
                <a:solidFill>
                  <a:schemeClr val="tx1"/>
                </a:solidFill>
                <a:latin typeface="Times New Roman" pitchFamily="18" charset="0"/>
                <a:cs typeface="Times New Roman" pitchFamily="18" charset="0"/>
              </a:rPr>
              <a:t>Managing organizational change</a:t>
            </a:r>
            <a:r>
              <a:rPr lang="en-US" dirty="0" smtClean="0">
                <a:solidFill>
                  <a:schemeClr val="tx1"/>
                </a:solidFill>
                <a:latin typeface="Times New Roman" pitchFamily="18" charset="0"/>
                <a:cs typeface="Times New Roman" pitchFamily="18" charset="0"/>
              </a:rPr>
              <a:t>. McGraw-Hill Education.</a:t>
            </a:r>
          </a:p>
          <a:p>
            <a:endParaRPr lang="en-US" dirty="0">
              <a:solidFill>
                <a:schemeClr val="tx1"/>
              </a:solidFill>
              <a:latin typeface="Times New Roman" pitchFamily="18" charset="0"/>
              <a:cs typeface="Times New Roman" pitchFamily="18" charset="0"/>
            </a:endParaRPr>
          </a:p>
        </p:txBody>
      </p:sp>
    </p:spTree>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anose="02020603050405020304" pitchFamily="18" charset="0"/>
                <a:cs typeface="Times New Roman" panose="02020603050405020304" pitchFamily="18" charset="0"/>
              </a:rPr>
              <a:t>Human Capital Management Goals</a:t>
            </a:r>
            <a:endParaRPr lang="en-US" sz="2800" dirty="0"/>
          </a:p>
        </p:txBody>
      </p:sp>
      <p:sp>
        <p:nvSpPr>
          <p:cNvPr id="3" name="Content Placeholder 2"/>
          <p:cNvSpPr>
            <a:spLocks noGrp="1"/>
          </p:cNvSpPr>
          <p:nvPr>
            <p:ph idx="1"/>
          </p:nvPr>
        </p:nvSpPr>
        <p:spPr/>
        <p:txBody>
          <a:bodyPr>
            <a:noAutofit/>
          </a:bodyPr>
          <a:lstStyle/>
          <a:p>
            <a:pPr>
              <a:buNone/>
            </a:pPr>
            <a:r>
              <a:rPr lang="en-US" sz="1600" dirty="0" smtClean="0">
                <a:solidFill>
                  <a:schemeClr val="tx1"/>
                </a:solidFill>
                <a:latin typeface="Times New Roman" pitchFamily="18" charset="0"/>
                <a:cs typeface="Times New Roman" pitchFamily="18" charset="0"/>
              </a:rPr>
              <a:t>	A </a:t>
            </a:r>
            <a:r>
              <a:rPr lang="en-US" sz="1600" dirty="0" smtClean="0">
                <a:solidFill>
                  <a:schemeClr val="tx1"/>
                </a:solidFill>
                <a:latin typeface="Times New Roman" pitchFamily="18" charset="0"/>
                <a:cs typeface="Times New Roman" pitchFamily="18" charset="0"/>
              </a:rPr>
              <a:t>variety of labor force, worldwide business competitions, progresses in IT and demands for sustainability have stressed on corporations to scrutinize how they manage their human capital. In the present scenario the effectiveness of a business depends on its capability to address issues, for instance, change management, competency construction, etc.</a:t>
            </a:r>
          </a:p>
          <a:p>
            <a:pPr lvl="0">
              <a:buNone/>
            </a:pPr>
            <a:r>
              <a:rPr lang="en-US" sz="1600" dirty="0" smtClean="0">
                <a:latin typeface="Times New Roman" pitchFamily="18" charset="0"/>
                <a:cs typeface="Times New Roman" pitchFamily="18" charset="0"/>
              </a:rPr>
              <a:t>	Human </a:t>
            </a:r>
            <a:r>
              <a:rPr lang="en-US" sz="1600" dirty="0">
                <a:latin typeface="Times New Roman" pitchFamily="18" charset="0"/>
                <a:cs typeface="Times New Roman" pitchFamily="18" charset="0"/>
              </a:rPr>
              <a:t>capital management and its goals?</a:t>
            </a:r>
          </a:p>
          <a:p>
            <a:pPr lvl="1"/>
            <a:r>
              <a:rPr lang="en-US" sz="1600" dirty="0">
                <a:solidFill>
                  <a:schemeClr val="tx1"/>
                </a:solidFill>
                <a:latin typeface="Times New Roman" pitchFamily="18" charset="0"/>
                <a:cs typeface="Times New Roman" pitchFamily="18" charset="0"/>
              </a:rPr>
              <a:t>Strategic guidelines</a:t>
            </a:r>
          </a:p>
          <a:p>
            <a:pPr lvl="1"/>
            <a:r>
              <a:rPr lang="en-US" sz="1600" dirty="0">
                <a:solidFill>
                  <a:schemeClr val="tx1"/>
                </a:solidFill>
                <a:latin typeface="Times New Roman" pitchFamily="18" charset="0"/>
                <a:cs typeface="Times New Roman" pitchFamily="18" charset="0"/>
              </a:rPr>
              <a:t>Strategic goals</a:t>
            </a:r>
          </a:p>
          <a:p>
            <a:pPr lvl="1"/>
            <a:r>
              <a:rPr lang="en-US" sz="1600" dirty="0">
                <a:solidFill>
                  <a:schemeClr val="tx1"/>
                </a:solidFill>
                <a:latin typeface="Times New Roman" pitchFamily="18" charset="0"/>
                <a:cs typeface="Times New Roman" pitchFamily="18" charset="0"/>
              </a:rPr>
              <a:t>Implementation strategy</a:t>
            </a:r>
          </a:p>
          <a:p>
            <a:pPr lvl="1"/>
            <a:r>
              <a:rPr lang="en-US" sz="1600" dirty="0">
                <a:solidFill>
                  <a:schemeClr val="tx1"/>
                </a:solidFill>
                <a:latin typeface="Times New Roman" pitchFamily="18" charset="0"/>
                <a:cs typeface="Times New Roman" pitchFamily="18" charset="0"/>
              </a:rPr>
              <a:t>Organization communication plan</a:t>
            </a:r>
          </a:p>
          <a:p>
            <a:pPr lvl="1"/>
            <a:r>
              <a:rPr lang="en-US" sz="1600" dirty="0">
                <a:solidFill>
                  <a:schemeClr val="tx1"/>
                </a:solidFill>
                <a:latin typeface="Times New Roman" pitchFamily="18" charset="0"/>
                <a:cs typeface="Times New Roman" pitchFamily="18" charset="0"/>
              </a:rPr>
              <a:t>Accountability organism</a:t>
            </a:r>
          </a:p>
          <a:p>
            <a:pPr marL="0" indent="0">
              <a:buNone/>
            </a:pPr>
            <a:endParaRPr lang="en-US"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279791777"/>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Human Capital Management Goals &amp; AGC</a:t>
            </a:r>
            <a:endParaRPr lang="en-US" dirty="0"/>
          </a:p>
        </p:txBody>
      </p:sp>
      <p:sp>
        <p:nvSpPr>
          <p:cNvPr id="3" name="Content Placeholder 2"/>
          <p:cNvSpPr>
            <a:spLocks noGrp="1"/>
          </p:cNvSpPr>
          <p:nvPr>
            <p:ph idx="1"/>
          </p:nvPr>
        </p:nvSpPr>
        <p:spPr/>
        <p:txBody>
          <a:bodyPr>
            <a:normAutofit/>
          </a:bodyPr>
          <a:lstStyle/>
          <a:p>
            <a:pPr lvl="0"/>
            <a:r>
              <a:rPr lang="en-US" sz="1800" dirty="0" smtClean="0">
                <a:latin typeface="Times New Roman" pitchFamily="18" charset="0"/>
                <a:cs typeface="Times New Roman" pitchFamily="18" charset="0"/>
              </a:rPr>
              <a:t>It is crucial that HR managers and corporate leaders of AGC at present rise and pay attention to their Human Capital Goals. If current HR goals are not improved, it will be quite difficult for the company to survive.</a:t>
            </a:r>
          </a:p>
          <a:p>
            <a:pPr lvl="0"/>
            <a:r>
              <a:rPr lang="en-US" sz="1800" dirty="0" smtClean="0">
                <a:latin typeface="Times New Roman" pitchFamily="18" charset="0"/>
                <a:cs typeface="Times New Roman" pitchFamily="18" charset="0"/>
              </a:rPr>
              <a:t>To address the current HR problems, diagnostics will be performed, and data will be gathered through different means in order to diagnose the current HR issues of AGC and their root causes.</a:t>
            </a:r>
            <a:endParaRPr lang="en-US" sz="1800" dirty="0">
              <a:latin typeface="Times New Roman" pitchFamily="18" charset="0"/>
              <a:cs typeface="Times New Roman" pitchFamily="18" charset="0"/>
            </a:endParaRPr>
          </a:p>
        </p:txBody>
      </p:sp>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latin typeface="Times New Roman" panose="02020603050405020304" pitchFamily="18" charset="0"/>
                <a:cs typeface="Times New Roman" panose="02020603050405020304" pitchFamily="18" charset="0"/>
              </a:rPr>
              <a:t>Diagnostics For A Change in Human Capital Management Plan For AGC</a:t>
            </a:r>
            <a:endParaRPr lang="en-US" sz="2800" dirty="0"/>
          </a:p>
        </p:txBody>
      </p:sp>
      <p:sp>
        <p:nvSpPr>
          <p:cNvPr id="3" name="Content Placeholder 2"/>
          <p:cNvSpPr>
            <a:spLocks noGrp="1"/>
          </p:cNvSpPr>
          <p:nvPr>
            <p:ph idx="1"/>
          </p:nvPr>
        </p:nvSpPr>
        <p:spPr>
          <a:xfrm>
            <a:off x="990600" y="2362200"/>
            <a:ext cx="7239000" cy="3810000"/>
          </a:xfrm>
        </p:spPr>
        <p:txBody>
          <a:bodyPr>
            <a:normAutofit/>
          </a:bodyPr>
          <a:lstStyle/>
          <a:p>
            <a:pPr>
              <a:buNone/>
            </a:pPr>
            <a:r>
              <a:rPr lang="en-US" sz="1800" dirty="0" smtClean="0">
                <a:latin typeface="Times New Roman" pitchFamily="18" charset="0"/>
                <a:cs typeface="Times New Roman" pitchFamily="18" charset="0"/>
              </a:rPr>
              <a:t>	Organizational diagnosis is an operational method of finding gaps between existing and preferred performances, and it also aids in exploring ways to achieve the expected goals. The key to launching effective change and renovation in corporations lies in the initial phases of valuation and diagnosis. </a:t>
            </a:r>
          </a:p>
          <a:p>
            <a:pPr lvl="0">
              <a:buNone/>
            </a:pPr>
            <a:r>
              <a:rPr lang="en-US" sz="1800" dirty="0" smtClean="0">
                <a:latin typeface="Times New Roman" pitchFamily="18" charset="0"/>
                <a:cs typeface="Times New Roman" pitchFamily="18" charset="0"/>
              </a:rPr>
              <a:t>	The diagnostics plan for AGC will include:</a:t>
            </a:r>
          </a:p>
          <a:p>
            <a:pPr lvl="1"/>
            <a:r>
              <a:rPr lang="en-US" sz="1800" dirty="0" smtClean="0">
                <a:latin typeface="Times New Roman" pitchFamily="18" charset="0"/>
                <a:cs typeface="Times New Roman" pitchFamily="18" charset="0"/>
              </a:rPr>
              <a:t>Data gathering</a:t>
            </a:r>
          </a:p>
          <a:p>
            <a:pPr lvl="1"/>
            <a:r>
              <a:rPr lang="en-US" sz="1800" dirty="0" smtClean="0">
                <a:latin typeface="Times New Roman" pitchFamily="18" charset="0"/>
                <a:cs typeface="Times New Roman" pitchFamily="18" charset="0"/>
              </a:rPr>
              <a:t>Data Analysis/ Interpretation</a:t>
            </a:r>
          </a:p>
          <a:p>
            <a:pPr lvl="1"/>
            <a:r>
              <a:rPr lang="en-US" sz="1800" dirty="0" smtClean="0">
                <a:latin typeface="Times New Roman" pitchFamily="18" charset="0"/>
                <a:cs typeface="Times New Roman" pitchFamily="18" charset="0"/>
              </a:rPr>
              <a:t>Identifying problems</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424085624"/>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042031" cy="762000"/>
          </a:xfrm>
        </p:spPr>
        <p:txBody>
          <a:bodyPr>
            <a:noAutofit/>
          </a:bodyPr>
          <a:lstStyle/>
          <a:p>
            <a:r>
              <a:rPr lang="en-US" sz="2800" dirty="0" smtClean="0">
                <a:latin typeface="Times New Roman" panose="02020603050405020304" pitchFamily="18" charset="0"/>
                <a:cs typeface="Times New Roman" panose="02020603050405020304" pitchFamily="18" charset="0"/>
              </a:rPr>
              <a:t>3 Current Human Capital Management Problems At AGC</a:t>
            </a:r>
            <a:endParaRPr lang="en-US" sz="2800" dirty="0"/>
          </a:p>
        </p:txBody>
      </p:sp>
      <p:sp>
        <p:nvSpPr>
          <p:cNvPr id="3" name="Content Placeholder 2"/>
          <p:cNvSpPr>
            <a:spLocks noGrp="1"/>
          </p:cNvSpPr>
          <p:nvPr>
            <p:ph idx="1"/>
          </p:nvPr>
        </p:nvSpPr>
        <p:spPr>
          <a:xfrm>
            <a:off x="914400" y="2438400"/>
            <a:ext cx="7239000" cy="3567495"/>
          </a:xfrm>
        </p:spPr>
        <p:txBody>
          <a:bodyPr>
            <a:noAutofit/>
          </a:bodyPr>
          <a:lstStyle/>
          <a:p>
            <a:pPr lvl="0"/>
            <a:r>
              <a:rPr lang="en-US" sz="1800" b="1" dirty="0" smtClean="0">
                <a:latin typeface="Times New Roman" pitchFamily="18" charset="0"/>
                <a:cs typeface="Times New Roman" pitchFamily="18" charset="0"/>
              </a:rPr>
              <a:t>PROBLEM</a:t>
            </a:r>
            <a:r>
              <a:rPr lang="en-US" sz="1800" b="1" dirty="0" smtClean="0">
                <a:latin typeface="Times New Roman" pitchFamily="18" charset="0"/>
                <a:cs typeface="Times New Roman" pitchFamily="18" charset="0"/>
              </a:rPr>
              <a:t>: 1</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Alignment of Human Capital Goals with Organizational </a:t>
            </a:r>
            <a:r>
              <a:rPr lang="en-US" sz="1800" dirty="0" smtClean="0">
                <a:latin typeface="Times New Roman" pitchFamily="18" charset="0"/>
                <a:cs typeface="Times New Roman" pitchFamily="18" charset="0"/>
              </a:rPr>
              <a:t>Goals</a:t>
            </a:r>
          </a:p>
          <a:p>
            <a:pPr>
              <a:buNone/>
            </a:pPr>
            <a:endParaRPr lang="en-US" sz="1800" dirty="0" smtClean="0">
              <a:latin typeface="Times New Roman" pitchFamily="18" charset="0"/>
              <a:cs typeface="Times New Roman" pitchFamily="18" charset="0"/>
            </a:endParaRPr>
          </a:p>
          <a:p>
            <a:pPr lvl="0"/>
            <a:r>
              <a:rPr lang="en-US" sz="1800" b="1" dirty="0" smtClean="0">
                <a:latin typeface="Times New Roman" pitchFamily="18" charset="0"/>
                <a:cs typeface="Times New Roman" pitchFamily="18" charset="0"/>
              </a:rPr>
              <a:t>PROBLEM</a:t>
            </a:r>
            <a:r>
              <a:rPr lang="en-US" sz="1800" b="1" dirty="0" smtClean="0">
                <a:latin typeface="Times New Roman" pitchFamily="18" charset="0"/>
                <a:cs typeface="Times New Roman" pitchFamily="18" charset="0"/>
              </a:rPr>
              <a:t>: 2</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Need for Training and development of </a:t>
            </a:r>
            <a:r>
              <a:rPr lang="en-US" sz="1800" dirty="0" smtClean="0">
                <a:latin typeface="Times New Roman" pitchFamily="18" charset="0"/>
                <a:cs typeface="Times New Roman" pitchFamily="18" charset="0"/>
              </a:rPr>
              <a:t>Employees</a:t>
            </a:r>
          </a:p>
          <a:p>
            <a:pPr>
              <a:buNone/>
            </a:pPr>
            <a:endParaRPr lang="en-US" sz="1800" dirty="0" smtClean="0">
              <a:latin typeface="Times New Roman" pitchFamily="18" charset="0"/>
              <a:cs typeface="Times New Roman" pitchFamily="18" charset="0"/>
            </a:endParaRPr>
          </a:p>
          <a:p>
            <a:pPr lvl="0"/>
            <a:r>
              <a:rPr lang="en-US" sz="1800" b="1" dirty="0" smtClean="0">
                <a:latin typeface="Times New Roman" pitchFamily="18" charset="0"/>
                <a:cs typeface="Times New Roman" pitchFamily="18" charset="0"/>
              </a:rPr>
              <a:t>PROBLEM</a:t>
            </a:r>
            <a:r>
              <a:rPr lang="en-US" sz="1800" b="1" dirty="0" smtClean="0">
                <a:latin typeface="Times New Roman" pitchFamily="18" charset="0"/>
                <a:cs typeface="Times New Roman" pitchFamily="18" charset="0"/>
              </a:rPr>
              <a:t>: 3</a:t>
            </a:r>
          </a:p>
          <a:p>
            <a:pPr>
              <a:buNone/>
            </a:pP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Lack of Employees Performance Appraisals</a:t>
            </a:r>
          </a:p>
          <a:p>
            <a:pPr lvl="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2271619"/>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dirty="0" smtClean="0">
                <a:latin typeface="Times New Roman" pitchFamily="18" charset="0"/>
                <a:cs typeface="Times New Roman" pitchFamily="18" charset="0"/>
              </a:rPr>
              <a:t>PROBLEM: 1</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2362200"/>
            <a:ext cx="7239000" cy="4181784"/>
          </a:xfrm>
        </p:spPr>
        <p:txBody>
          <a:bodyPr>
            <a:noAutofit/>
          </a:bodyPr>
          <a:lstStyle/>
          <a:p>
            <a:pPr algn="ctr">
              <a:buNone/>
            </a:pPr>
            <a:r>
              <a:rPr lang="en-US" dirty="0" smtClean="0">
                <a:latin typeface="Times New Roman" pitchFamily="18" charset="0"/>
                <a:cs typeface="Times New Roman" pitchFamily="18" charset="0"/>
              </a:rPr>
              <a:t>Alignment of Human Capital Goals with Organizational </a:t>
            </a:r>
            <a:r>
              <a:rPr lang="en-US" dirty="0" smtClean="0">
                <a:latin typeface="Times New Roman" pitchFamily="18" charset="0"/>
                <a:cs typeface="Times New Roman" pitchFamily="18" charset="0"/>
              </a:rPr>
              <a:t>Goals</a:t>
            </a:r>
          </a:p>
          <a:p>
            <a:pPr algn="ctr">
              <a:buNone/>
            </a:pP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Effective communication of organizational goals</a:t>
            </a:r>
          </a:p>
          <a:p>
            <a:pPr lvl="0"/>
            <a:r>
              <a:rPr lang="en-US" dirty="0" smtClean="0">
                <a:latin typeface="Times New Roman" pitchFamily="18" charset="0"/>
                <a:cs typeface="Times New Roman" pitchFamily="18" charset="0"/>
              </a:rPr>
              <a:t>Consider employee fit with AGC objective and goals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158868673"/>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295400"/>
            <a:ext cx="5867400" cy="701040"/>
          </a:xfrm>
        </p:spPr>
        <p:txBody>
          <a:bodyPr>
            <a:noAutofit/>
          </a:bodyPr>
          <a:lstStyle/>
          <a:p>
            <a:pPr lvl="0" algn="ctr"/>
            <a:r>
              <a:rPr lang="en-US" sz="2800" dirty="0" smtClean="0">
                <a:latin typeface="Times New Roman" pitchFamily="18" charset="0"/>
                <a:cs typeface="Times New Roman" pitchFamily="18" charset="0"/>
              </a:rPr>
              <a:t>PROBLEM: </a:t>
            </a:r>
            <a:r>
              <a:rPr lang="en-US" sz="2800" dirty="0" smtClean="0">
                <a:latin typeface="Times New Roman" pitchFamily="18" charset="0"/>
                <a:cs typeface="Times New Roman" pitchFamily="18" charset="0"/>
              </a:rPr>
              <a:t>2</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2362200"/>
            <a:ext cx="7239000" cy="3429000"/>
          </a:xfrm>
        </p:spPr>
        <p:txBody>
          <a:bodyPr>
            <a:normAutofit/>
          </a:bodyPr>
          <a:lstStyle/>
          <a:p>
            <a:pPr marL="0" lvl="0" indent="0" algn="ctr">
              <a:buNone/>
            </a:pPr>
            <a:endParaRPr lang="en-US" dirty="0" smtClean="0">
              <a:latin typeface="Times New Roman" pitchFamily="18" charset="0"/>
              <a:cs typeface="Times New Roman" pitchFamily="18" charset="0"/>
            </a:endParaRPr>
          </a:p>
          <a:p>
            <a:pPr marL="0" lvl="0" indent="0" algn="ctr">
              <a:buNone/>
            </a:pPr>
            <a:endParaRPr lang="en-US" dirty="0" smtClean="0">
              <a:latin typeface="Times New Roman" pitchFamily="18" charset="0"/>
              <a:cs typeface="Times New Roman" pitchFamily="18" charset="0"/>
            </a:endParaRPr>
          </a:p>
          <a:p>
            <a:pPr marL="0" lvl="0" indent="0" algn="ctr">
              <a:buNone/>
            </a:pPr>
            <a:r>
              <a:rPr lang="en-US" dirty="0" smtClean="0">
                <a:latin typeface="Times New Roman" pitchFamily="18" charset="0"/>
                <a:cs typeface="Times New Roman" pitchFamily="18" charset="0"/>
              </a:rPr>
              <a:t>Need </a:t>
            </a:r>
            <a:r>
              <a:rPr lang="en-US" dirty="0">
                <a:latin typeface="Times New Roman" pitchFamily="18" charset="0"/>
                <a:cs typeface="Times New Roman" pitchFamily="18" charset="0"/>
              </a:rPr>
              <a:t>for Training and development of Employees</a:t>
            </a: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888081083"/>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866" y="1143000"/>
            <a:ext cx="6798734" cy="1076204"/>
          </a:xfrm>
        </p:spPr>
        <p:txBody>
          <a:bodyPr>
            <a:noAutofit/>
          </a:bodyPr>
          <a:lstStyle/>
          <a:p>
            <a:pPr algn="ctr"/>
            <a:r>
              <a:rPr lang="en-US" sz="2800" dirty="0" smtClean="0">
                <a:latin typeface="Times New Roman" pitchFamily="18" charset="0"/>
                <a:cs typeface="Times New Roman" pitchFamily="18" charset="0"/>
              </a:rPr>
              <a:t>PROBLEM: 3</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219200" y="2362200"/>
            <a:ext cx="6798736" cy="3444997"/>
          </a:xfrm>
        </p:spPr>
        <p:txBody>
          <a:bodyPr>
            <a:noAutofit/>
          </a:bodyPr>
          <a:lstStyle/>
          <a:p>
            <a:pPr marL="0" lvl="0" indent="0">
              <a:buNone/>
            </a:pPr>
            <a:endParaRPr lang="en-US" sz="2800" dirty="0" smtClean="0">
              <a:latin typeface="Times New Roman" pitchFamily="18" charset="0"/>
              <a:cs typeface="Times New Roman" pitchFamily="18" charset="0"/>
            </a:endParaRPr>
          </a:p>
          <a:p>
            <a:pPr marL="0" lvl="0" indent="0" algn="ctr">
              <a:buNone/>
            </a:pPr>
            <a:r>
              <a:rPr lang="en-US" sz="2800" dirty="0" smtClean="0">
                <a:latin typeface="Times New Roman" pitchFamily="18" charset="0"/>
                <a:cs typeface="Times New Roman" pitchFamily="18" charset="0"/>
              </a:rPr>
              <a:t>Lack </a:t>
            </a:r>
            <a:r>
              <a:rPr lang="en-US" sz="2800" dirty="0">
                <a:latin typeface="Times New Roman" pitchFamily="18" charset="0"/>
                <a:cs typeface="Times New Roman" pitchFamily="18" charset="0"/>
              </a:rPr>
              <a:t>of Employees Performance Appraisals</a:t>
            </a:r>
          </a:p>
          <a:p>
            <a:pPr marL="0" indent="0">
              <a:buNone/>
            </a:pPr>
            <a:endParaRPr lang="en-US"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091221579"/>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lvl="0" indent="0" algn="ctr">
              <a:buNone/>
            </a:pPr>
            <a:r>
              <a:rPr lang="en-US" sz="2800" b="1" dirty="0" smtClean="0">
                <a:solidFill>
                  <a:schemeClr val="tx1"/>
                </a:solidFill>
                <a:latin typeface="Times New Roman" pitchFamily="18" charset="0"/>
                <a:cs typeface="Times New Roman" pitchFamily="18" charset="0"/>
              </a:rPr>
              <a:t>Root causes?</a:t>
            </a:r>
          </a:p>
          <a:p>
            <a:pPr marL="0" lvl="0" indent="0" algn="ctr">
              <a:buNone/>
            </a:pPr>
            <a:endParaRPr lang="en-US" sz="2800" b="1" dirty="0" smtClean="0">
              <a:solidFill>
                <a:schemeClr val="tx1"/>
              </a:solidFill>
              <a:latin typeface="Times New Roman" pitchFamily="18" charset="0"/>
              <a:cs typeface="Times New Roman" pitchFamily="18" charset="0"/>
            </a:endParaRPr>
          </a:p>
          <a:p>
            <a:pPr marL="0" lvl="0" indent="0" algn="ctr">
              <a:buNone/>
            </a:pPr>
            <a:r>
              <a:rPr lang="en-US" sz="2800" b="1" dirty="0" smtClean="0">
                <a:solidFill>
                  <a:schemeClr val="tx1"/>
                </a:solidFill>
                <a:latin typeface="Times New Roman" pitchFamily="18" charset="0"/>
                <a:cs typeface="Times New Roman" pitchFamily="18" charset="0"/>
              </a:rPr>
              <a:t>Conclusion</a:t>
            </a:r>
            <a:endParaRPr lang="en-US" sz="2800" b="1" dirty="0" smtClean="0">
              <a:latin typeface="Times New Roman" pitchFamily="18" charset="0"/>
              <a:cs typeface="Times New Roman" pitchFamily="18" charset="0"/>
            </a:endParaRPr>
          </a:p>
          <a:p>
            <a:pPr marL="0" indent="0">
              <a:buNone/>
            </a:pPr>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59709847"/>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2521</TotalTime>
  <Words>1124</Words>
  <Application>Microsoft Office PowerPoint</Application>
  <PresentationFormat>On-screen Show (4:3)</PresentationFormat>
  <Paragraphs>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Organic</vt:lpstr>
      <vt:lpstr>Change in AGC’s Human Capital Management Goals </vt:lpstr>
      <vt:lpstr>Human Capital Management Goals</vt:lpstr>
      <vt:lpstr>Human Capital Management Goals &amp; AGC</vt:lpstr>
      <vt:lpstr>Diagnostics For A Change in Human Capital Management Plan For AGC</vt:lpstr>
      <vt:lpstr>3 Current Human Capital Management Problems At AGC</vt:lpstr>
      <vt:lpstr>PROBLEM: 1</vt:lpstr>
      <vt:lpstr>PROBLEM: 2</vt:lpstr>
      <vt:lpstr>PROBLEM: 3</vt:lpstr>
      <vt:lpstr>CONCLUSION</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kcholmes39</dc:creator>
  <cp:lastModifiedBy>arcane aries</cp:lastModifiedBy>
  <cp:revision>308</cp:revision>
  <dcterms:created xsi:type="dcterms:W3CDTF">2015-02-22T10:03:52Z</dcterms:created>
  <dcterms:modified xsi:type="dcterms:W3CDTF">2019-01-22T04:30:29Z</dcterms:modified>
</cp:coreProperties>
</file>