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6197" autoAdjust="0"/>
  </p:normalViewPr>
  <p:slideViewPr>
    <p:cSldViewPr snapToGrid="0">
      <p:cViewPr varScale="1">
        <p:scale>
          <a:sx n="70" d="100"/>
          <a:sy n="70" d="100"/>
        </p:scale>
        <p:origin x="9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CF43F-0648-423B-90D8-2D076AD20030}"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1ACFB-B416-4FFC-B5A4-D6996FBCD63D}" type="slidenum">
              <a:rPr lang="en-US" smtClean="0"/>
              <a:t>‹#›</a:t>
            </a:fld>
            <a:endParaRPr lang="en-US"/>
          </a:p>
        </p:txBody>
      </p:sp>
    </p:spTree>
    <p:extLst>
      <p:ext uri="{BB962C8B-B14F-4D97-AF65-F5344CB8AC3E}">
        <p14:creationId xmlns:p14="http://schemas.microsoft.com/office/powerpoint/2010/main" val="270251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Questioned document examination involves the comparison and analysis of documents and printing and writing instruments in order to identify or eliminate persons. Questions about documents arise in business, finance, and civil and criminal trials, and in any matter affected by the integrity of written communications and records. </a:t>
            </a:r>
            <a:endParaRPr lang="en-US" dirty="0"/>
          </a:p>
        </p:txBody>
      </p:sp>
      <p:sp>
        <p:nvSpPr>
          <p:cNvPr id="4" name="Slide Number Placeholder 3"/>
          <p:cNvSpPr>
            <a:spLocks noGrp="1"/>
          </p:cNvSpPr>
          <p:nvPr>
            <p:ph type="sldNum" sz="quarter" idx="10"/>
          </p:nvPr>
        </p:nvSpPr>
        <p:spPr/>
        <p:txBody>
          <a:bodyPr/>
          <a:lstStyle/>
          <a:p>
            <a:fld id="{E271ACFB-B416-4FFC-B5A4-D6996FBCD63D}" type="slidenum">
              <a:rPr lang="en-US" smtClean="0"/>
              <a:t>2</a:t>
            </a:fld>
            <a:endParaRPr lang="en-US"/>
          </a:p>
        </p:txBody>
      </p:sp>
    </p:spTree>
    <p:extLst>
      <p:ext uri="{BB962C8B-B14F-4D97-AF65-F5344CB8AC3E}">
        <p14:creationId xmlns:p14="http://schemas.microsoft.com/office/powerpoint/2010/main" val="1418334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Digital forensics, sometimes called computer forensics, is the application of scientific investigatory techniques to digital crimes and attacks. It is a crucial aspect of law and business in the internet age and can be a rewarding and lucrative career path.</a:t>
            </a:r>
            <a:endParaRPr lang="en-US" i="0" dirty="0"/>
          </a:p>
        </p:txBody>
      </p:sp>
      <p:sp>
        <p:nvSpPr>
          <p:cNvPr id="4" name="Slide Number Placeholder 3"/>
          <p:cNvSpPr>
            <a:spLocks noGrp="1"/>
          </p:cNvSpPr>
          <p:nvPr>
            <p:ph type="sldNum" sz="quarter" idx="10"/>
          </p:nvPr>
        </p:nvSpPr>
        <p:spPr/>
        <p:txBody>
          <a:bodyPr/>
          <a:lstStyle/>
          <a:p>
            <a:fld id="{E271ACFB-B416-4FFC-B5A4-D6996FBCD63D}" type="slidenum">
              <a:rPr lang="en-US" smtClean="0"/>
              <a:t>3</a:t>
            </a:fld>
            <a:endParaRPr lang="en-US"/>
          </a:p>
        </p:txBody>
      </p:sp>
    </p:spTree>
    <p:extLst>
      <p:ext uri="{BB962C8B-B14F-4D97-AF65-F5344CB8AC3E}">
        <p14:creationId xmlns:p14="http://schemas.microsoft.com/office/powerpoint/2010/main" val="136240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late 18th century was when questioned document examination became more accurate and scientific. There were some photographers in the </a:t>
            </a:r>
            <a:r>
              <a:rPr lang="en-US" sz="1200" b="0" i="0" kern="1200" dirty="0" smtClean="0">
                <a:solidFill>
                  <a:schemeClr val="tx1"/>
                </a:solidFill>
                <a:effectLst/>
                <a:latin typeface="+mn-lt"/>
                <a:ea typeface="+mn-ea"/>
                <a:cs typeface="+mn-cs"/>
              </a:rPr>
              <a:t>1890s </a:t>
            </a:r>
            <a:r>
              <a:rPr lang="en-US" sz="1200" b="0" i="0" kern="1200" dirty="0" smtClean="0">
                <a:solidFill>
                  <a:schemeClr val="tx1"/>
                </a:solidFill>
                <a:effectLst/>
                <a:latin typeface="+mn-lt"/>
                <a:ea typeface="+mn-ea"/>
                <a:cs typeface="+mn-cs"/>
              </a:rPr>
              <a:t>who called themselves document examiners because they were able to enlarge a photo (a novelty in those days) and study a document in fine detail. It </a:t>
            </a:r>
            <a:r>
              <a:rPr lang="en-US" sz="1200" b="0" i="0" kern="1200" dirty="0" smtClean="0">
                <a:solidFill>
                  <a:schemeClr val="tx1"/>
                </a:solidFill>
                <a:effectLst/>
                <a:latin typeface="+mn-lt"/>
                <a:ea typeface="+mn-ea"/>
                <a:cs typeface="+mn-cs"/>
              </a:rPr>
              <a:t>gave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opportunity of visually studying minute details </a:t>
            </a:r>
            <a:r>
              <a:rPr lang="en-US" sz="1200" b="0" i="0" kern="1200" dirty="0" smtClean="0">
                <a:solidFill>
                  <a:schemeClr val="tx1"/>
                </a:solidFill>
                <a:effectLst/>
                <a:latin typeface="+mn-lt"/>
                <a:ea typeface="+mn-ea"/>
                <a:cs typeface="+mn-cs"/>
              </a:rPr>
              <a:t>of handwriting</a:t>
            </a:r>
            <a:r>
              <a:rPr lang="en-US" sz="1200" b="0" i="0" kern="1200" baseline="0" dirty="0" smtClean="0">
                <a:solidFill>
                  <a:schemeClr val="tx1"/>
                </a:solidFill>
                <a:effectLst/>
                <a:latin typeface="+mn-lt"/>
                <a:ea typeface="+mn-ea"/>
                <a:cs typeface="+mn-cs"/>
              </a:rPr>
              <a:t> and</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hand printing that composed extended writings and signatures.</a:t>
            </a:r>
            <a:endParaRPr lang="en-US" dirty="0"/>
          </a:p>
        </p:txBody>
      </p:sp>
      <p:sp>
        <p:nvSpPr>
          <p:cNvPr id="4" name="Slide Number Placeholder 3"/>
          <p:cNvSpPr>
            <a:spLocks noGrp="1"/>
          </p:cNvSpPr>
          <p:nvPr>
            <p:ph type="sldNum" sz="quarter" idx="10"/>
          </p:nvPr>
        </p:nvSpPr>
        <p:spPr/>
        <p:txBody>
          <a:bodyPr/>
          <a:lstStyle/>
          <a:p>
            <a:fld id="{E271ACFB-B416-4FFC-B5A4-D6996FBCD63D}" type="slidenum">
              <a:rPr lang="en-US" smtClean="0"/>
              <a:t>4</a:t>
            </a:fld>
            <a:endParaRPr lang="en-US"/>
          </a:p>
        </p:txBody>
      </p:sp>
    </p:spTree>
    <p:extLst>
      <p:ext uri="{BB962C8B-B14F-4D97-AF65-F5344CB8AC3E}">
        <p14:creationId xmlns:p14="http://schemas.microsoft.com/office/powerpoint/2010/main" val="374116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t>
            </a:r>
            <a:r>
              <a:rPr lang="en-US" sz="1200" b="0" i="0" kern="1200" dirty="0" smtClean="0">
                <a:solidFill>
                  <a:schemeClr val="tx1"/>
                </a:solidFill>
                <a:effectLst/>
                <a:latin typeface="+mn-lt"/>
                <a:ea typeface="+mn-ea"/>
                <a:cs typeface="+mn-cs"/>
              </a:rPr>
              <a:t>the 1970s and </a:t>
            </a:r>
            <a:r>
              <a:rPr lang="en-US" sz="1200" b="0" i="0" kern="1200" dirty="0" smtClean="0">
                <a:solidFill>
                  <a:schemeClr val="tx1"/>
                </a:solidFill>
                <a:effectLst/>
                <a:latin typeface="+mn-lt"/>
                <a:ea typeface="+mn-ea"/>
                <a:cs typeface="+mn-cs"/>
              </a:rPr>
              <a:t>80s, </a:t>
            </a:r>
            <a:r>
              <a:rPr lang="en-US" sz="1200" b="0" i="0" kern="1200" dirty="0" smtClean="0">
                <a:solidFill>
                  <a:schemeClr val="tx1"/>
                </a:solidFill>
                <a:effectLst/>
                <a:latin typeface="+mn-lt"/>
                <a:ea typeface="+mn-ea"/>
                <a:cs typeface="+mn-cs"/>
              </a:rPr>
              <a:t>early digital forensics pioneers were people who worked at police or federal law enforcement agencies and </a:t>
            </a:r>
            <a:r>
              <a:rPr lang="en-US" sz="1200" b="0" i="0" kern="1200" dirty="0" smtClean="0">
                <a:solidFill>
                  <a:schemeClr val="tx1"/>
                </a:solidFill>
                <a:effectLst/>
                <a:latin typeface="+mn-lt"/>
                <a:ea typeface="+mn-ea"/>
                <a:cs typeface="+mn-cs"/>
              </a:rPr>
              <a:t>happened </a:t>
            </a:r>
            <a:r>
              <a:rPr lang="en-US" sz="1200" b="0" i="0" kern="1200" dirty="0" smtClean="0">
                <a:solidFill>
                  <a:schemeClr val="tx1"/>
                </a:solidFill>
                <a:effectLst/>
                <a:latin typeface="+mn-lt"/>
                <a:ea typeface="+mn-ea"/>
                <a:cs typeface="+mn-cs"/>
              </a:rPr>
              <a:t>to also be computer hobbyists. One of the first areas that came to the attention of law enforcement was data storage, as investigators had long worked to seize, retain, and analyze documentation from suspects; it began to dawn on them that much of that documentation was no longer committed to paper. In 1984, the FBI launched the Magnet Media Program to focus on these digital </a:t>
            </a:r>
            <a:r>
              <a:rPr lang="en-US" sz="1200" b="0" i="0" kern="1200" dirty="0" smtClean="0">
                <a:solidFill>
                  <a:schemeClr val="tx1"/>
                </a:solidFill>
                <a:effectLst/>
                <a:latin typeface="+mn-lt"/>
                <a:ea typeface="+mn-ea"/>
                <a:cs typeface="+mn-cs"/>
              </a:rPr>
              <a:t>records.</a:t>
            </a:r>
            <a:r>
              <a:rPr lang="en-US" sz="1200" b="0" i="0" kern="1200" baseline="0" dirty="0" smtClean="0">
                <a:solidFill>
                  <a:schemeClr val="tx1"/>
                </a:solidFill>
                <a:effectLst/>
                <a:latin typeface="+mn-lt"/>
                <a:ea typeface="+mn-ea"/>
                <a:cs typeface="+mn-cs"/>
              </a:rPr>
              <a:t> It was the </a:t>
            </a:r>
            <a:r>
              <a:rPr lang="en-US" sz="1200" b="0" i="0" kern="1200" dirty="0" smtClean="0">
                <a:solidFill>
                  <a:schemeClr val="tx1"/>
                </a:solidFill>
                <a:effectLst/>
                <a:latin typeface="+mn-lt"/>
                <a:ea typeface="+mn-ea"/>
                <a:cs typeface="+mn-cs"/>
              </a:rPr>
              <a:t>first </a:t>
            </a:r>
            <a:r>
              <a:rPr lang="en-US" sz="1200" b="0" i="0" kern="1200" dirty="0" smtClean="0">
                <a:solidFill>
                  <a:schemeClr val="tx1"/>
                </a:solidFill>
                <a:effectLst/>
                <a:latin typeface="+mn-lt"/>
                <a:ea typeface="+mn-ea"/>
                <a:cs typeface="+mn-cs"/>
              </a:rPr>
              <a:t>official digital forensics program at a law enforcement agency. Now, it is used to</a:t>
            </a:r>
            <a:r>
              <a:rPr lang="en-US" sz="1200" b="0" i="0" kern="1200" baseline="0" dirty="0" smtClean="0">
                <a:solidFill>
                  <a:schemeClr val="tx1"/>
                </a:solidFill>
                <a:effectLst/>
                <a:latin typeface="+mn-lt"/>
                <a:ea typeface="+mn-ea"/>
                <a:cs typeface="+mn-cs"/>
              </a:rPr>
              <a:t> seize, retain, and analyze digital documents in order to identify or eliminate suspects. </a:t>
            </a:r>
            <a:endParaRPr lang="en-US" dirty="0"/>
          </a:p>
        </p:txBody>
      </p:sp>
      <p:sp>
        <p:nvSpPr>
          <p:cNvPr id="4" name="Slide Number Placeholder 3"/>
          <p:cNvSpPr>
            <a:spLocks noGrp="1"/>
          </p:cNvSpPr>
          <p:nvPr>
            <p:ph type="sldNum" sz="quarter" idx="10"/>
          </p:nvPr>
        </p:nvSpPr>
        <p:spPr/>
        <p:txBody>
          <a:bodyPr/>
          <a:lstStyle/>
          <a:p>
            <a:fld id="{E271ACFB-B416-4FFC-B5A4-D6996FBCD63D}" type="slidenum">
              <a:rPr lang="en-US" smtClean="0"/>
              <a:t>5</a:t>
            </a:fld>
            <a:endParaRPr lang="en-US"/>
          </a:p>
        </p:txBody>
      </p:sp>
    </p:spTree>
    <p:extLst>
      <p:ext uri="{BB962C8B-B14F-4D97-AF65-F5344CB8AC3E}">
        <p14:creationId xmlns:p14="http://schemas.microsoft.com/office/powerpoint/2010/main" val="319708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Once the scene has been secured and legal authority to seize the evidence has been confirmed, devices can be collected. Any passwords, codes or PINs should be gathered from the individuals involved, if possible, and associated chargers, cables, peripherals, and manuals should be collected. </a:t>
            </a:r>
          </a:p>
          <a:p>
            <a:r>
              <a:rPr lang="en-US" sz="1200" b="0" i="0" kern="1200" dirty="0" smtClean="0">
                <a:solidFill>
                  <a:schemeClr val="tx1"/>
                </a:solidFill>
                <a:effectLst/>
                <a:latin typeface="+mn-lt"/>
                <a:ea typeface="+mn-ea"/>
                <a:cs typeface="+mn-cs"/>
              </a:rPr>
              <a:t>Pack </a:t>
            </a:r>
            <a:r>
              <a:rPr lang="en-US" sz="1200" b="0" i="0" kern="1200" dirty="0" smtClean="0">
                <a:solidFill>
                  <a:schemeClr val="tx1"/>
                </a:solidFill>
                <a:effectLst/>
                <a:latin typeface="+mn-lt"/>
                <a:ea typeface="+mn-ea"/>
                <a:cs typeface="+mn-cs"/>
              </a:rPr>
              <a:t>each piece of evidence separately, and properly label, seal, and document it.</a:t>
            </a:r>
          </a:p>
          <a:p>
            <a:r>
              <a:rPr lang="en-US" sz="1200" b="0" i="0" kern="1200" dirty="0" smtClean="0">
                <a:solidFill>
                  <a:schemeClr val="tx1"/>
                </a:solidFill>
                <a:effectLst/>
                <a:latin typeface="+mn-lt"/>
                <a:ea typeface="+mn-ea"/>
                <a:cs typeface="+mn-cs"/>
              </a:rPr>
              <a:t>Also,</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ake special care </a:t>
            </a:r>
            <a:r>
              <a:rPr lang="en-US" sz="1200" b="0" i="0" kern="1200" dirty="0" smtClean="0">
                <a:solidFill>
                  <a:schemeClr val="tx1"/>
                </a:solidFill>
                <a:effectLst/>
                <a:latin typeface="+mn-lt"/>
                <a:ea typeface="+mn-ea"/>
                <a:cs typeface="+mn-cs"/>
              </a:rPr>
              <a:t>of digital </a:t>
            </a:r>
            <a:r>
              <a:rPr lang="en-US" sz="1200" b="0" i="0" kern="1200" dirty="0" smtClean="0">
                <a:solidFill>
                  <a:schemeClr val="tx1"/>
                </a:solidFill>
                <a:effectLst/>
                <a:latin typeface="+mn-lt"/>
                <a:ea typeface="+mn-ea"/>
                <a:cs typeface="+mn-cs"/>
              </a:rPr>
              <a:t>devices in addition to normal evidence collection procedures to prevent exposure to things like extreme temperatures, static </a:t>
            </a:r>
            <a:r>
              <a:rPr lang="en-US" sz="1200" b="0" i="0" kern="1200" dirty="0" smtClean="0">
                <a:solidFill>
                  <a:schemeClr val="tx1"/>
                </a:solidFill>
                <a:effectLst/>
                <a:latin typeface="+mn-lt"/>
                <a:ea typeface="+mn-ea"/>
                <a:cs typeface="+mn-cs"/>
              </a:rPr>
              <a:t>electricity, </a:t>
            </a:r>
            <a:r>
              <a:rPr lang="en-US" sz="1200" b="0" i="0" kern="1200" dirty="0" smtClean="0">
                <a:solidFill>
                  <a:schemeClr val="tx1"/>
                </a:solidFill>
                <a:effectLst/>
                <a:latin typeface="+mn-lt"/>
                <a:ea typeface="+mn-ea"/>
                <a:cs typeface="+mn-cs"/>
              </a:rPr>
              <a:t>and moisture.</a:t>
            </a:r>
            <a:endParaRPr lang="en-US" b="0" dirty="0"/>
          </a:p>
        </p:txBody>
      </p:sp>
      <p:sp>
        <p:nvSpPr>
          <p:cNvPr id="4" name="Slide Number Placeholder 3"/>
          <p:cNvSpPr>
            <a:spLocks noGrp="1"/>
          </p:cNvSpPr>
          <p:nvPr>
            <p:ph type="sldNum" sz="quarter" idx="10"/>
          </p:nvPr>
        </p:nvSpPr>
        <p:spPr/>
        <p:txBody>
          <a:bodyPr/>
          <a:lstStyle/>
          <a:p>
            <a:fld id="{E271ACFB-B416-4FFC-B5A4-D6996FBCD63D}" type="slidenum">
              <a:rPr lang="en-US" smtClean="0"/>
              <a:t>6</a:t>
            </a:fld>
            <a:endParaRPr lang="en-US"/>
          </a:p>
        </p:txBody>
      </p:sp>
    </p:spTree>
    <p:extLst>
      <p:ext uri="{BB962C8B-B14F-4D97-AF65-F5344CB8AC3E}">
        <p14:creationId xmlns:p14="http://schemas.microsoft.com/office/powerpoint/2010/main" val="4223879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Digital evidence is often ruled inadmissible by courts because it was obtained without authorization. In most </a:t>
            </a:r>
            <a:r>
              <a:rPr lang="en-US" sz="1200" b="0" i="0" kern="1200" dirty="0" smtClean="0">
                <a:solidFill>
                  <a:schemeClr val="tx1"/>
                </a:solidFill>
                <a:effectLst/>
                <a:latin typeface="+mn-lt"/>
                <a:ea typeface="+mn-ea"/>
                <a:cs typeface="+mn-cs"/>
              </a:rPr>
              <a:t>jurisdictions, </a:t>
            </a:r>
            <a:r>
              <a:rPr lang="en-US" sz="1200" b="0" i="0" kern="1200" dirty="0" smtClean="0">
                <a:solidFill>
                  <a:schemeClr val="tx1"/>
                </a:solidFill>
                <a:effectLst/>
                <a:latin typeface="+mn-lt"/>
                <a:ea typeface="+mn-ea"/>
                <a:cs typeface="+mn-cs"/>
              </a:rPr>
              <a:t>a warrant is required to seize and investigate digital devices. However, </a:t>
            </a:r>
            <a:r>
              <a:rPr lang="en-US" dirty="0" smtClean="0"/>
              <a:t>written or typed-documents are considered admissible evidences as they can be introduced to a </a:t>
            </a:r>
            <a:r>
              <a:rPr lang="en-US" dirty="0" err="1" smtClean="0"/>
              <a:t>factfinder</a:t>
            </a:r>
            <a:r>
              <a:rPr lang="en-US" dirty="0" smtClean="0"/>
              <a:t> to establish a point</a:t>
            </a:r>
            <a:r>
              <a:rPr lang="en-US" baseline="0" dirty="0" smtClean="0"/>
              <a:t> for the proceeding. </a:t>
            </a:r>
            <a:endParaRPr lang="en-US" b="0" dirty="0"/>
          </a:p>
        </p:txBody>
      </p:sp>
      <p:sp>
        <p:nvSpPr>
          <p:cNvPr id="4" name="Slide Number Placeholder 3"/>
          <p:cNvSpPr>
            <a:spLocks noGrp="1"/>
          </p:cNvSpPr>
          <p:nvPr>
            <p:ph type="sldNum" sz="quarter" idx="10"/>
          </p:nvPr>
        </p:nvSpPr>
        <p:spPr/>
        <p:txBody>
          <a:bodyPr/>
          <a:lstStyle/>
          <a:p>
            <a:fld id="{E271ACFB-B416-4FFC-B5A4-D6996FBCD63D}" type="slidenum">
              <a:rPr lang="en-US" smtClean="0"/>
              <a:t>7</a:t>
            </a:fld>
            <a:endParaRPr lang="en-US"/>
          </a:p>
        </p:txBody>
      </p:sp>
    </p:spTree>
    <p:extLst>
      <p:ext uri="{BB962C8B-B14F-4D97-AF65-F5344CB8AC3E}">
        <p14:creationId xmlns:p14="http://schemas.microsoft.com/office/powerpoint/2010/main" val="297551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1ACFB-B416-4FFC-B5A4-D6996FBCD63D}" type="slidenum">
              <a:rPr lang="en-US" smtClean="0"/>
              <a:t>8</a:t>
            </a:fld>
            <a:endParaRPr lang="en-US"/>
          </a:p>
        </p:txBody>
      </p:sp>
    </p:spTree>
    <p:extLst>
      <p:ext uri="{BB962C8B-B14F-4D97-AF65-F5344CB8AC3E}">
        <p14:creationId xmlns:p14="http://schemas.microsoft.com/office/powerpoint/2010/main" val="2264525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41BA7D6-4F71-4F30-9936-9817D42BCB97}" type="datetimeFigureOut">
              <a:rPr lang="en-US" smtClean="0"/>
              <a:t>1/27/2020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2FCD553-B7C7-46F5-8734-F6B5500BF13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49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BA7D6-4F71-4F30-9936-9817D42BCB9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CD553-B7C7-46F5-8734-F6B5500BF135}" type="slidenum">
              <a:rPr lang="en-US" smtClean="0"/>
              <a:t>‹#›</a:t>
            </a:fld>
            <a:endParaRPr lang="en-US"/>
          </a:p>
        </p:txBody>
      </p:sp>
    </p:spTree>
    <p:extLst>
      <p:ext uri="{BB962C8B-B14F-4D97-AF65-F5344CB8AC3E}">
        <p14:creationId xmlns:p14="http://schemas.microsoft.com/office/powerpoint/2010/main" val="125466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BA7D6-4F71-4F30-9936-9817D42BCB9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D553-B7C7-46F5-8734-F6B5500BF13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992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BA7D6-4F71-4F30-9936-9817D42BCB9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D553-B7C7-46F5-8734-F6B5500BF13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242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BA7D6-4F71-4F30-9936-9817D42BCB9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D553-B7C7-46F5-8734-F6B5500BF135}" type="slidenum">
              <a:rPr lang="en-US" smtClean="0"/>
              <a:t>‹#›</a:t>
            </a:fld>
            <a:endParaRPr lang="en-US"/>
          </a:p>
        </p:txBody>
      </p:sp>
    </p:spTree>
    <p:extLst>
      <p:ext uri="{BB962C8B-B14F-4D97-AF65-F5344CB8AC3E}">
        <p14:creationId xmlns:p14="http://schemas.microsoft.com/office/powerpoint/2010/main" val="2753635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BA7D6-4F71-4F30-9936-9817D42BCB9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D553-B7C7-46F5-8734-F6B5500BF13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23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BA7D6-4F71-4F30-9936-9817D42BCB9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D553-B7C7-46F5-8734-F6B5500BF13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482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1BA7D6-4F71-4F30-9936-9817D42BCB9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D553-B7C7-46F5-8734-F6B5500BF13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96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1BA7D6-4F71-4F30-9936-9817D42BCB9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D553-B7C7-46F5-8734-F6B5500BF13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63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1BA7D6-4F71-4F30-9936-9817D42BCB9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D553-B7C7-46F5-8734-F6B5500BF135}" type="slidenum">
              <a:rPr lang="en-US" smtClean="0"/>
              <a:t>‹#›</a:t>
            </a:fld>
            <a:endParaRPr lang="en-US"/>
          </a:p>
        </p:txBody>
      </p:sp>
    </p:spTree>
    <p:extLst>
      <p:ext uri="{BB962C8B-B14F-4D97-AF65-F5344CB8AC3E}">
        <p14:creationId xmlns:p14="http://schemas.microsoft.com/office/powerpoint/2010/main" val="53348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BA7D6-4F71-4F30-9936-9817D42BCB9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D553-B7C7-46F5-8734-F6B5500BF13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1BA7D6-4F71-4F30-9936-9817D42BCB9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CD553-B7C7-46F5-8734-F6B5500BF135}" type="slidenum">
              <a:rPr lang="en-US" smtClean="0"/>
              <a:t>‹#›</a:t>
            </a:fld>
            <a:endParaRPr lang="en-US"/>
          </a:p>
        </p:txBody>
      </p:sp>
    </p:spTree>
    <p:extLst>
      <p:ext uri="{BB962C8B-B14F-4D97-AF65-F5344CB8AC3E}">
        <p14:creationId xmlns:p14="http://schemas.microsoft.com/office/powerpoint/2010/main" val="400406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1BA7D6-4F71-4F30-9936-9817D42BCB97}"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CD553-B7C7-46F5-8734-F6B5500BF13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64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1BA7D6-4F71-4F30-9936-9817D42BCB97}"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CD553-B7C7-46F5-8734-F6B5500BF13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344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BA7D6-4F71-4F30-9936-9817D42BCB97}"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CD553-B7C7-46F5-8734-F6B5500BF135}" type="slidenum">
              <a:rPr lang="en-US" smtClean="0"/>
              <a:t>‹#›</a:t>
            </a:fld>
            <a:endParaRPr lang="en-US"/>
          </a:p>
        </p:txBody>
      </p:sp>
    </p:spTree>
    <p:extLst>
      <p:ext uri="{BB962C8B-B14F-4D97-AF65-F5344CB8AC3E}">
        <p14:creationId xmlns:p14="http://schemas.microsoft.com/office/powerpoint/2010/main" val="185406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BA7D6-4F71-4F30-9936-9817D42BCB9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CD553-B7C7-46F5-8734-F6B5500BF13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770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BA7D6-4F71-4F30-9936-9817D42BCB9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CD553-B7C7-46F5-8734-F6B5500BF135}" type="slidenum">
              <a:rPr lang="en-US" smtClean="0"/>
              <a:t>‹#›</a:t>
            </a:fld>
            <a:endParaRPr lang="en-US"/>
          </a:p>
        </p:txBody>
      </p:sp>
    </p:spTree>
    <p:extLst>
      <p:ext uri="{BB962C8B-B14F-4D97-AF65-F5344CB8AC3E}">
        <p14:creationId xmlns:p14="http://schemas.microsoft.com/office/powerpoint/2010/main" val="128260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1BA7D6-4F71-4F30-9936-9817D42BCB97}" type="datetimeFigureOut">
              <a:rPr lang="en-US" smtClean="0"/>
              <a:t>1/27/2020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FCD553-B7C7-46F5-8734-F6B5500BF135}" type="slidenum">
              <a:rPr lang="en-US" smtClean="0"/>
              <a:t>‹#›</a:t>
            </a:fld>
            <a:endParaRPr lang="en-US"/>
          </a:p>
        </p:txBody>
      </p:sp>
    </p:spTree>
    <p:extLst>
      <p:ext uri="{BB962C8B-B14F-4D97-AF65-F5344CB8AC3E}">
        <p14:creationId xmlns:p14="http://schemas.microsoft.com/office/powerpoint/2010/main" val="2992522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Documents and Electronics</a:t>
            </a:r>
            <a:endParaRPr lang="en-US" dirty="0"/>
          </a:p>
        </p:txBody>
      </p:sp>
      <p:sp>
        <p:nvSpPr>
          <p:cNvPr id="3" name="Subtitle 2"/>
          <p:cNvSpPr>
            <a:spLocks noGrp="1"/>
          </p:cNvSpPr>
          <p:nvPr>
            <p:ph type="subTitle" idx="1"/>
          </p:nvPr>
        </p:nvSpPr>
        <p:spPr/>
        <p:txBody>
          <a:bodyPr/>
          <a:lstStyle/>
          <a:p>
            <a:r>
              <a:rPr lang="en-US" dirty="0" smtClean="0"/>
              <a:t>Michelle Moss</a:t>
            </a:r>
            <a:endParaRPr lang="en-US" dirty="0"/>
          </a:p>
        </p:txBody>
      </p:sp>
    </p:spTree>
    <p:extLst>
      <p:ext uri="{BB962C8B-B14F-4D97-AF65-F5344CB8AC3E}">
        <p14:creationId xmlns:p14="http://schemas.microsoft.com/office/powerpoint/2010/main" val="348057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71247"/>
            <a:ext cx="9601196" cy="1303867"/>
          </a:xfrm>
        </p:spPr>
        <p:txBody>
          <a:bodyPr/>
          <a:lstStyle/>
          <a:p>
            <a:r>
              <a:rPr lang="en-US" dirty="0" smtClean="0"/>
              <a:t>Questioned Document Examination</a:t>
            </a:r>
            <a:endParaRPr lang="en-US" dirty="0"/>
          </a:p>
        </p:txBody>
      </p:sp>
      <p:sp>
        <p:nvSpPr>
          <p:cNvPr id="3" name="Content Placeholder 2"/>
          <p:cNvSpPr>
            <a:spLocks noGrp="1"/>
          </p:cNvSpPr>
          <p:nvPr>
            <p:ph idx="1"/>
          </p:nvPr>
        </p:nvSpPr>
        <p:spPr/>
        <p:txBody>
          <a:bodyPr/>
          <a:lstStyle/>
          <a:p>
            <a:r>
              <a:rPr lang="en-US" dirty="0" smtClean="0"/>
              <a:t>It involves the examination of documents and writing </a:t>
            </a:r>
            <a:r>
              <a:rPr lang="en-US" dirty="0" smtClean="0"/>
              <a:t>instruments.</a:t>
            </a:r>
            <a:endParaRPr lang="en-US" dirty="0" smtClean="0"/>
          </a:p>
          <a:p>
            <a:r>
              <a:rPr lang="en-US" dirty="0" smtClean="0"/>
              <a:t>It </a:t>
            </a:r>
            <a:r>
              <a:rPr lang="en-US" dirty="0" smtClean="0"/>
              <a:t>arises </a:t>
            </a:r>
            <a:r>
              <a:rPr lang="en-US" dirty="0" smtClean="0"/>
              <a:t>in civil and criminal </a:t>
            </a:r>
            <a:r>
              <a:rPr lang="en-US" dirty="0" smtClean="0"/>
              <a:t>trials.</a:t>
            </a:r>
            <a:endParaRPr lang="en-US" dirty="0" smtClean="0"/>
          </a:p>
          <a:p>
            <a:r>
              <a:rPr lang="en-US" dirty="0" smtClean="0"/>
              <a:t>It can be used in business and finance. </a:t>
            </a:r>
          </a:p>
          <a:p>
            <a:r>
              <a:rPr lang="en-US" dirty="0" smtClean="0"/>
              <a:t>It includes identifying or eliminating ink from any written piece of paper</a:t>
            </a:r>
            <a:endParaRPr lang="en-US" dirty="0"/>
          </a:p>
        </p:txBody>
      </p:sp>
    </p:spTree>
    <p:extLst>
      <p:ext uri="{BB962C8B-B14F-4D97-AF65-F5344CB8AC3E}">
        <p14:creationId xmlns:p14="http://schemas.microsoft.com/office/powerpoint/2010/main" val="85510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(Electronics) Forensics</a:t>
            </a:r>
            <a:endParaRPr lang="en-US" dirty="0"/>
          </a:p>
        </p:txBody>
      </p:sp>
      <p:sp>
        <p:nvSpPr>
          <p:cNvPr id="3" name="Content Placeholder 2"/>
          <p:cNvSpPr>
            <a:spLocks noGrp="1"/>
          </p:cNvSpPr>
          <p:nvPr>
            <p:ph idx="1"/>
          </p:nvPr>
        </p:nvSpPr>
        <p:spPr/>
        <p:txBody>
          <a:bodyPr/>
          <a:lstStyle/>
          <a:p>
            <a:r>
              <a:rPr lang="en-US" dirty="0" smtClean="0"/>
              <a:t>It is often known as Computer forensics.</a:t>
            </a:r>
          </a:p>
          <a:p>
            <a:r>
              <a:rPr lang="en-US" dirty="0" smtClean="0"/>
              <a:t>In the internet age, it is an important technique.</a:t>
            </a:r>
          </a:p>
          <a:p>
            <a:r>
              <a:rPr lang="en-US" dirty="0" smtClean="0"/>
              <a:t>It is used to uncover and interpret electronic data (</a:t>
            </a:r>
            <a:r>
              <a:rPr lang="en-US" dirty="0" err="1"/>
              <a:t>Garfinkel</a:t>
            </a:r>
            <a:r>
              <a:rPr lang="en-US" dirty="0" smtClean="0"/>
              <a:t>, 2010).</a:t>
            </a:r>
          </a:p>
          <a:p>
            <a:r>
              <a:rPr lang="en-US" dirty="0" smtClean="0"/>
              <a:t>Its ultimate goal is to preserve digital information in its most original form.</a:t>
            </a:r>
            <a:endParaRPr lang="en-US" dirty="0"/>
          </a:p>
        </p:txBody>
      </p:sp>
    </p:spTree>
    <p:extLst>
      <p:ext uri="{BB962C8B-B14F-4D97-AF65-F5344CB8AC3E}">
        <p14:creationId xmlns:p14="http://schemas.microsoft.com/office/powerpoint/2010/main" val="275160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Historical Significance and Current Use</a:t>
            </a:r>
            <a:endParaRPr lang="en-US" dirty="0"/>
          </a:p>
        </p:txBody>
      </p:sp>
      <p:sp>
        <p:nvSpPr>
          <p:cNvPr id="3" name="Content Placeholder 2"/>
          <p:cNvSpPr>
            <a:spLocks noGrp="1"/>
          </p:cNvSpPr>
          <p:nvPr>
            <p:ph idx="1"/>
          </p:nvPr>
        </p:nvSpPr>
        <p:spPr/>
        <p:txBody>
          <a:bodyPr/>
          <a:lstStyle/>
          <a:p>
            <a:r>
              <a:rPr lang="en-US" dirty="0" smtClean="0"/>
              <a:t>Document Examination became more accurate in the late 18</a:t>
            </a:r>
            <a:r>
              <a:rPr lang="en-US" baseline="30000" dirty="0" smtClean="0"/>
              <a:t>th</a:t>
            </a:r>
            <a:r>
              <a:rPr lang="en-US" dirty="0" smtClean="0"/>
              <a:t> century.</a:t>
            </a:r>
          </a:p>
          <a:p>
            <a:r>
              <a:rPr lang="en-US" dirty="0" smtClean="0"/>
              <a:t>Document examiners used to study a document in more depth.</a:t>
            </a:r>
          </a:p>
          <a:p>
            <a:r>
              <a:rPr lang="en-US" dirty="0" smtClean="0"/>
              <a:t>It is useful to visualize and study minute details based on hand printing and handwriting. </a:t>
            </a:r>
            <a:endParaRPr lang="en-US" dirty="0"/>
          </a:p>
        </p:txBody>
      </p:sp>
    </p:spTree>
    <p:extLst>
      <p:ext uri="{BB962C8B-B14F-4D97-AF65-F5344CB8AC3E}">
        <p14:creationId xmlns:p14="http://schemas.microsoft.com/office/powerpoint/2010/main" val="118630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lstStyle/>
          <a:p>
            <a:r>
              <a:rPr lang="en-US" dirty="0" smtClean="0"/>
              <a:t>In the mid-2oth century, digital forensic was first used.</a:t>
            </a:r>
          </a:p>
          <a:p>
            <a:r>
              <a:rPr lang="en-US" dirty="0" smtClean="0"/>
              <a:t>It was used by personnel who worked at federal law enforcement agencies </a:t>
            </a:r>
            <a:r>
              <a:rPr lang="en-US" dirty="0"/>
              <a:t>(</a:t>
            </a:r>
            <a:r>
              <a:rPr lang="en-US" dirty="0" err="1"/>
              <a:t>Garfinkel</a:t>
            </a:r>
            <a:r>
              <a:rPr lang="en-US" dirty="0"/>
              <a:t>, 2010)</a:t>
            </a:r>
            <a:r>
              <a:rPr lang="en-US" dirty="0" smtClean="0"/>
              <a:t>. </a:t>
            </a:r>
          </a:p>
          <a:p>
            <a:r>
              <a:rPr lang="en-US" dirty="0" smtClean="0"/>
              <a:t>The first official program of digital forensics was the Magnet Media Program.</a:t>
            </a:r>
          </a:p>
          <a:p>
            <a:r>
              <a:rPr lang="en-US" dirty="0"/>
              <a:t>It </a:t>
            </a:r>
            <a:r>
              <a:rPr lang="en-US" dirty="0" smtClean="0"/>
              <a:t>helps to </a:t>
            </a:r>
            <a:r>
              <a:rPr lang="en-US" dirty="0"/>
              <a:t>seize, retain, and analyze digital documents.</a:t>
            </a:r>
          </a:p>
          <a:p>
            <a:endParaRPr lang="en-US" dirty="0"/>
          </a:p>
        </p:txBody>
      </p:sp>
    </p:spTree>
    <p:extLst>
      <p:ext uri="{BB962C8B-B14F-4D97-AF65-F5344CB8AC3E}">
        <p14:creationId xmlns:p14="http://schemas.microsoft.com/office/powerpoint/2010/main" val="379413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and Packaging Methods</a:t>
            </a:r>
            <a:endParaRPr lang="en-US" dirty="0"/>
          </a:p>
        </p:txBody>
      </p:sp>
      <p:sp>
        <p:nvSpPr>
          <p:cNvPr id="3" name="Content Placeholder 2"/>
          <p:cNvSpPr>
            <a:spLocks noGrp="1"/>
          </p:cNvSpPr>
          <p:nvPr>
            <p:ph idx="1"/>
          </p:nvPr>
        </p:nvSpPr>
        <p:spPr/>
        <p:txBody>
          <a:bodyPr/>
          <a:lstStyle/>
          <a:p>
            <a:r>
              <a:rPr lang="en-US" dirty="0" smtClean="0"/>
              <a:t>Secure the scene</a:t>
            </a:r>
          </a:p>
          <a:p>
            <a:r>
              <a:rPr lang="en-US" dirty="0" smtClean="0"/>
              <a:t>Seize any device or document</a:t>
            </a:r>
          </a:p>
          <a:p>
            <a:r>
              <a:rPr lang="en-US" dirty="0" smtClean="0"/>
              <a:t>Collect passwords, codes or PINs</a:t>
            </a:r>
          </a:p>
          <a:p>
            <a:r>
              <a:rPr lang="en-US" dirty="0" smtClean="0"/>
              <a:t>Collect cables, </a:t>
            </a:r>
            <a:r>
              <a:rPr lang="en-US" dirty="0" smtClean="0"/>
              <a:t>charges </a:t>
            </a:r>
            <a:r>
              <a:rPr lang="en-US" dirty="0" smtClean="0"/>
              <a:t>or manuals </a:t>
            </a:r>
            <a:r>
              <a:rPr lang="en-US" dirty="0"/>
              <a:t>(</a:t>
            </a:r>
            <a:r>
              <a:rPr lang="en-US" dirty="0" err="1"/>
              <a:t>Garfinkel</a:t>
            </a:r>
            <a:r>
              <a:rPr lang="en-US" dirty="0"/>
              <a:t>, </a:t>
            </a:r>
            <a:r>
              <a:rPr lang="en-US" dirty="0" smtClean="0"/>
              <a:t>2012).</a:t>
            </a:r>
          </a:p>
          <a:p>
            <a:r>
              <a:rPr lang="en-US" dirty="0" smtClean="0"/>
              <a:t>Place each device or document in </a:t>
            </a:r>
            <a:r>
              <a:rPr lang="en-US" dirty="0" smtClean="0"/>
              <a:t>a separate </a:t>
            </a:r>
            <a:r>
              <a:rPr lang="en-US" dirty="0" smtClean="0"/>
              <a:t>bag and properly label it.</a:t>
            </a:r>
          </a:p>
          <a:p>
            <a:r>
              <a:rPr lang="en-US" dirty="0" smtClean="0"/>
              <a:t>Avoid digital devices from static electricity and extreme temperature.</a:t>
            </a:r>
            <a:endParaRPr lang="en-US" dirty="0"/>
          </a:p>
        </p:txBody>
      </p:sp>
    </p:spTree>
    <p:extLst>
      <p:ext uri="{BB962C8B-B14F-4D97-AF65-F5344CB8AC3E}">
        <p14:creationId xmlns:p14="http://schemas.microsoft.com/office/powerpoint/2010/main" val="98292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Admissibility Issues in Court</a:t>
            </a:r>
            <a:endParaRPr lang="en-US" dirty="0"/>
          </a:p>
        </p:txBody>
      </p:sp>
      <p:sp>
        <p:nvSpPr>
          <p:cNvPr id="3" name="Content Placeholder 2"/>
          <p:cNvSpPr>
            <a:spLocks noGrp="1"/>
          </p:cNvSpPr>
          <p:nvPr>
            <p:ph idx="1"/>
          </p:nvPr>
        </p:nvSpPr>
        <p:spPr/>
        <p:txBody>
          <a:bodyPr/>
          <a:lstStyle/>
          <a:p>
            <a:r>
              <a:rPr lang="en-US" dirty="0" smtClean="0"/>
              <a:t>Most courts often ruled digital evidence inadmissible.</a:t>
            </a:r>
          </a:p>
          <a:p>
            <a:r>
              <a:rPr lang="en-US" dirty="0" smtClean="0"/>
              <a:t>Courts argue that digital evidence can be obtained without authorization.</a:t>
            </a:r>
          </a:p>
          <a:p>
            <a:r>
              <a:rPr lang="en-US" dirty="0" smtClean="0"/>
              <a:t>Usually, there is a need of warrant to seize digital devices (Khanna </a:t>
            </a:r>
            <a:r>
              <a:rPr lang="en-US" dirty="0"/>
              <a:t>&amp; </a:t>
            </a:r>
            <a:r>
              <a:rPr lang="en-US" dirty="0" err="1"/>
              <a:t>Delp</a:t>
            </a:r>
            <a:r>
              <a:rPr lang="en-US" dirty="0"/>
              <a:t>, </a:t>
            </a:r>
            <a:r>
              <a:rPr lang="en-US" dirty="0" smtClean="0"/>
              <a:t>2010).</a:t>
            </a:r>
          </a:p>
          <a:p>
            <a:r>
              <a:rPr lang="en-US" dirty="0" smtClean="0"/>
              <a:t>Whereas, </a:t>
            </a:r>
            <a:r>
              <a:rPr lang="en-US" dirty="0" smtClean="0"/>
              <a:t>written or typed-documents are considered admissible </a:t>
            </a:r>
            <a:r>
              <a:rPr lang="en-US" dirty="0" smtClean="0"/>
              <a:t>evidences</a:t>
            </a:r>
            <a:endParaRPr lang="en-US" dirty="0"/>
          </a:p>
        </p:txBody>
      </p:sp>
    </p:spTree>
    <p:extLst>
      <p:ext uri="{BB962C8B-B14F-4D97-AF65-F5344CB8AC3E}">
        <p14:creationId xmlns:p14="http://schemas.microsoft.com/office/powerpoint/2010/main" val="3627705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err="1"/>
              <a:t>Garfinkel</a:t>
            </a:r>
            <a:r>
              <a:rPr lang="en-US" dirty="0"/>
              <a:t>, S. L. (2010). Digital forensics research: The next 10 years. </a:t>
            </a:r>
            <a:r>
              <a:rPr lang="en-US" i="1" dirty="0"/>
              <a:t>digital investigation</a:t>
            </a:r>
            <a:r>
              <a:rPr lang="en-US" dirty="0"/>
              <a:t>, </a:t>
            </a:r>
            <a:r>
              <a:rPr lang="en-US" i="1" dirty="0"/>
              <a:t>7</a:t>
            </a:r>
            <a:r>
              <a:rPr lang="en-US" dirty="0"/>
              <a:t>, S64-S73</a:t>
            </a:r>
            <a:r>
              <a:rPr lang="en-US" dirty="0" smtClean="0"/>
              <a:t>.</a:t>
            </a:r>
          </a:p>
          <a:p>
            <a:r>
              <a:rPr lang="en-GB" dirty="0" err="1"/>
              <a:t>Garfinkel</a:t>
            </a:r>
            <a:r>
              <a:rPr lang="en-GB" dirty="0"/>
              <a:t>, S. (2012). Digital forensics XML and the DFXML toolset. </a:t>
            </a:r>
            <a:r>
              <a:rPr lang="en-GB" i="1" dirty="0"/>
              <a:t>Digital Investigation</a:t>
            </a:r>
            <a:r>
              <a:rPr lang="en-GB" dirty="0"/>
              <a:t>, </a:t>
            </a:r>
            <a:r>
              <a:rPr lang="en-GB" i="1" dirty="0"/>
              <a:t>8</a:t>
            </a:r>
            <a:r>
              <a:rPr lang="en-GB" dirty="0"/>
              <a:t>(3-4), 161-174</a:t>
            </a:r>
            <a:r>
              <a:rPr lang="en-GB" dirty="0" smtClean="0"/>
              <a:t>.</a:t>
            </a:r>
          </a:p>
          <a:p>
            <a:r>
              <a:rPr lang="en-US" dirty="0"/>
              <a:t>Khanna, N., &amp; </a:t>
            </a:r>
            <a:r>
              <a:rPr lang="en-US" dirty="0" err="1"/>
              <a:t>Delp</a:t>
            </a:r>
            <a:r>
              <a:rPr lang="en-US" dirty="0"/>
              <a:t>, E. J. (2010, May). Intrinsic signatures for scanned documents forensics: effect of font shape and size. In </a:t>
            </a:r>
            <a:r>
              <a:rPr lang="en-US" i="1" dirty="0"/>
              <a:t>Proceedings of 2010 IEEE International Symposium on Circuits and Systems</a:t>
            </a:r>
            <a:r>
              <a:rPr lang="en-US" dirty="0"/>
              <a:t> (pp. 3060-3063). IEEE.</a:t>
            </a:r>
          </a:p>
        </p:txBody>
      </p:sp>
    </p:spTree>
    <p:extLst>
      <p:ext uri="{BB962C8B-B14F-4D97-AF65-F5344CB8AC3E}">
        <p14:creationId xmlns:p14="http://schemas.microsoft.com/office/powerpoint/2010/main" val="51852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187</TotalTime>
  <Words>476</Words>
  <Application>Microsoft Office PowerPoint</Application>
  <PresentationFormat>Widescreen</PresentationFormat>
  <Paragraphs>52</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Documents and Electronics</vt:lpstr>
      <vt:lpstr>Questioned Document Examination</vt:lpstr>
      <vt:lpstr>Digital (Electronics) Forensics</vt:lpstr>
      <vt:lpstr>Historical Significance and Current Use</vt:lpstr>
      <vt:lpstr>Cont. </vt:lpstr>
      <vt:lpstr>Documentation and Packaging Methods</vt:lpstr>
      <vt:lpstr>Potential Admissibility Issues in Court</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AMSD</dc:creator>
  <cp:lastModifiedBy>Proofreader</cp:lastModifiedBy>
  <cp:revision>31</cp:revision>
  <dcterms:created xsi:type="dcterms:W3CDTF">2020-01-27T03:24:28Z</dcterms:created>
  <dcterms:modified xsi:type="dcterms:W3CDTF">2020-01-27T07:20:53Z</dcterms:modified>
</cp:coreProperties>
</file>