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34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P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A5818A-FD5A-4059-AE9F-3F947DF02253}" type="datetimeFigureOut">
              <a:rPr lang="en-PK" smtClean="0"/>
              <a:t>09/04/2019</a:t>
            </a:fld>
            <a:endParaRPr lang="en-P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P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P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BA934B-B61E-487A-976C-05BDAA523A2B}" type="slidenum">
              <a:rPr lang="en-PK" smtClean="0"/>
              <a:t>‹#›</a:t>
            </a:fld>
            <a:endParaRPr lang="en-PK"/>
          </a:p>
        </p:txBody>
      </p:sp>
    </p:spTree>
    <p:extLst>
      <p:ext uri="{BB962C8B-B14F-4D97-AF65-F5344CB8AC3E}">
        <p14:creationId xmlns:p14="http://schemas.microsoft.com/office/powerpoint/2010/main" val="3879776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Change management is one of the growing concepts in the field of organizational management which is completely ignored by the leadership of the organization of Toy ‘R’ US. It is observed that the following organization completely fail to anticipate the phenomenon of change and react to it effectively and efficiently. When it comes to the exploration of the main reasons for the market failure of the Toys ‘R’ US than an ineffective and late response to the need for innovation are the main reasons. Comprehensive understanding of the market phenomenon for toy industry reveals that digital advancement and innovation are the main growing prospects which are completely misinterpreted by the management of the organization. </a:t>
            </a:r>
            <a:endParaRPr lang="en-PK" sz="1200" kern="1200" dirty="0">
              <a:solidFill>
                <a:schemeClr val="tx1"/>
              </a:solidFill>
              <a:effectLst/>
              <a:latin typeface="+mn-lt"/>
              <a:ea typeface="+mn-ea"/>
              <a:cs typeface="+mn-cs"/>
            </a:endParaRPr>
          </a:p>
          <a:p>
            <a:endParaRPr lang="en-PK" dirty="0"/>
          </a:p>
        </p:txBody>
      </p:sp>
      <p:sp>
        <p:nvSpPr>
          <p:cNvPr id="4" name="Slide Number Placeholder 3"/>
          <p:cNvSpPr>
            <a:spLocks noGrp="1"/>
          </p:cNvSpPr>
          <p:nvPr>
            <p:ph type="sldNum" sz="quarter" idx="5"/>
          </p:nvPr>
        </p:nvSpPr>
        <p:spPr/>
        <p:txBody>
          <a:bodyPr/>
          <a:lstStyle/>
          <a:p>
            <a:fld id="{39BA934B-B61E-487A-976C-05BDAA523A2B}" type="slidenum">
              <a:rPr lang="en-PK" smtClean="0"/>
              <a:t>2</a:t>
            </a:fld>
            <a:endParaRPr lang="en-PK"/>
          </a:p>
        </p:txBody>
      </p:sp>
    </p:spTree>
    <p:extLst>
      <p:ext uri="{BB962C8B-B14F-4D97-AF65-F5344CB8AC3E}">
        <p14:creationId xmlns:p14="http://schemas.microsoft.com/office/powerpoint/2010/main" val="882002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Identification of the particular causes of the market failure for toys ‘R’ US is essential to propose better solutions for the future. Detailed scrutiny of the toy market for the company reveals that the growing phenomenon of innovation become a major reason of failure for the company. Later it is accepted by the leadership of the company that management fails to offer effective strategies according to the needs of the change (Moore, 2018). The increasing trend of online shopping is not utilized by the organization which becomes the ultimate reason for the demise of Toy ‘R’ US. </a:t>
            </a:r>
            <a:endParaRPr lang="en-PK" sz="1200" kern="1200" dirty="0">
              <a:solidFill>
                <a:schemeClr val="tx1"/>
              </a:solidFill>
              <a:effectLst/>
              <a:latin typeface="+mn-lt"/>
              <a:ea typeface="+mn-ea"/>
              <a:cs typeface="+mn-cs"/>
            </a:endParaRPr>
          </a:p>
          <a:p>
            <a:endParaRPr lang="en-PK" dirty="0"/>
          </a:p>
        </p:txBody>
      </p:sp>
      <p:sp>
        <p:nvSpPr>
          <p:cNvPr id="4" name="Slide Number Placeholder 3"/>
          <p:cNvSpPr>
            <a:spLocks noGrp="1"/>
          </p:cNvSpPr>
          <p:nvPr>
            <p:ph type="sldNum" sz="quarter" idx="5"/>
          </p:nvPr>
        </p:nvSpPr>
        <p:spPr/>
        <p:txBody>
          <a:bodyPr/>
          <a:lstStyle/>
          <a:p>
            <a:fld id="{39BA934B-B61E-487A-976C-05BDAA523A2B}" type="slidenum">
              <a:rPr lang="en-PK" smtClean="0"/>
              <a:t>3</a:t>
            </a:fld>
            <a:endParaRPr lang="en-PK"/>
          </a:p>
        </p:txBody>
      </p:sp>
    </p:spTree>
    <p:extLst>
      <p:ext uri="{BB962C8B-B14F-4D97-AF65-F5344CB8AC3E}">
        <p14:creationId xmlns:p14="http://schemas.microsoft.com/office/powerpoint/2010/main" val="1368795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Role of the leader of the organization is massive concerning the idea of proper adoption of change management. Passive behavior of leaders cause failure of the organizations in a competitive business environment and the company of Toy ‘R’ US is its clear example. Proper formation and adoption of the strategic domains are the main concerns relevant to the overall idea of active leadership’s role. </a:t>
            </a:r>
            <a:endParaRPr lang="en-PK" sz="1200" kern="1200" dirty="0">
              <a:solidFill>
                <a:schemeClr val="tx1"/>
              </a:solidFill>
              <a:effectLst/>
              <a:latin typeface="+mn-lt"/>
              <a:ea typeface="+mn-ea"/>
              <a:cs typeface="+mn-cs"/>
            </a:endParaRPr>
          </a:p>
          <a:p>
            <a:endParaRPr lang="en-PK" dirty="0"/>
          </a:p>
        </p:txBody>
      </p:sp>
      <p:sp>
        <p:nvSpPr>
          <p:cNvPr id="4" name="Slide Number Placeholder 3"/>
          <p:cNvSpPr>
            <a:spLocks noGrp="1"/>
          </p:cNvSpPr>
          <p:nvPr>
            <p:ph type="sldNum" sz="quarter" idx="5"/>
          </p:nvPr>
        </p:nvSpPr>
        <p:spPr/>
        <p:txBody>
          <a:bodyPr/>
          <a:lstStyle/>
          <a:p>
            <a:fld id="{39BA934B-B61E-487A-976C-05BDAA523A2B}" type="slidenum">
              <a:rPr lang="en-PK" smtClean="0"/>
              <a:t>4</a:t>
            </a:fld>
            <a:endParaRPr lang="en-PK"/>
          </a:p>
        </p:txBody>
      </p:sp>
    </p:spTree>
    <p:extLst>
      <p:ext uri="{BB962C8B-B14F-4D97-AF65-F5344CB8AC3E}">
        <p14:creationId xmlns:p14="http://schemas.microsoft.com/office/powerpoint/2010/main" val="2744558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Organizational objectives can never be achieved without the proper and proactive contribution of the leaders of the higher management of the company. The case study of the company of Toy ‘R’ US reveals that the approach of change is adversely addressed by the leader that cause failure of the strategic approach of the company (Dallas, 2015). Leaders can play their important role by utilizing different and necessary skills relevant to the facet of change management. It is one of the core objectives for the leader to assess the need for change and transmit it to all the team members. </a:t>
            </a:r>
            <a:endParaRPr lang="en-PK" sz="1200" kern="1200" dirty="0">
              <a:solidFill>
                <a:schemeClr val="tx1"/>
              </a:solidFill>
              <a:effectLst/>
              <a:latin typeface="+mn-lt"/>
              <a:ea typeface="+mn-ea"/>
              <a:cs typeface="+mn-cs"/>
            </a:endParaRPr>
          </a:p>
          <a:p>
            <a:endParaRPr lang="en-PK" dirty="0"/>
          </a:p>
        </p:txBody>
      </p:sp>
      <p:sp>
        <p:nvSpPr>
          <p:cNvPr id="4" name="Slide Number Placeholder 3"/>
          <p:cNvSpPr>
            <a:spLocks noGrp="1"/>
          </p:cNvSpPr>
          <p:nvPr>
            <p:ph type="sldNum" sz="quarter" idx="5"/>
          </p:nvPr>
        </p:nvSpPr>
        <p:spPr/>
        <p:txBody>
          <a:bodyPr/>
          <a:lstStyle/>
          <a:p>
            <a:fld id="{39BA934B-B61E-487A-976C-05BDAA523A2B}" type="slidenum">
              <a:rPr lang="en-PK" smtClean="0"/>
              <a:t>5</a:t>
            </a:fld>
            <a:endParaRPr lang="en-PK"/>
          </a:p>
        </p:txBody>
      </p:sp>
    </p:spTree>
    <p:extLst>
      <p:ext uri="{BB962C8B-B14F-4D97-AF65-F5344CB8AC3E}">
        <p14:creationId xmlns:p14="http://schemas.microsoft.com/office/powerpoint/2010/main" val="23218676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E8A2AB67-781C-48BE-85B8-D8183D408854}" type="datetimeFigureOut">
              <a:rPr lang="en-PK" smtClean="0"/>
              <a:t>09/04/2019</a:t>
            </a:fld>
            <a:endParaRPr lang="en-PK"/>
          </a:p>
        </p:txBody>
      </p:sp>
      <p:sp>
        <p:nvSpPr>
          <p:cNvPr id="5" name="Footer Placeholder 4"/>
          <p:cNvSpPr>
            <a:spLocks noGrp="1"/>
          </p:cNvSpPr>
          <p:nvPr>
            <p:ph type="ftr" sz="quarter" idx="11"/>
          </p:nvPr>
        </p:nvSpPr>
        <p:spPr>
          <a:xfrm>
            <a:off x="1876424" y="5410201"/>
            <a:ext cx="5124886" cy="365125"/>
          </a:xfrm>
        </p:spPr>
        <p:txBody>
          <a:bodyPr/>
          <a:lstStyle/>
          <a:p>
            <a:endParaRPr lang="en-PK"/>
          </a:p>
        </p:txBody>
      </p:sp>
      <p:sp>
        <p:nvSpPr>
          <p:cNvPr id="6" name="Slide Number Placeholder 5"/>
          <p:cNvSpPr>
            <a:spLocks noGrp="1"/>
          </p:cNvSpPr>
          <p:nvPr>
            <p:ph type="sldNum" sz="quarter" idx="12"/>
          </p:nvPr>
        </p:nvSpPr>
        <p:spPr>
          <a:xfrm>
            <a:off x="9896911" y="5410199"/>
            <a:ext cx="771089" cy="365125"/>
          </a:xfrm>
        </p:spPr>
        <p:txBody>
          <a:bodyPr/>
          <a:lstStyle/>
          <a:p>
            <a:fld id="{08F403DB-AB45-42C6-9043-A63EB50E35E7}" type="slidenum">
              <a:rPr lang="en-PK" smtClean="0"/>
              <a:t>‹#›</a:t>
            </a:fld>
            <a:endParaRPr lang="en-PK"/>
          </a:p>
        </p:txBody>
      </p:sp>
    </p:spTree>
    <p:extLst>
      <p:ext uri="{BB962C8B-B14F-4D97-AF65-F5344CB8AC3E}">
        <p14:creationId xmlns:p14="http://schemas.microsoft.com/office/powerpoint/2010/main" val="540559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8A2AB67-781C-48BE-85B8-D8183D408854}" type="datetimeFigureOut">
              <a:rPr lang="en-PK" smtClean="0"/>
              <a:t>09/04/2019</a:t>
            </a:fld>
            <a:endParaRPr lang="en-PK"/>
          </a:p>
        </p:txBody>
      </p:sp>
      <p:sp>
        <p:nvSpPr>
          <p:cNvPr id="6" name="Footer Placeholder 5"/>
          <p:cNvSpPr>
            <a:spLocks noGrp="1"/>
          </p:cNvSpPr>
          <p:nvPr>
            <p:ph type="ftr" sz="quarter" idx="11"/>
          </p:nvPr>
        </p:nvSpPr>
        <p:spPr/>
        <p:txBody>
          <a:bodyPr/>
          <a:lstStyle/>
          <a:p>
            <a:endParaRPr lang="en-PK"/>
          </a:p>
        </p:txBody>
      </p:sp>
      <p:sp>
        <p:nvSpPr>
          <p:cNvPr id="7" name="Slide Number Placeholder 6"/>
          <p:cNvSpPr>
            <a:spLocks noGrp="1"/>
          </p:cNvSpPr>
          <p:nvPr>
            <p:ph type="sldNum" sz="quarter" idx="12"/>
          </p:nvPr>
        </p:nvSpPr>
        <p:spPr/>
        <p:txBody>
          <a:bodyPr/>
          <a:lstStyle/>
          <a:p>
            <a:fld id="{08F403DB-AB45-42C6-9043-A63EB50E35E7}" type="slidenum">
              <a:rPr lang="en-PK" smtClean="0"/>
              <a:t>‹#›</a:t>
            </a:fld>
            <a:endParaRPr lang="en-PK"/>
          </a:p>
        </p:txBody>
      </p:sp>
    </p:spTree>
    <p:extLst>
      <p:ext uri="{BB962C8B-B14F-4D97-AF65-F5344CB8AC3E}">
        <p14:creationId xmlns:p14="http://schemas.microsoft.com/office/powerpoint/2010/main" val="1395930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8A2AB67-781C-48BE-85B8-D8183D408854}" type="datetimeFigureOut">
              <a:rPr lang="en-PK" smtClean="0"/>
              <a:t>09/04/2019</a:t>
            </a:fld>
            <a:endParaRPr lang="en-PK"/>
          </a:p>
        </p:txBody>
      </p:sp>
      <p:sp>
        <p:nvSpPr>
          <p:cNvPr id="6" name="Footer Placeholder 5"/>
          <p:cNvSpPr>
            <a:spLocks noGrp="1"/>
          </p:cNvSpPr>
          <p:nvPr>
            <p:ph type="ftr" sz="quarter" idx="11"/>
          </p:nvPr>
        </p:nvSpPr>
        <p:spPr/>
        <p:txBody>
          <a:bodyPr/>
          <a:lstStyle/>
          <a:p>
            <a:endParaRPr lang="en-PK"/>
          </a:p>
        </p:txBody>
      </p:sp>
      <p:sp>
        <p:nvSpPr>
          <p:cNvPr id="7" name="Slide Number Placeholder 6"/>
          <p:cNvSpPr>
            <a:spLocks noGrp="1"/>
          </p:cNvSpPr>
          <p:nvPr>
            <p:ph type="sldNum" sz="quarter" idx="12"/>
          </p:nvPr>
        </p:nvSpPr>
        <p:spPr/>
        <p:txBody>
          <a:bodyPr/>
          <a:lstStyle/>
          <a:p>
            <a:fld id="{08F403DB-AB45-42C6-9043-A63EB50E35E7}" type="slidenum">
              <a:rPr lang="en-PK" smtClean="0"/>
              <a:t>‹#›</a:t>
            </a:fld>
            <a:endParaRPr lang="en-PK"/>
          </a:p>
        </p:txBody>
      </p:sp>
    </p:spTree>
    <p:extLst>
      <p:ext uri="{BB962C8B-B14F-4D97-AF65-F5344CB8AC3E}">
        <p14:creationId xmlns:p14="http://schemas.microsoft.com/office/powerpoint/2010/main" val="882295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8A2AB67-781C-48BE-85B8-D8183D408854}" type="datetimeFigureOut">
              <a:rPr lang="en-PK" smtClean="0"/>
              <a:t>09/04/2019</a:t>
            </a:fld>
            <a:endParaRPr lang="en-PK"/>
          </a:p>
        </p:txBody>
      </p:sp>
      <p:sp>
        <p:nvSpPr>
          <p:cNvPr id="6" name="Footer Placeholder 5"/>
          <p:cNvSpPr>
            <a:spLocks noGrp="1"/>
          </p:cNvSpPr>
          <p:nvPr>
            <p:ph type="ftr" sz="quarter" idx="11"/>
          </p:nvPr>
        </p:nvSpPr>
        <p:spPr/>
        <p:txBody>
          <a:bodyPr/>
          <a:lstStyle/>
          <a:p>
            <a:endParaRPr lang="en-PK"/>
          </a:p>
        </p:txBody>
      </p:sp>
      <p:sp>
        <p:nvSpPr>
          <p:cNvPr id="7" name="Slide Number Placeholder 6"/>
          <p:cNvSpPr>
            <a:spLocks noGrp="1"/>
          </p:cNvSpPr>
          <p:nvPr>
            <p:ph type="sldNum" sz="quarter" idx="12"/>
          </p:nvPr>
        </p:nvSpPr>
        <p:spPr/>
        <p:txBody>
          <a:bodyPr/>
          <a:lstStyle/>
          <a:p>
            <a:fld id="{08F403DB-AB45-42C6-9043-A63EB50E35E7}" type="slidenum">
              <a:rPr lang="en-PK" smtClean="0"/>
              <a:t>‹#›</a:t>
            </a:fld>
            <a:endParaRPr lang="en-PK"/>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10196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8A2AB67-781C-48BE-85B8-D8183D408854}" type="datetimeFigureOut">
              <a:rPr lang="en-PK" smtClean="0"/>
              <a:t>09/04/2019</a:t>
            </a:fld>
            <a:endParaRPr lang="en-PK"/>
          </a:p>
        </p:txBody>
      </p:sp>
      <p:sp>
        <p:nvSpPr>
          <p:cNvPr id="6" name="Footer Placeholder 5"/>
          <p:cNvSpPr>
            <a:spLocks noGrp="1"/>
          </p:cNvSpPr>
          <p:nvPr>
            <p:ph type="ftr" sz="quarter" idx="11"/>
          </p:nvPr>
        </p:nvSpPr>
        <p:spPr/>
        <p:txBody>
          <a:bodyPr/>
          <a:lstStyle/>
          <a:p>
            <a:endParaRPr lang="en-PK"/>
          </a:p>
        </p:txBody>
      </p:sp>
      <p:sp>
        <p:nvSpPr>
          <p:cNvPr id="7" name="Slide Number Placeholder 6"/>
          <p:cNvSpPr>
            <a:spLocks noGrp="1"/>
          </p:cNvSpPr>
          <p:nvPr>
            <p:ph type="sldNum" sz="quarter" idx="12"/>
          </p:nvPr>
        </p:nvSpPr>
        <p:spPr/>
        <p:txBody>
          <a:bodyPr/>
          <a:lstStyle/>
          <a:p>
            <a:fld id="{08F403DB-AB45-42C6-9043-A63EB50E35E7}" type="slidenum">
              <a:rPr lang="en-PK" smtClean="0"/>
              <a:t>‹#›</a:t>
            </a:fld>
            <a:endParaRPr lang="en-PK"/>
          </a:p>
        </p:txBody>
      </p:sp>
    </p:spTree>
    <p:extLst>
      <p:ext uri="{BB962C8B-B14F-4D97-AF65-F5344CB8AC3E}">
        <p14:creationId xmlns:p14="http://schemas.microsoft.com/office/powerpoint/2010/main" val="26015903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8A2AB67-781C-48BE-85B8-D8183D408854}" type="datetimeFigureOut">
              <a:rPr lang="en-PK" smtClean="0"/>
              <a:t>09/04/2019</a:t>
            </a:fld>
            <a:endParaRPr lang="en-PK"/>
          </a:p>
        </p:txBody>
      </p:sp>
      <p:sp>
        <p:nvSpPr>
          <p:cNvPr id="4" name="Footer Placeholder 3"/>
          <p:cNvSpPr>
            <a:spLocks noGrp="1"/>
          </p:cNvSpPr>
          <p:nvPr>
            <p:ph type="ftr" sz="quarter" idx="11"/>
          </p:nvPr>
        </p:nvSpPr>
        <p:spPr/>
        <p:txBody>
          <a:bodyPr/>
          <a:lstStyle/>
          <a:p>
            <a:endParaRPr lang="en-PK"/>
          </a:p>
        </p:txBody>
      </p:sp>
      <p:sp>
        <p:nvSpPr>
          <p:cNvPr id="5" name="Slide Number Placeholder 4"/>
          <p:cNvSpPr>
            <a:spLocks noGrp="1"/>
          </p:cNvSpPr>
          <p:nvPr>
            <p:ph type="sldNum" sz="quarter" idx="12"/>
          </p:nvPr>
        </p:nvSpPr>
        <p:spPr/>
        <p:txBody>
          <a:bodyPr/>
          <a:lstStyle/>
          <a:p>
            <a:fld id="{08F403DB-AB45-42C6-9043-A63EB50E35E7}" type="slidenum">
              <a:rPr lang="en-PK" smtClean="0"/>
              <a:t>‹#›</a:t>
            </a:fld>
            <a:endParaRPr lang="en-PK"/>
          </a:p>
        </p:txBody>
      </p:sp>
    </p:spTree>
    <p:extLst>
      <p:ext uri="{BB962C8B-B14F-4D97-AF65-F5344CB8AC3E}">
        <p14:creationId xmlns:p14="http://schemas.microsoft.com/office/powerpoint/2010/main" val="24864425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8A2AB67-781C-48BE-85B8-D8183D408854}" type="datetimeFigureOut">
              <a:rPr lang="en-PK" smtClean="0"/>
              <a:t>09/04/2019</a:t>
            </a:fld>
            <a:endParaRPr lang="en-PK"/>
          </a:p>
        </p:txBody>
      </p:sp>
      <p:sp>
        <p:nvSpPr>
          <p:cNvPr id="4" name="Footer Placeholder 3"/>
          <p:cNvSpPr>
            <a:spLocks noGrp="1"/>
          </p:cNvSpPr>
          <p:nvPr>
            <p:ph type="ftr" sz="quarter" idx="11"/>
          </p:nvPr>
        </p:nvSpPr>
        <p:spPr/>
        <p:txBody>
          <a:bodyPr/>
          <a:lstStyle/>
          <a:p>
            <a:endParaRPr lang="en-PK"/>
          </a:p>
        </p:txBody>
      </p:sp>
      <p:sp>
        <p:nvSpPr>
          <p:cNvPr id="5" name="Slide Number Placeholder 4"/>
          <p:cNvSpPr>
            <a:spLocks noGrp="1"/>
          </p:cNvSpPr>
          <p:nvPr>
            <p:ph type="sldNum" sz="quarter" idx="12"/>
          </p:nvPr>
        </p:nvSpPr>
        <p:spPr/>
        <p:txBody>
          <a:bodyPr/>
          <a:lstStyle/>
          <a:p>
            <a:fld id="{08F403DB-AB45-42C6-9043-A63EB50E35E7}" type="slidenum">
              <a:rPr lang="en-PK" smtClean="0"/>
              <a:t>‹#›</a:t>
            </a:fld>
            <a:endParaRPr lang="en-PK"/>
          </a:p>
        </p:txBody>
      </p:sp>
    </p:spTree>
    <p:extLst>
      <p:ext uri="{BB962C8B-B14F-4D97-AF65-F5344CB8AC3E}">
        <p14:creationId xmlns:p14="http://schemas.microsoft.com/office/powerpoint/2010/main" val="4003023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A2AB67-781C-48BE-85B8-D8183D408854}" type="datetimeFigureOut">
              <a:rPr lang="en-PK" smtClean="0"/>
              <a:t>09/04/2019</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08F403DB-AB45-42C6-9043-A63EB50E35E7}" type="slidenum">
              <a:rPr lang="en-PK" smtClean="0"/>
              <a:t>‹#›</a:t>
            </a:fld>
            <a:endParaRPr lang="en-PK"/>
          </a:p>
        </p:txBody>
      </p:sp>
    </p:spTree>
    <p:extLst>
      <p:ext uri="{BB962C8B-B14F-4D97-AF65-F5344CB8AC3E}">
        <p14:creationId xmlns:p14="http://schemas.microsoft.com/office/powerpoint/2010/main" val="36006565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A2AB67-781C-48BE-85B8-D8183D408854}" type="datetimeFigureOut">
              <a:rPr lang="en-PK" smtClean="0"/>
              <a:t>09/04/2019</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08F403DB-AB45-42C6-9043-A63EB50E35E7}" type="slidenum">
              <a:rPr lang="en-PK" smtClean="0"/>
              <a:t>‹#›</a:t>
            </a:fld>
            <a:endParaRPr lang="en-PK"/>
          </a:p>
        </p:txBody>
      </p:sp>
    </p:spTree>
    <p:extLst>
      <p:ext uri="{BB962C8B-B14F-4D97-AF65-F5344CB8AC3E}">
        <p14:creationId xmlns:p14="http://schemas.microsoft.com/office/powerpoint/2010/main" val="122970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A2AB67-781C-48BE-85B8-D8183D408854}" type="datetimeFigureOut">
              <a:rPr lang="en-PK" smtClean="0"/>
              <a:t>09/04/2019</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08F403DB-AB45-42C6-9043-A63EB50E35E7}" type="slidenum">
              <a:rPr lang="en-PK" smtClean="0"/>
              <a:t>‹#›</a:t>
            </a:fld>
            <a:endParaRPr lang="en-PK"/>
          </a:p>
        </p:txBody>
      </p:sp>
    </p:spTree>
    <p:extLst>
      <p:ext uri="{BB962C8B-B14F-4D97-AF65-F5344CB8AC3E}">
        <p14:creationId xmlns:p14="http://schemas.microsoft.com/office/powerpoint/2010/main" val="2135623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A2AB67-781C-48BE-85B8-D8183D408854}" type="datetimeFigureOut">
              <a:rPr lang="en-PK" smtClean="0"/>
              <a:t>09/04/2019</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08F403DB-AB45-42C6-9043-A63EB50E35E7}" type="slidenum">
              <a:rPr lang="en-PK" smtClean="0"/>
              <a:t>‹#›</a:t>
            </a:fld>
            <a:endParaRPr lang="en-PK"/>
          </a:p>
        </p:txBody>
      </p:sp>
    </p:spTree>
    <p:extLst>
      <p:ext uri="{BB962C8B-B14F-4D97-AF65-F5344CB8AC3E}">
        <p14:creationId xmlns:p14="http://schemas.microsoft.com/office/powerpoint/2010/main" val="595591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8A2AB67-781C-48BE-85B8-D8183D408854}" type="datetimeFigureOut">
              <a:rPr lang="en-PK" smtClean="0"/>
              <a:t>09/04/2019</a:t>
            </a:fld>
            <a:endParaRPr lang="en-PK"/>
          </a:p>
        </p:txBody>
      </p:sp>
      <p:sp>
        <p:nvSpPr>
          <p:cNvPr id="6" name="Footer Placeholder 5"/>
          <p:cNvSpPr>
            <a:spLocks noGrp="1"/>
          </p:cNvSpPr>
          <p:nvPr>
            <p:ph type="ftr" sz="quarter" idx="11"/>
          </p:nvPr>
        </p:nvSpPr>
        <p:spPr/>
        <p:txBody>
          <a:bodyPr/>
          <a:lstStyle/>
          <a:p>
            <a:endParaRPr lang="en-PK"/>
          </a:p>
        </p:txBody>
      </p:sp>
      <p:sp>
        <p:nvSpPr>
          <p:cNvPr id="7" name="Slide Number Placeholder 6"/>
          <p:cNvSpPr>
            <a:spLocks noGrp="1"/>
          </p:cNvSpPr>
          <p:nvPr>
            <p:ph type="sldNum" sz="quarter" idx="12"/>
          </p:nvPr>
        </p:nvSpPr>
        <p:spPr/>
        <p:txBody>
          <a:bodyPr/>
          <a:lstStyle/>
          <a:p>
            <a:fld id="{08F403DB-AB45-42C6-9043-A63EB50E35E7}" type="slidenum">
              <a:rPr lang="en-PK" smtClean="0"/>
              <a:t>‹#›</a:t>
            </a:fld>
            <a:endParaRPr lang="en-PK"/>
          </a:p>
        </p:txBody>
      </p:sp>
    </p:spTree>
    <p:extLst>
      <p:ext uri="{BB962C8B-B14F-4D97-AF65-F5344CB8AC3E}">
        <p14:creationId xmlns:p14="http://schemas.microsoft.com/office/powerpoint/2010/main" val="4141579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8A2AB67-781C-48BE-85B8-D8183D408854}" type="datetimeFigureOut">
              <a:rPr lang="en-PK" smtClean="0"/>
              <a:t>09/04/2019</a:t>
            </a:fld>
            <a:endParaRPr lang="en-PK"/>
          </a:p>
        </p:txBody>
      </p:sp>
      <p:sp>
        <p:nvSpPr>
          <p:cNvPr id="8" name="Footer Placeholder 7"/>
          <p:cNvSpPr>
            <a:spLocks noGrp="1"/>
          </p:cNvSpPr>
          <p:nvPr>
            <p:ph type="ftr" sz="quarter" idx="11"/>
          </p:nvPr>
        </p:nvSpPr>
        <p:spPr/>
        <p:txBody>
          <a:bodyPr/>
          <a:lstStyle/>
          <a:p>
            <a:endParaRPr lang="en-PK"/>
          </a:p>
        </p:txBody>
      </p:sp>
      <p:sp>
        <p:nvSpPr>
          <p:cNvPr id="9" name="Slide Number Placeholder 8"/>
          <p:cNvSpPr>
            <a:spLocks noGrp="1"/>
          </p:cNvSpPr>
          <p:nvPr>
            <p:ph type="sldNum" sz="quarter" idx="12"/>
          </p:nvPr>
        </p:nvSpPr>
        <p:spPr/>
        <p:txBody>
          <a:bodyPr/>
          <a:lstStyle/>
          <a:p>
            <a:fld id="{08F403DB-AB45-42C6-9043-A63EB50E35E7}" type="slidenum">
              <a:rPr lang="en-PK" smtClean="0"/>
              <a:t>‹#›</a:t>
            </a:fld>
            <a:endParaRPr lang="en-PK"/>
          </a:p>
        </p:txBody>
      </p:sp>
    </p:spTree>
    <p:extLst>
      <p:ext uri="{BB962C8B-B14F-4D97-AF65-F5344CB8AC3E}">
        <p14:creationId xmlns:p14="http://schemas.microsoft.com/office/powerpoint/2010/main" val="582592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8A2AB67-781C-48BE-85B8-D8183D408854}" type="datetimeFigureOut">
              <a:rPr lang="en-PK" smtClean="0"/>
              <a:t>09/04/2019</a:t>
            </a:fld>
            <a:endParaRPr lang="en-PK"/>
          </a:p>
        </p:txBody>
      </p:sp>
      <p:sp>
        <p:nvSpPr>
          <p:cNvPr id="4" name="Footer Placeholder 3"/>
          <p:cNvSpPr>
            <a:spLocks noGrp="1"/>
          </p:cNvSpPr>
          <p:nvPr>
            <p:ph type="ftr" sz="quarter" idx="11"/>
          </p:nvPr>
        </p:nvSpPr>
        <p:spPr/>
        <p:txBody>
          <a:bodyPr/>
          <a:lstStyle/>
          <a:p>
            <a:endParaRPr lang="en-PK"/>
          </a:p>
        </p:txBody>
      </p:sp>
      <p:sp>
        <p:nvSpPr>
          <p:cNvPr id="5" name="Slide Number Placeholder 4"/>
          <p:cNvSpPr>
            <a:spLocks noGrp="1"/>
          </p:cNvSpPr>
          <p:nvPr>
            <p:ph type="sldNum" sz="quarter" idx="12"/>
          </p:nvPr>
        </p:nvSpPr>
        <p:spPr/>
        <p:txBody>
          <a:bodyPr/>
          <a:lstStyle/>
          <a:p>
            <a:fld id="{08F403DB-AB45-42C6-9043-A63EB50E35E7}" type="slidenum">
              <a:rPr lang="en-PK" smtClean="0"/>
              <a:t>‹#›</a:t>
            </a:fld>
            <a:endParaRPr lang="en-PK"/>
          </a:p>
        </p:txBody>
      </p:sp>
    </p:spTree>
    <p:extLst>
      <p:ext uri="{BB962C8B-B14F-4D97-AF65-F5344CB8AC3E}">
        <p14:creationId xmlns:p14="http://schemas.microsoft.com/office/powerpoint/2010/main" val="1254160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2AB67-781C-48BE-85B8-D8183D408854}" type="datetimeFigureOut">
              <a:rPr lang="en-PK" smtClean="0"/>
              <a:t>09/04/2019</a:t>
            </a:fld>
            <a:endParaRPr lang="en-PK"/>
          </a:p>
        </p:txBody>
      </p:sp>
      <p:sp>
        <p:nvSpPr>
          <p:cNvPr id="3" name="Footer Placeholder 2"/>
          <p:cNvSpPr>
            <a:spLocks noGrp="1"/>
          </p:cNvSpPr>
          <p:nvPr>
            <p:ph type="ftr" sz="quarter" idx="11"/>
          </p:nvPr>
        </p:nvSpPr>
        <p:spPr/>
        <p:txBody>
          <a:bodyPr/>
          <a:lstStyle/>
          <a:p>
            <a:endParaRPr lang="en-PK"/>
          </a:p>
        </p:txBody>
      </p:sp>
      <p:sp>
        <p:nvSpPr>
          <p:cNvPr id="4" name="Slide Number Placeholder 3"/>
          <p:cNvSpPr>
            <a:spLocks noGrp="1"/>
          </p:cNvSpPr>
          <p:nvPr>
            <p:ph type="sldNum" sz="quarter" idx="12"/>
          </p:nvPr>
        </p:nvSpPr>
        <p:spPr/>
        <p:txBody>
          <a:bodyPr/>
          <a:lstStyle/>
          <a:p>
            <a:fld id="{08F403DB-AB45-42C6-9043-A63EB50E35E7}" type="slidenum">
              <a:rPr lang="en-PK" smtClean="0"/>
              <a:t>‹#›</a:t>
            </a:fld>
            <a:endParaRPr lang="en-PK"/>
          </a:p>
        </p:txBody>
      </p:sp>
    </p:spTree>
    <p:extLst>
      <p:ext uri="{BB962C8B-B14F-4D97-AF65-F5344CB8AC3E}">
        <p14:creationId xmlns:p14="http://schemas.microsoft.com/office/powerpoint/2010/main" val="3885326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8A2AB67-781C-48BE-85B8-D8183D408854}" type="datetimeFigureOut">
              <a:rPr lang="en-PK" smtClean="0"/>
              <a:t>09/04/2019</a:t>
            </a:fld>
            <a:endParaRPr lang="en-PK"/>
          </a:p>
        </p:txBody>
      </p:sp>
      <p:sp>
        <p:nvSpPr>
          <p:cNvPr id="6" name="Footer Placeholder 5"/>
          <p:cNvSpPr>
            <a:spLocks noGrp="1"/>
          </p:cNvSpPr>
          <p:nvPr>
            <p:ph type="ftr" sz="quarter" idx="11"/>
          </p:nvPr>
        </p:nvSpPr>
        <p:spPr/>
        <p:txBody>
          <a:bodyPr/>
          <a:lstStyle/>
          <a:p>
            <a:endParaRPr lang="en-PK"/>
          </a:p>
        </p:txBody>
      </p:sp>
      <p:sp>
        <p:nvSpPr>
          <p:cNvPr id="7" name="Slide Number Placeholder 6"/>
          <p:cNvSpPr>
            <a:spLocks noGrp="1"/>
          </p:cNvSpPr>
          <p:nvPr>
            <p:ph type="sldNum" sz="quarter" idx="12"/>
          </p:nvPr>
        </p:nvSpPr>
        <p:spPr/>
        <p:txBody>
          <a:bodyPr/>
          <a:lstStyle/>
          <a:p>
            <a:fld id="{08F403DB-AB45-42C6-9043-A63EB50E35E7}" type="slidenum">
              <a:rPr lang="en-PK" smtClean="0"/>
              <a:t>‹#›</a:t>
            </a:fld>
            <a:endParaRPr lang="en-PK"/>
          </a:p>
        </p:txBody>
      </p:sp>
    </p:spTree>
    <p:extLst>
      <p:ext uri="{BB962C8B-B14F-4D97-AF65-F5344CB8AC3E}">
        <p14:creationId xmlns:p14="http://schemas.microsoft.com/office/powerpoint/2010/main" val="1875914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8A2AB67-781C-48BE-85B8-D8183D408854}" type="datetimeFigureOut">
              <a:rPr lang="en-PK" smtClean="0"/>
              <a:t>09/04/2019</a:t>
            </a:fld>
            <a:endParaRPr lang="en-PK"/>
          </a:p>
        </p:txBody>
      </p:sp>
      <p:sp>
        <p:nvSpPr>
          <p:cNvPr id="6" name="Footer Placeholder 5"/>
          <p:cNvSpPr>
            <a:spLocks noGrp="1"/>
          </p:cNvSpPr>
          <p:nvPr>
            <p:ph type="ftr" sz="quarter" idx="11"/>
          </p:nvPr>
        </p:nvSpPr>
        <p:spPr/>
        <p:txBody>
          <a:bodyPr/>
          <a:lstStyle/>
          <a:p>
            <a:endParaRPr lang="en-PK"/>
          </a:p>
        </p:txBody>
      </p:sp>
      <p:sp>
        <p:nvSpPr>
          <p:cNvPr id="7" name="Slide Number Placeholder 6"/>
          <p:cNvSpPr>
            <a:spLocks noGrp="1"/>
          </p:cNvSpPr>
          <p:nvPr>
            <p:ph type="sldNum" sz="quarter" idx="12"/>
          </p:nvPr>
        </p:nvSpPr>
        <p:spPr/>
        <p:txBody>
          <a:bodyPr/>
          <a:lstStyle/>
          <a:p>
            <a:fld id="{08F403DB-AB45-42C6-9043-A63EB50E35E7}" type="slidenum">
              <a:rPr lang="en-PK" smtClean="0"/>
              <a:t>‹#›</a:t>
            </a:fld>
            <a:endParaRPr lang="en-PK"/>
          </a:p>
        </p:txBody>
      </p:sp>
    </p:spTree>
    <p:extLst>
      <p:ext uri="{BB962C8B-B14F-4D97-AF65-F5344CB8AC3E}">
        <p14:creationId xmlns:p14="http://schemas.microsoft.com/office/powerpoint/2010/main" val="3983586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8A2AB67-781C-48BE-85B8-D8183D408854}" type="datetimeFigureOut">
              <a:rPr lang="en-PK" smtClean="0"/>
              <a:t>09/04/2019</a:t>
            </a:fld>
            <a:endParaRPr lang="en-PK"/>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PK"/>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8F403DB-AB45-42C6-9043-A63EB50E35E7}" type="slidenum">
              <a:rPr lang="en-PK" smtClean="0"/>
              <a:t>‹#›</a:t>
            </a:fld>
            <a:endParaRPr lang="en-PK"/>
          </a:p>
        </p:txBody>
      </p:sp>
    </p:spTree>
    <p:extLst>
      <p:ext uri="{BB962C8B-B14F-4D97-AF65-F5344CB8AC3E}">
        <p14:creationId xmlns:p14="http://schemas.microsoft.com/office/powerpoint/2010/main" val="301182993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leaderonomics.com/business/the-downfall-of-toys-r-us" TargetMode="External"/><Relationship Id="rId2" Type="http://schemas.openxmlformats.org/officeDocument/2006/relationships/hyperlink" Target="http://fortune.com/2015/10/22/change-leaders-manager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AFE6E-779C-4FE1-8702-52EDE395C0FD}"/>
              </a:ext>
            </a:extLst>
          </p:cNvPr>
          <p:cNvSpPr>
            <a:spLocks noGrp="1"/>
          </p:cNvSpPr>
          <p:nvPr>
            <p:ph type="ctrTitle"/>
          </p:nvPr>
        </p:nvSpPr>
        <p:spPr/>
        <p:txBody>
          <a:bodyPr>
            <a:normAutofit/>
          </a:bodyPr>
          <a:lstStyle/>
          <a:p>
            <a:pPr algn="ctr"/>
            <a:r>
              <a:rPr lang="en-US" sz="4000" cap="none" dirty="0">
                <a:solidFill>
                  <a:schemeClr val="bg1"/>
                </a:solidFill>
                <a:latin typeface="Times New Roman" panose="02020603050405020304" pitchFamily="18" charset="0"/>
                <a:cs typeface="Times New Roman" panose="02020603050405020304" pitchFamily="18" charset="0"/>
              </a:rPr>
              <a:t>Leadership</a:t>
            </a:r>
            <a:endParaRPr lang="en-PK" sz="4000" cap="none" dirty="0">
              <a:solidFill>
                <a:schemeClr val="bg1"/>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174511FA-3119-4426-BBB0-DD2DB953DC82}"/>
              </a:ext>
            </a:extLst>
          </p:cNvPr>
          <p:cNvSpPr>
            <a:spLocks noGrp="1"/>
          </p:cNvSpPr>
          <p:nvPr>
            <p:ph type="subTitle" idx="1"/>
          </p:nvPr>
        </p:nvSpPr>
        <p:spPr/>
        <p:txBody>
          <a:bodyPr>
            <a:normAutofit/>
          </a:bodyPr>
          <a:lstStyle/>
          <a:p>
            <a:pPr algn="ctr"/>
            <a:r>
              <a:rPr lang="en-US" sz="2400" dirty="0">
                <a:solidFill>
                  <a:schemeClr val="bg1"/>
                </a:solidFill>
                <a:latin typeface="Times New Roman" panose="02020603050405020304" pitchFamily="18" charset="0"/>
                <a:cs typeface="Times New Roman" panose="02020603050405020304" pitchFamily="18" charset="0"/>
              </a:rPr>
              <a:t>[Name of Student]</a:t>
            </a:r>
          </a:p>
          <a:p>
            <a:pPr algn="ctr"/>
            <a:r>
              <a:rPr lang="en-US" sz="2400" dirty="0">
                <a:solidFill>
                  <a:schemeClr val="bg1"/>
                </a:solidFill>
                <a:latin typeface="Times New Roman" panose="02020603050405020304" pitchFamily="18" charset="0"/>
                <a:cs typeface="Times New Roman" panose="02020603050405020304" pitchFamily="18" charset="0"/>
              </a:rPr>
              <a:t>[Name of institution]</a:t>
            </a:r>
            <a:endParaRPr lang="en-PK"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7083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51C63-3A3A-4EC0-92F9-F49AA74E751A}"/>
              </a:ext>
            </a:extLst>
          </p:cNvPr>
          <p:cNvSpPr>
            <a:spLocks noGrp="1"/>
          </p:cNvSpPr>
          <p:nvPr>
            <p:ph type="title"/>
          </p:nvPr>
        </p:nvSpPr>
        <p:spPr/>
        <p:txBody>
          <a:bodyPr>
            <a:normAutofit/>
          </a:bodyPr>
          <a:lstStyle/>
          <a:p>
            <a:pPr algn="ctr"/>
            <a:r>
              <a:rPr lang="en-US" sz="4000" cap="none" dirty="0">
                <a:solidFill>
                  <a:schemeClr val="bg1"/>
                </a:solidFill>
                <a:latin typeface="Times New Roman" panose="02020603050405020304" pitchFamily="18" charset="0"/>
                <a:cs typeface="Times New Roman" panose="02020603050405020304" pitchFamily="18" charset="0"/>
              </a:rPr>
              <a:t>Failure Of Toys ‘R’ US In The Changing Market</a:t>
            </a:r>
            <a:endParaRPr lang="en-PK" sz="4000" cap="none"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3A2DA2E-903C-4154-8AC2-932966E6451A}"/>
              </a:ext>
            </a:extLst>
          </p:cNvPr>
          <p:cNvSpPr>
            <a:spLocks noGrp="1"/>
          </p:cNvSpPr>
          <p:nvPr>
            <p:ph idx="1"/>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The changing market come up with the need of innovation and digital advancement which are completely ignore by the organization of Toys ‘R’ US. </a:t>
            </a:r>
          </a:p>
          <a:p>
            <a:r>
              <a:rPr lang="en-US" dirty="0">
                <a:solidFill>
                  <a:schemeClr val="bg1"/>
                </a:solidFill>
                <a:latin typeface="Times New Roman" panose="02020603050405020304" pitchFamily="18" charset="0"/>
                <a:cs typeface="Times New Roman" panose="02020603050405020304" pitchFamily="18" charset="0"/>
              </a:rPr>
              <a:t>Particular strategies aligned with forecasting are completely misinterpret by the organization (Moore, 2018).  </a:t>
            </a:r>
          </a:p>
          <a:p>
            <a:r>
              <a:rPr lang="en-US" dirty="0">
                <a:solidFill>
                  <a:schemeClr val="bg1"/>
                </a:solidFill>
                <a:latin typeface="Times New Roman" panose="02020603050405020304" pitchFamily="18" charset="0"/>
                <a:cs typeface="Times New Roman" panose="02020603050405020304" pitchFamily="18" charset="0"/>
              </a:rPr>
              <a:t>Bad assumptions about the changing market become the reason of failure of financial planning.</a:t>
            </a:r>
            <a:endParaRPr lang="en-PK"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2686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725E1-49C2-4360-9120-FDDEAFD68AF5}"/>
              </a:ext>
            </a:extLst>
          </p:cNvPr>
          <p:cNvSpPr>
            <a:spLocks noGrp="1"/>
          </p:cNvSpPr>
          <p:nvPr>
            <p:ph type="title"/>
          </p:nvPr>
        </p:nvSpPr>
        <p:spPr/>
        <p:txBody>
          <a:bodyPr>
            <a:normAutofit/>
          </a:bodyPr>
          <a:lstStyle/>
          <a:p>
            <a:pPr algn="ctr"/>
            <a:r>
              <a:rPr lang="en-US" sz="4000" cap="none" dirty="0">
                <a:solidFill>
                  <a:schemeClr val="bg1"/>
                </a:solidFill>
                <a:latin typeface="Times New Roman" panose="02020603050405020304" pitchFamily="18" charset="0"/>
                <a:cs typeface="Times New Roman" panose="02020603050405020304" pitchFamily="18" charset="0"/>
              </a:rPr>
              <a:t>Aspects Of Failure To Anticipate</a:t>
            </a:r>
            <a:endParaRPr lang="en-PK" sz="4000" cap="none"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D9BD621-89EE-4936-AB8F-A9808551E2FF}"/>
              </a:ext>
            </a:extLst>
          </p:cNvPr>
          <p:cNvSpPr>
            <a:spLocks noGrp="1"/>
          </p:cNvSpPr>
          <p:nvPr>
            <p:ph idx="1"/>
          </p:nvPr>
        </p:nvSpPr>
        <p:spPr>
          <a:xfrm>
            <a:off x="1141412" y="2249486"/>
            <a:ext cx="9905999" cy="4331935"/>
          </a:xfrm>
        </p:spPr>
        <p:txBody>
          <a:bodyPr>
            <a:noAutofit/>
          </a:bodyPr>
          <a:lstStyle/>
          <a:p>
            <a:r>
              <a:rPr lang="en-US" dirty="0">
                <a:solidFill>
                  <a:schemeClr val="bg1"/>
                </a:solidFill>
                <a:latin typeface="Times New Roman" panose="02020603050405020304" pitchFamily="18" charset="0"/>
                <a:cs typeface="Times New Roman" panose="02020603050405020304" pitchFamily="18" charset="0"/>
              </a:rPr>
              <a:t>There are many different reasons involves when it comes to failure of the company of Toy ‘R’ US.</a:t>
            </a:r>
          </a:p>
          <a:p>
            <a:r>
              <a:rPr lang="en-US" dirty="0">
                <a:solidFill>
                  <a:schemeClr val="bg1"/>
                </a:solidFill>
                <a:latin typeface="Times New Roman" panose="02020603050405020304" pitchFamily="18" charset="0"/>
                <a:cs typeface="Times New Roman" panose="02020603050405020304" pitchFamily="18" charset="0"/>
              </a:rPr>
              <a:t>These main causes are identified as follows:</a:t>
            </a:r>
          </a:p>
          <a:p>
            <a:pPr>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Demands of children are changing when it comes to toys.</a:t>
            </a:r>
          </a:p>
          <a:p>
            <a:pPr>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Growing Trend of online shopping.</a:t>
            </a:r>
          </a:p>
          <a:p>
            <a:pPr>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Lack of innovation in the products.</a:t>
            </a:r>
          </a:p>
          <a:p>
            <a:pPr>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Mishandling of experience.</a:t>
            </a:r>
          </a:p>
          <a:p>
            <a:pPr>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Too late consideration of new technologies.</a:t>
            </a:r>
            <a:endParaRPr lang="en-PK"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9589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CD4A3-CEB8-49AC-AB84-85123C477ADE}"/>
              </a:ext>
            </a:extLst>
          </p:cNvPr>
          <p:cNvSpPr>
            <a:spLocks noGrp="1"/>
          </p:cNvSpPr>
          <p:nvPr>
            <p:ph type="title"/>
          </p:nvPr>
        </p:nvSpPr>
        <p:spPr/>
        <p:txBody>
          <a:bodyPr>
            <a:normAutofit/>
          </a:bodyPr>
          <a:lstStyle/>
          <a:p>
            <a:pPr algn="ctr"/>
            <a:r>
              <a:rPr lang="en-US" sz="4000" cap="none" dirty="0">
                <a:solidFill>
                  <a:schemeClr val="bg1"/>
                </a:solidFill>
                <a:latin typeface="Times New Roman" panose="02020603050405020304" pitchFamily="18" charset="0"/>
                <a:cs typeface="Times New Roman" panose="02020603050405020304" pitchFamily="18" charset="0"/>
              </a:rPr>
              <a:t>Role Of Leaders</a:t>
            </a:r>
            <a:endParaRPr lang="en-PK" sz="4000" cap="none"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6E41C8C-6B90-4ED1-A4B0-66BDB7D27131}"/>
              </a:ext>
            </a:extLst>
          </p:cNvPr>
          <p:cNvSpPr>
            <a:spLocks noGrp="1"/>
          </p:cNvSpPr>
          <p:nvPr>
            <p:ph idx="1"/>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Role of leader is essential to identify the approach of change of the market and adopt particular business strategies accordingly. </a:t>
            </a:r>
          </a:p>
          <a:p>
            <a:r>
              <a:rPr lang="en-US" dirty="0">
                <a:solidFill>
                  <a:schemeClr val="bg1"/>
                </a:solidFill>
                <a:latin typeface="Times New Roman" panose="02020603050405020304" pitchFamily="18" charset="0"/>
                <a:cs typeface="Times New Roman" panose="02020603050405020304" pitchFamily="18" charset="0"/>
              </a:rPr>
              <a:t>It is observed that the phenomenon of innovative change is completely misinterpret by the higher management of the organization of Toy ‘R’ US.</a:t>
            </a:r>
          </a:p>
          <a:p>
            <a:r>
              <a:rPr lang="en-US" dirty="0">
                <a:solidFill>
                  <a:schemeClr val="bg1"/>
                </a:solidFill>
                <a:latin typeface="Times New Roman" panose="02020603050405020304" pitchFamily="18" charset="0"/>
                <a:cs typeface="Times New Roman" panose="02020603050405020304" pitchFamily="18" charset="0"/>
              </a:rPr>
              <a:t>Leaders of the organization can play their prominent role by developing and executing solid business strategy concerning the idea of reinvention.</a:t>
            </a:r>
            <a:endParaRPr lang="en-PK"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8624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7EFEB-03F0-4004-8B3C-6166568DA870}"/>
              </a:ext>
            </a:extLst>
          </p:cNvPr>
          <p:cNvSpPr>
            <a:spLocks noGrp="1"/>
          </p:cNvSpPr>
          <p:nvPr>
            <p:ph type="title"/>
          </p:nvPr>
        </p:nvSpPr>
        <p:spPr/>
        <p:txBody>
          <a:bodyPr>
            <a:noAutofit/>
          </a:bodyPr>
          <a:lstStyle/>
          <a:p>
            <a:pPr algn="ctr"/>
            <a:r>
              <a:rPr lang="en-US" sz="4000" cap="none" dirty="0">
                <a:solidFill>
                  <a:schemeClr val="bg1"/>
                </a:solidFill>
                <a:latin typeface="Times New Roman" panose="02020603050405020304" pitchFamily="18" charset="0"/>
                <a:cs typeface="Times New Roman" panose="02020603050405020304" pitchFamily="18" charset="0"/>
              </a:rPr>
              <a:t>Contribution Of Leaders To Achieve Objective Of Company’s Success</a:t>
            </a:r>
            <a:endParaRPr lang="en-PK" sz="4000" cap="none"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DC47561-8A0A-4A45-AA18-FF092CF3D165}"/>
              </a:ext>
            </a:extLst>
          </p:cNvPr>
          <p:cNvSpPr>
            <a:spLocks noGrp="1"/>
          </p:cNvSpPr>
          <p:nvPr>
            <p:ph idx="1"/>
          </p:nvPr>
        </p:nvSpPr>
        <p:spPr>
          <a:xfrm>
            <a:off x="1141412" y="2249487"/>
            <a:ext cx="9905999" cy="4365802"/>
          </a:xfrm>
        </p:spPr>
        <p:txBody>
          <a:bodyPr>
            <a:noAutofit/>
          </a:bodyPr>
          <a:lstStyle/>
          <a:p>
            <a:r>
              <a:rPr lang="en-US" dirty="0">
                <a:solidFill>
                  <a:schemeClr val="bg1"/>
                </a:solidFill>
                <a:latin typeface="Times New Roman" panose="02020603050405020304" pitchFamily="18" charset="0"/>
                <a:cs typeface="Times New Roman" panose="02020603050405020304" pitchFamily="18" charset="0"/>
              </a:rPr>
              <a:t>Alignment of the competitive strategy is essential to meet the challenges of the changing market. </a:t>
            </a:r>
          </a:p>
          <a:p>
            <a:r>
              <a:rPr lang="en-US" dirty="0">
                <a:solidFill>
                  <a:schemeClr val="bg1"/>
                </a:solidFill>
                <a:latin typeface="Times New Roman" panose="02020603050405020304" pitchFamily="18" charset="0"/>
                <a:cs typeface="Times New Roman" panose="02020603050405020304" pitchFamily="18" charset="0"/>
              </a:rPr>
              <a:t>The objective of creativity can never be achieve without the active intervention of the leader of the organization. </a:t>
            </a:r>
          </a:p>
          <a:p>
            <a:r>
              <a:rPr lang="en-US" dirty="0">
                <a:solidFill>
                  <a:schemeClr val="bg1"/>
                </a:solidFill>
                <a:latin typeface="Times New Roman" panose="02020603050405020304" pitchFamily="18" charset="0"/>
                <a:cs typeface="Times New Roman" panose="02020603050405020304" pitchFamily="18" charset="0"/>
              </a:rPr>
              <a:t>Managing change is one of the primary functions when it comes to the achieving the objective of organizational success (Dallas, 2015).  </a:t>
            </a:r>
          </a:p>
          <a:p>
            <a:r>
              <a:rPr lang="en-US" dirty="0">
                <a:solidFill>
                  <a:schemeClr val="bg1"/>
                </a:solidFill>
                <a:latin typeface="Times New Roman" panose="02020603050405020304" pitchFamily="18" charset="0"/>
                <a:cs typeface="Times New Roman" panose="02020603050405020304" pitchFamily="18" charset="0"/>
              </a:rPr>
              <a:t>It is recommended for the leaders of the company of Toy ‘R’ US to timely identify the main priorities of the business and deliver realistic strategies to all the shareholders. </a:t>
            </a:r>
            <a:endParaRPr lang="en-PK"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497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307E1-DDEB-43B4-B347-1691BA6C2D50}"/>
              </a:ext>
            </a:extLst>
          </p:cNvPr>
          <p:cNvSpPr>
            <a:spLocks noGrp="1"/>
          </p:cNvSpPr>
          <p:nvPr>
            <p:ph type="title"/>
          </p:nvPr>
        </p:nvSpPr>
        <p:spPr/>
        <p:txBody>
          <a:bodyPr>
            <a:normAutofit/>
          </a:bodyPr>
          <a:lstStyle/>
          <a:p>
            <a:pPr algn="ctr"/>
            <a:r>
              <a:rPr lang="en-US" sz="4000" cap="none" dirty="0">
                <a:solidFill>
                  <a:schemeClr val="bg1"/>
                </a:solidFill>
                <a:latin typeface="Times New Roman" panose="02020603050405020304" pitchFamily="18" charset="0"/>
                <a:cs typeface="Times New Roman" panose="02020603050405020304" pitchFamily="18" charset="0"/>
              </a:rPr>
              <a:t>References</a:t>
            </a:r>
            <a:endParaRPr lang="en-PK" sz="4000" cap="none"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A43B0F2-3F89-498E-A8E9-8B0EF5BBEB8A}"/>
              </a:ext>
            </a:extLst>
          </p:cNvPr>
          <p:cNvSpPr>
            <a:spLocks noGrp="1"/>
          </p:cNvSpPr>
          <p:nvPr>
            <p:ph idx="1"/>
          </p:nvPr>
        </p:nvSpPr>
        <p:spPr/>
        <p:txBody>
          <a:bodyPr/>
          <a:lstStyle/>
          <a:p>
            <a:endParaRPr lang="en-US" dirty="0">
              <a:solidFill>
                <a:schemeClr val="bg1"/>
              </a:solidFill>
              <a:latin typeface="Times New Roman" panose="02020603050405020304" pitchFamily="18" charset="0"/>
              <a:cs typeface="Times New Roman" panose="02020603050405020304" pitchFamily="18" charset="0"/>
            </a:endParaRPr>
          </a:p>
          <a:p>
            <a:r>
              <a:rPr lang="en-US" dirty="0">
                <a:solidFill>
                  <a:schemeClr val="bg1"/>
                </a:solidFill>
                <a:latin typeface="Times New Roman" panose="02020603050405020304" pitchFamily="18" charset="0"/>
                <a:cs typeface="Times New Roman" panose="02020603050405020304" pitchFamily="18" charset="0"/>
              </a:rPr>
              <a:t>Dallas, H. J. (2015). 4 must-have skills for leaders to manage change. Retrieved from </a:t>
            </a:r>
            <a:r>
              <a:rPr lang="en-US" u="sng" dirty="0">
                <a:solidFill>
                  <a:schemeClr val="bg1"/>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http://fortune.com/2015/10/22/change-leaders-managers/</a:t>
            </a:r>
            <a:endParaRPr lang="en-PK" dirty="0">
              <a:solidFill>
                <a:schemeClr val="bg1"/>
              </a:solidFill>
              <a:latin typeface="Times New Roman" panose="02020603050405020304" pitchFamily="18" charset="0"/>
              <a:cs typeface="Times New Roman" panose="02020603050405020304" pitchFamily="18" charset="0"/>
            </a:endParaRPr>
          </a:p>
          <a:p>
            <a:r>
              <a:rPr lang="en-US" dirty="0">
                <a:solidFill>
                  <a:schemeClr val="bg1"/>
                </a:solidFill>
                <a:latin typeface="Times New Roman" panose="02020603050405020304" pitchFamily="18" charset="0"/>
                <a:cs typeface="Times New Roman" panose="02020603050405020304" pitchFamily="18" charset="0"/>
              </a:rPr>
              <a:t>Moore, A. (2018). What We Can learn From the Downfall of Toys “R” US. Retrieved from </a:t>
            </a:r>
            <a:r>
              <a:rPr lang="en-US" u="sng" dirty="0">
                <a:solidFill>
                  <a:schemeClr val="bg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https://leaderonomics.com/business/the-downfall-of-toys-r-us</a:t>
            </a:r>
            <a:endParaRPr lang="en-PK" dirty="0">
              <a:solidFill>
                <a:schemeClr val="bg1"/>
              </a:solidFill>
              <a:latin typeface="Times New Roman" panose="02020603050405020304" pitchFamily="18" charset="0"/>
              <a:cs typeface="Times New Roman" panose="02020603050405020304" pitchFamily="18" charset="0"/>
            </a:endParaRPr>
          </a:p>
          <a:p>
            <a:endParaRPr lang="en-PK"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49575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121</TotalTime>
  <Words>794</Words>
  <Application>Microsoft Office PowerPoint</Application>
  <PresentationFormat>Widescreen</PresentationFormat>
  <Paragraphs>36</Paragraphs>
  <Slides>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Times New Roman</vt:lpstr>
      <vt:lpstr>Tw Cen MT</vt:lpstr>
      <vt:lpstr>Wingdings</vt:lpstr>
      <vt:lpstr>Circuit</vt:lpstr>
      <vt:lpstr>Leadership</vt:lpstr>
      <vt:lpstr>Failure Of Toys ‘R’ US In The Changing Market</vt:lpstr>
      <vt:lpstr>Aspects Of Failure To Anticipate</vt:lpstr>
      <vt:lpstr>Role Of Leaders</vt:lpstr>
      <vt:lpstr>Contribution Of Leaders To Achieve Objective Of Company’s Success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dc:title>
  <dc:creator>salma Janjua</dc:creator>
  <cp:lastModifiedBy>salma Janjua</cp:lastModifiedBy>
  <cp:revision>30</cp:revision>
  <dcterms:created xsi:type="dcterms:W3CDTF">2019-04-09T02:53:43Z</dcterms:created>
  <dcterms:modified xsi:type="dcterms:W3CDTF">2019-04-09T04:55:04Z</dcterms:modified>
</cp:coreProperties>
</file>