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B8372-66E4-4762-8EAE-1D3F40653915}"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9450C-78D6-4DE2-8397-5124B017511D}" type="slidenum">
              <a:rPr lang="en-US" smtClean="0"/>
              <a:t>‹#›</a:t>
            </a:fld>
            <a:endParaRPr lang="en-US"/>
          </a:p>
        </p:txBody>
      </p:sp>
    </p:spTree>
    <p:extLst>
      <p:ext uri="{BB962C8B-B14F-4D97-AF65-F5344CB8AC3E}">
        <p14:creationId xmlns:p14="http://schemas.microsoft.com/office/powerpoint/2010/main" val="1732950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a:t>
            </a:r>
            <a:r>
              <a:rPr lang="en-US" baseline="0" dirty="0" smtClean="0"/>
              <a:t> of term abortion </a:t>
            </a:r>
          </a:p>
          <a:p>
            <a:pPr marL="171450" indent="-171450">
              <a:buFontTx/>
              <a:buChar char="-"/>
            </a:pPr>
            <a:r>
              <a:rPr lang="en-US" baseline="0" dirty="0" smtClean="0"/>
              <a:t>Age factor in abortion among American women</a:t>
            </a:r>
          </a:p>
          <a:p>
            <a:pPr marL="171450" indent="-171450">
              <a:buFontTx/>
              <a:buChar char="-"/>
            </a:pPr>
            <a:r>
              <a:rPr lang="en-US" baseline="0" dirty="0" smtClean="0"/>
              <a:t>-declined in abortion cases in Us</a:t>
            </a: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2</a:t>
            </a:fld>
            <a:endParaRPr lang="en-US"/>
          </a:p>
        </p:txBody>
      </p:sp>
    </p:spTree>
    <p:extLst>
      <p:ext uri="{BB962C8B-B14F-4D97-AF65-F5344CB8AC3E}">
        <p14:creationId xmlns:p14="http://schemas.microsoft.com/office/powerpoint/2010/main" val="129742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Education increases person’s knowledge about contraceptives</a:t>
            </a:r>
          </a:p>
          <a:p>
            <a:pPr marL="171450" indent="-171450">
              <a:buFontTx/>
              <a:buChar char="-"/>
            </a:pPr>
            <a:r>
              <a:rPr lang="en-US" baseline="0" dirty="0" smtClean="0"/>
              <a:t>Educated women sire few children </a:t>
            </a:r>
          </a:p>
          <a:p>
            <a:pPr marL="171450" indent="-171450">
              <a:buFontTx/>
              <a:buChar char="-"/>
            </a:pPr>
            <a:r>
              <a:rPr lang="en-US" baseline="0" dirty="0" smtClean="0"/>
              <a:t>Higher economic status means fewer children </a:t>
            </a: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11</a:t>
            </a:fld>
            <a:endParaRPr lang="en-US"/>
          </a:p>
        </p:txBody>
      </p:sp>
    </p:spTree>
    <p:extLst>
      <p:ext uri="{BB962C8B-B14F-4D97-AF65-F5344CB8AC3E}">
        <p14:creationId xmlns:p14="http://schemas.microsoft.com/office/powerpoint/2010/main" val="210135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explaining reduced abortion because of increase birth control measures </a:t>
            </a: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12</a:t>
            </a:fld>
            <a:endParaRPr lang="en-US"/>
          </a:p>
        </p:txBody>
      </p:sp>
    </p:spTree>
    <p:extLst>
      <p:ext uri="{BB962C8B-B14F-4D97-AF65-F5344CB8AC3E}">
        <p14:creationId xmlns:p14="http://schemas.microsoft.com/office/powerpoint/2010/main" val="60565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Pregnancy interfering</a:t>
            </a:r>
            <a:r>
              <a:rPr lang="en-US" baseline="0" dirty="0" smtClean="0"/>
              <a:t> with social progression </a:t>
            </a:r>
          </a:p>
          <a:p>
            <a:pPr marL="171450" indent="-171450">
              <a:buFontTx/>
              <a:buChar char="-"/>
            </a:pPr>
            <a:r>
              <a:rPr lang="en-US" baseline="0" dirty="0" smtClean="0"/>
              <a:t>Difficulty in taking care</a:t>
            </a:r>
          </a:p>
          <a:p>
            <a:pPr marL="171450" indent="-171450">
              <a:buFontTx/>
              <a:buChar char="-"/>
            </a:pPr>
            <a:r>
              <a:rPr lang="en-US" baseline="0" dirty="0" smtClean="0"/>
              <a:t>Irresponsible partners</a:t>
            </a:r>
          </a:p>
          <a:p>
            <a:pPr marL="171450" indent="-171450">
              <a:buFontTx/>
              <a:buChar char="-"/>
            </a:pPr>
            <a:r>
              <a:rPr lang="en-US" baseline="0" dirty="0" smtClean="0"/>
              <a:t>Economic difficulties</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E3A9450C-78D6-4DE2-8397-5124B017511D}" type="slidenum">
              <a:rPr lang="en-US" smtClean="0"/>
              <a:t>3</a:t>
            </a:fld>
            <a:endParaRPr lang="en-US"/>
          </a:p>
        </p:txBody>
      </p:sp>
    </p:spTree>
    <p:extLst>
      <p:ext uri="{BB962C8B-B14F-4D97-AF65-F5344CB8AC3E}">
        <p14:creationId xmlns:p14="http://schemas.microsoft.com/office/powerpoint/2010/main" val="76391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Higher level of education,</a:t>
            </a:r>
            <a:r>
              <a:rPr lang="en-US" baseline="0" dirty="0" smtClean="0"/>
              <a:t> the lower the cases of abortion </a:t>
            </a:r>
          </a:p>
          <a:p>
            <a:pPr marL="0" indent="0">
              <a:buFontTx/>
              <a:buNone/>
            </a:pPr>
            <a:r>
              <a:rPr lang="en-US" baseline="0" dirty="0" smtClean="0"/>
              <a:t>- Higher level of education the higher effectiveness of contraceptives</a:t>
            </a: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4</a:t>
            </a:fld>
            <a:endParaRPr lang="en-US"/>
          </a:p>
        </p:txBody>
      </p:sp>
    </p:spTree>
    <p:extLst>
      <p:ext uri="{BB962C8B-B14F-4D97-AF65-F5344CB8AC3E}">
        <p14:creationId xmlns:p14="http://schemas.microsoft.com/office/powerpoint/2010/main" val="176747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 of concept</a:t>
            </a:r>
            <a:r>
              <a:rPr lang="en-US" baseline="0" dirty="0" smtClean="0"/>
              <a:t> of birth control </a:t>
            </a:r>
          </a:p>
          <a:p>
            <a:r>
              <a:rPr lang="en-US" baseline="0" dirty="0" smtClean="0"/>
              <a:t>- Type of birth control used depend on persons education and economic status</a:t>
            </a: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5</a:t>
            </a:fld>
            <a:endParaRPr lang="en-US"/>
          </a:p>
        </p:txBody>
      </p:sp>
    </p:spTree>
    <p:extLst>
      <p:ext uri="{BB962C8B-B14F-4D97-AF65-F5344CB8AC3E}">
        <p14:creationId xmlns:p14="http://schemas.microsoft.com/office/powerpoint/2010/main" val="93677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Ther</a:t>
            </a:r>
            <a:r>
              <a:rPr lang="en-US" baseline="0" dirty="0" smtClean="0"/>
              <a:t>e is higher number of women below age of 30% using contraceptives</a:t>
            </a:r>
          </a:p>
          <a:p>
            <a:pPr marL="171450" indent="-171450">
              <a:buFontTx/>
              <a:buChar char="-"/>
            </a:pPr>
            <a:r>
              <a:rPr lang="en-US" baseline="0" dirty="0" smtClean="0"/>
              <a:t>Unplanned pregnancies refer to pregnancies that happen unexpectedly </a:t>
            </a:r>
          </a:p>
          <a:p>
            <a:pPr marL="171450" indent="-171450">
              <a:buFontTx/>
              <a:buChar char="-"/>
            </a:pPr>
            <a:r>
              <a:rPr lang="en-US" baseline="0" dirty="0" smtClean="0"/>
              <a:t>Productive age is age between 15 and 45 years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6</a:t>
            </a:fld>
            <a:endParaRPr lang="en-US"/>
          </a:p>
        </p:txBody>
      </p:sp>
    </p:spTree>
    <p:extLst>
      <p:ext uri="{BB962C8B-B14F-4D97-AF65-F5344CB8AC3E}">
        <p14:creationId xmlns:p14="http://schemas.microsoft.com/office/powerpoint/2010/main" val="3709206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Most</a:t>
            </a:r>
            <a:r>
              <a:rPr lang="en-US" baseline="0" dirty="0" smtClean="0"/>
              <a:t> women who procure abortion do so to avoid unwanted pregnancies </a:t>
            </a:r>
          </a:p>
          <a:p>
            <a:pPr marL="0" indent="0">
              <a:buFontTx/>
              <a:buNone/>
            </a:pPr>
            <a:r>
              <a:rPr lang="en-US" baseline="0" dirty="0" smtClean="0"/>
              <a:t>-  The increase in contraceptives, the decrease in abortions </a:t>
            </a: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7</a:t>
            </a:fld>
            <a:endParaRPr lang="en-US"/>
          </a:p>
        </p:txBody>
      </p:sp>
    </p:spTree>
    <p:extLst>
      <p:ext uri="{BB962C8B-B14F-4D97-AF65-F5344CB8AC3E}">
        <p14:creationId xmlns:p14="http://schemas.microsoft.com/office/powerpoint/2010/main" val="333485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 enables people to adapt</a:t>
            </a:r>
            <a:r>
              <a:rPr lang="en-US" baseline="0" dirty="0" smtClean="0"/>
              <a:t>, change and influence the environment </a:t>
            </a:r>
          </a:p>
          <a:p>
            <a:r>
              <a:rPr lang="en-US" baseline="0" dirty="0" smtClean="0"/>
              <a:t>There is different between schooling and education </a:t>
            </a:r>
          </a:p>
          <a:p>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8</a:t>
            </a:fld>
            <a:endParaRPr lang="en-US"/>
          </a:p>
        </p:txBody>
      </p:sp>
    </p:spTree>
    <p:extLst>
      <p:ext uri="{BB962C8B-B14F-4D97-AF65-F5344CB8AC3E}">
        <p14:creationId xmlns:p14="http://schemas.microsoft.com/office/powerpoint/2010/main" val="274590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most common type of education is formal education </a:t>
            </a:r>
          </a:p>
          <a:p>
            <a:pPr marL="171450" indent="-171450">
              <a:buFontTx/>
              <a:buChar char="-"/>
            </a:pPr>
            <a:r>
              <a:rPr lang="en-US" baseline="0" dirty="0" smtClean="0"/>
              <a:t>Formal education is practiced by many countries across the world</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9</a:t>
            </a:fld>
            <a:endParaRPr lang="en-US"/>
          </a:p>
        </p:txBody>
      </p:sp>
    </p:spTree>
    <p:extLst>
      <p:ext uri="{BB962C8B-B14F-4D97-AF65-F5344CB8AC3E}">
        <p14:creationId xmlns:p14="http://schemas.microsoft.com/office/powerpoint/2010/main" val="172402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higher</a:t>
            </a:r>
            <a:r>
              <a:rPr lang="en-US" baseline="0" dirty="0" smtClean="0"/>
              <a:t> the education the lower chances of abortion </a:t>
            </a:r>
          </a:p>
          <a:p>
            <a:pPr marL="171450" indent="-171450">
              <a:buFontTx/>
              <a:buChar char="-"/>
            </a:pPr>
            <a:r>
              <a:rPr lang="en-US" baseline="0" dirty="0" smtClean="0"/>
              <a:t>Education equips women with knowledge about contraceptives</a:t>
            </a:r>
          </a:p>
          <a:p>
            <a:pPr marL="171450" indent="-171450">
              <a:buFontTx/>
              <a:buChar char="-"/>
            </a:pPr>
            <a:r>
              <a:rPr lang="en-US" baseline="0" dirty="0" smtClean="0"/>
              <a:t>Education shapes the type of contraceptives that a woman use</a:t>
            </a:r>
            <a:endParaRPr lang="en-US" dirty="0"/>
          </a:p>
        </p:txBody>
      </p:sp>
      <p:sp>
        <p:nvSpPr>
          <p:cNvPr id="4" name="Slide Number Placeholder 3"/>
          <p:cNvSpPr>
            <a:spLocks noGrp="1"/>
          </p:cNvSpPr>
          <p:nvPr>
            <p:ph type="sldNum" sz="quarter" idx="10"/>
          </p:nvPr>
        </p:nvSpPr>
        <p:spPr/>
        <p:txBody>
          <a:bodyPr/>
          <a:lstStyle/>
          <a:p>
            <a:fld id="{E3A9450C-78D6-4DE2-8397-5124B017511D}" type="slidenum">
              <a:rPr lang="en-US" smtClean="0"/>
              <a:t>10</a:t>
            </a:fld>
            <a:endParaRPr lang="en-US"/>
          </a:p>
        </p:txBody>
      </p:sp>
    </p:spTree>
    <p:extLst>
      <p:ext uri="{BB962C8B-B14F-4D97-AF65-F5344CB8AC3E}">
        <p14:creationId xmlns:p14="http://schemas.microsoft.com/office/powerpoint/2010/main" val="271345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BA2F46-AD55-4D74-8791-6FCD05F03323}"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1442359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A2F46-AD55-4D74-8791-6FCD05F03323}"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2189879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A2F46-AD55-4D74-8791-6FCD05F03323}"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389590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A2F46-AD55-4D74-8791-6FCD05F03323}"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32922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BA2F46-AD55-4D74-8791-6FCD05F03323}"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135819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BA2F46-AD55-4D74-8791-6FCD05F03323}"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221341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BA2F46-AD55-4D74-8791-6FCD05F03323}"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4126520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BA2F46-AD55-4D74-8791-6FCD05F03323}" type="datetimeFigureOut">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345040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A2F46-AD55-4D74-8791-6FCD05F03323}"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416659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BA2F46-AD55-4D74-8791-6FCD05F03323}"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332509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BA2F46-AD55-4D74-8791-6FCD05F03323}"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052D9-FEA5-4EDE-A7DA-866CBB9A4CCB}" type="slidenum">
              <a:rPr lang="en-US" smtClean="0"/>
              <a:t>‹#›</a:t>
            </a:fld>
            <a:endParaRPr lang="en-US"/>
          </a:p>
        </p:txBody>
      </p:sp>
    </p:spTree>
    <p:extLst>
      <p:ext uri="{BB962C8B-B14F-4D97-AF65-F5344CB8AC3E}">
        <p14:creationId xmlns:p14="http://schemas.microsoft.com/office/powerpoint/2010/main" val="241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A2F46-AD55-4D74-8791-6FCD05F03323}" type="datetimeFigureOut">
              <a:rPr lang="en-US" smtClean="0"/>
              <a:t>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052D9-FEA5-4EDE-A7DA-866CBB9A4CCB}" type="slidenum">
              <a:rPr lang="en-US" smtClean="0"/>
              <a:t>‹#›</a:t>
            </a:fld>
            <a:endParaRPr lang="en-US"/>
          </a:p>
        </p:txBody>
      </p:sp>
    </p:spTree>
    <p:extLst>
      <p:ext uri="{BB962C8B-B14F-4D97-AF65-F5344CB8AC3E}">
        <p14:creationId xmlns:p14="http://schemas.microsoft.com/office/powerpoint/2010/main" val="2124142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Abortion,  </a:t>
            </a:r>
            <a:r>
              <a:rPr lang="en-US" dirty="0" smtClean="0"/>
              <a:t>Birth Control and Education </a:t>
            </a:r>
            <a:endParaRPr lang="en-US" dirty="0"/>
          </a:p>
        </p:txBody>
      </p:sp>
      <p:sp>
        <p:nvSpPr>
          <p:cNvPr id="3" name="Subtitle 2"/>
          <p:cNvSpPr>
            <a:spLocks noGrp="1"/>
          </p:cNvSpPr>
          <p:nvPr>
            <p:ph type="subTitle" idx="1"/>
          </p:nvPr>
        </p:nvSpPr>
        <p:spPr/>
        <p:txBody>
          <a:bodyPr>
            <a:normAutofit/>
          </a:bodyPr>
          <a:lstStyle/>
          <a:p>
            <a:r>
              <a:rPr lang="en-US" sz="2800" b="1" dirty="0" smtClean="0"/>
              <a:t>Student’s Name </a:t>
            </a:r>
          </a:p>
          <a:p>
            <a:r>
              <a:rPr lang="en-US" sz="2800" b="1" dirty="0" smtClean="0"/>
              <a:t>Institution affiliation </a:t>
            </a:r>
            <a:endParaRPr lang="en-US" sz="2800" b="1" dirty="0"/>
          </a:p>
        </p:txBody>
      </p:sp>
    </p:spTree>
    <p:extLst>
      <p:ext uri="{BB962C8B-B14F-4D97-AF65-F5344CB8AC3E}">
        <p14:creationId xmlns:p14="http://schemas.microsoft.com/office/powerpoint/2010/main" val="3140696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and abortion </a:t>
            </a:r>
            <a:endParaRPr lang="en-US" dirty="0"/>
          </a:p>
        </p:txBody>
      </p:sp>
      <p:sp>
        <p:nvSpPr>
          <p:cNvPr id="3" name="Content Placeholder 2"/>
          <p:cNvSpPr>
            <a:spLocks noGrp="1"/>
          </p:cNvSpPr>
          <p:nvPr>
            <p:ph idx="1"/>
          </p:nvPr>
        </p:nvSpPr>
        <p:spPr/>
        <p:txBody>
          <a:bodyPr/>
          <a:lstStyle/>
          <a:p>
            <a:r>
              <a:rPr lang="en-US" dirty="0" smtClean="0"/>
              <a:t>There is close relationship between education and abortion. </a:t>
            </a:r>
          </a:p>
          <a:p>
            <a:r>
              <a:rPr lang="en-US" dirty="0" smtClean="0"/>
              <a:t>Those higher education has lower instance of abortion.</a:t>
            </a:r>
          </a:p>
          <a:p>
            <a:r>
              <a:rPr lang="en-US" dirty="0" smtClean="0"/>
              <a:t> According to </a:t>
            </a:r>
            <a:r>
              <a:rPr lang="en-US" dirty="0" err="1" smtClean="0"/>
              <a:t>Väisänen</a:t>
            </a:r>
            <a:r>
              <a:rPr lang="en-US" dirty="0" smtClean="0"/>
              <a:t> (2015) the higher a person in education the lower the chance that she will procure abortion because educated women know different methods of birth control hence able to efficiently use them. </a:t>
            </a:r>
          </a:p>
          <a:p>
            <a:r>
              <a:rPr lang="en-US" dirty="0" smtClean="0"/>
              <a:t>Importantly, education women do not abort since they understand dangers of aborting. </a:t>
            </a:r>
            <a:endParaRPr lang="en-US" dirty="0"/>
          </a:p>
        </p:txBody>
      </p:sp>
    </p:spTree>
    <p:extLst>
      <p:ext uri="{BB962C8B-B14F-4D97-AF65-F5344CB8AC3E}">
        <p14:creationId xmlns:p14="http://schemas.microsoft.com/office/powerpoint/2010/main" val="1808962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and birth control </a:t>
            </a:r>
            <a:endParaRPr lang="en-US" dirty="0"/>
          </a:p>
        </p:txBody>
      </p:sp>
      <p:sp>
        <p:nvSpPr>
          <p:cNvPr id="3" name="Content Placeholder 2"/>
          <p:cNvSpPr>
            <a:spLocks noGrp="1"/>
          </p:cNvSpPr>
          <p:nvPr>
            <p:ph idx="1"/>
          </p:nvPr>
        </p:nvSpPr>
        <p:spPr/>
        <p:txBody>
          <a:bodyPr/>
          <a:lstStyle/>
          <a:p>
            <a:r>
              <a:rPr lang="en-US" dirty="0" smtClean="0"/>
              <a:t>There is significant relationship between birth control and level of education. </a:t>
            </a:r>
          </a:p>
          <a:p>
            <a:r>
              <a:rPr lang="en-US" dirty="0" smtClean="0"/>
              <a:t>Education influence the use and effectiveness of conceptive because it increases knowledge about availability of different methods of contraceptives and how to use them (</a:t>
            </a:r>
            <a:r>
              <a:rPr lang="en-US" dirty="0" err="1" smtClean="0"/>
              <a:t>Pazol</a:t>
            </a:r>
            <a:r>
              <a:rPr lang="en-US" dirty="0" smtClean="0"/>
              <a:t>, et al. 2015). </a:t>
            </a:r>
          </a:p>
          <a:p>
            <a:r>
              <a:rPr lang="en-US" dirty="0" smtClean="0"/>
              <a:t>Importantly, education equips women with knowledge about different methods of birth control and their effectiveness based lifestyles.</a:t>
            </a:r>
          </a:p>
          <a:p>
            <a:r>
              <a:rPr lang="en-US" dirty="0" smtClean="0"/>
              <a:t> Education also increases people’s economic status and lifestyle hence shaping type of birth control and how people use them. </a:t>
            </a:r>
            <a:endParaRPr lang="en-US" dirty="0"/>
          </a:p>
        </p:txBody>
      </p:sp>
    </p:spTree>
    <p:extLst>
      <p:ext uri="{BB962C8B-B14F-4D97-AF65-F5344CB8AC3E}">
        <p14:creationId xmlns:p14="http://schemas.microsoft.com/office/powerpoint/2010/main" val="1552743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about abortion and birth control</a:t>
            </a:r>
            <a:endParaRPr lang="en-US" dirty="0"/>
          </a:p>
        </p:txBody>
      </p:sp>
      <p:pic>
        <p:nvPicPr>
          <p:cNvPr id="4" name="Abortions_are_Down,_Thanks_to_Better_Birth_Control(72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2740447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 </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Chae</a:t>
            </a:r>
            <a:r>
              <a:rPr lang="en-US" dirty="0" smtClean="0"/>
              <a:t>, S., Desai, S., Crowell, M., &amp; </a:t>
            </a:r>
            <a:r>
              <a:rPr lang="en-US" dirty="0" err="1" smtClean="0"/>
              <a:t>Sedgh</a:t>
            </a:r>
            <a:r>
              <a:rPr lang="en-US" dirty="0" smtClean="0"/>
              <a:t>, G. (2017). Reasons why women have induced abortions: a synthesis of findings from 14 countries. Contraception, 96(4), 233-241.</a:t>
            </a:r>
          </a:p>
          <a:p>
            <a:r>
              <a:rPr lang="en-US" dirty="0" err="1" smtClean="0"/>
              <a:t>Väisänen</a:t>
            </a:r>
            <a:r>
              <a:rPr lang="en-US" dirty="0" smtClean="0"/>
              <a:t>, H. (2015). The association between education and induced abortion for three cohorts of adults in Finland. Population studies, 69(3), 373-388.</a:t>
            </a:r>
          </a:p>
          <a:p>
            <a:r>
              <a:rPr lang="en-US" dirty="0" err="1" smtClean="0"/>
              <a:t>Pazol</a:t>
            </a:r>
            <a:r>
              <a:rPr lang="en-US" dirty="0" smtClean="0"/>
              <a:t>, K., Zapata, L. B., </a:t>
            </a:r>
            <a:r>
              <a:rPr lang="en-US" dirty="0" err="1" smtClean="0"/>
              <a:t>Tregear</a:t>
            </a:r>
            <a:r>
              <a:rPr lang="en-US" dirty="0" smtClean="0"/>
              <a:t>, S. J., </a:t>
            </a:r>
            <a:r>
              <a:rPr lang="en-US" dirty="0" err="1" smtClean="0"/>
              <a:t>Mautone</a:t>
            </a:r>
            <a:r>
              <a:rPr lang="en-US" dirty="0" smtClean="0"/>
              <a:t>-Smith, N., &amp; Gavin, L. E. (2015). Impact of contraceptive education on contraceptive knowledge and decision making: a systematic review. American journal of preventive medicine, 49(2), S46-S56.</a:t>
            </a:r>
          </a:p>
          <a:p>
            <a:r>
              <a:rPr lang="en-US" dirty="0" smtClean="0"/>
              <a:t>HealthCare Triage (2018). Abortions are Down, Thanks to Better Birth Control. </a:t>
            </a:r>
            <a:r>
              <a:rPr lang="en-US" i="1" dirty="0" smtClean="0"/>
              <a:t>Healthcare Triage. </a:t>
            </a:r>
            <a:r>
              <a:rPr lang="en-US" dirty="0" smtClean="0"/>
              <a:t>Retrieved from https://www.youtube.com/watch?v=xZ6OVnBnSAI</a:t>
            </a:r>
          </a:p>
          <a:p>
            <a:endParaRPr lang="en-US" dirty="0"/>
          </a:p>
        </p:txBody>
      </p:sp>
    </p:spTree>
    <p:extLst>
      <p:ext uri="{BB962C8B-B14F-4D97-AF65-F5344CB8AC3E}">
        <p14:creationId xmlns:p14="http://schemas.microsoft.com/office/powerpoint/2010/main" val="152456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Abortion and Birth Control</a:t>
            </a:r>
            <a:endParaRPr lang="en-US" dirty="0"/>
          </a:p>
        </p:txBody>
      </p:sp>
      <p:sp>
        <p:nvSpPr>
          <p:cNvPr id="3" name="Content Placeholder 2"/>
          <p:cNvSpPr>
            <a:spLocks noGrp="1"/>
          </p:cNvSpPr>
          <p:nvPr>
            <p:ph idx="1"/>
          </p:nvPr>
        </p:nvSpPr>
        <p:spPr/>
        <p:txBody>
          <a:bodyPr>
            <a:normAutofit fontScale="85000" lnSpcReduction="10000"/>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Abortion is a procedure used by women to stop continuation of a pregnancy</a:t>
            </a:r>
            <a:r>
              <a:rPr lang="en-US" dirty="0" smtClean="0">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It is a way a person induces premature birth of a baby several weeks before actual birth.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The </a:t>
            </a:r>
            <a:r>
              <a:rPr lang="en-US" dirty="0">
                <a:latin typeface="Calibri" panose="020F0502020204030204" pitchFamily="34" charset="0"/>
                <a:ea typeface="Calibri" panose="020F0502020204030204" pitchFamily="34" charset="0"/>
                <a:cs typeface="Times New Roman" panose="02020603050405020304" pitchFamily="18" charset="0"/>
              </a:rPr>
              <a:t>majority of people carrying out abortion In America are women between age groups 20s and 30s.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These </a:t>
            </a:r>
            <a:r>
              <a:rPr lang="en-US" dirty="0">
                <a:latin typeface="Calibri" panose="020F0502020204030204" pitchFamily="34" charset="0"/>
                <a:ea typeface="Calibri" panose="020F0502020204030204" pitchFamily="34" charset="0"/>
                <a:cs typeface="Times New Roman" panose="02020603050405020304" pitchFamily="18" charset="0"/>
              </a:rPr>
              <a:t>age groups comprise of women who have unplanned pregnancy hence does not want to keep them.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However</a:t>
            </a:r>
            <a:r>
              <a:rPr lang="en-US" dirty="0">
                <a:latin typeface="Calibri" panose="020F0502020204030204" pitchFamily="34" charset="0"/>
                <a:ea typeface="Calibri" panose="020F0502020204030204" pitchFamily="34" charset="0"/>
                <a:cs typeface="Times New Roman" panose="02020603050405020304" pitchFamily="18" charset="0"/>
              </a:rPr>
              <a:t>, the number of abortion cases in America have declined significantly over the years because of different reasons including cheaper birth control methods and increased in education. </a:t>
            </a:r>
          </a:p>
          <a:p>
            <a:endParaRPr lang="en-US" dirty="0"/>
          </a:p>
        </p:txBody>
      </p:sp>
    </p:spTree>
    <p:extLst>
      <p:ext uri="{BB962C8B-B14F-4D97-AF65-F5344CB8AC3E}">
        <p14:creationId xmlns:p14="http://schemas.microsoft.com/office/powerpoint/2010/main" val="2782151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women abort</a:t>
            </a:r>
            <a:endParaRPr lang="en-US" dirty="0"/>
          </a:p>
        </p:txBody>
      </p:sp>
      <p:sp>
        <p:nvSpPr>
          <p:cNvPr id="3" name="Content Placeholder 2"/>
          <p:cNvSpPr>
            <a:spLocks noGrp="1"/>
          </p:cNvSpPr>
          <p:nvPr>
            <p:ph idx="1"/>
          </p:nvPr>
        </p:nvSpPr>
        <p:spPr/>
        <p:txBody>
          <a:bodyPr>
            <a:normAutofit fontScale="92500" lnSpcReduction="10000"/>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Women cite many reasons why they prefer to abort than allow progression of pregnancy.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Majority </a:t>
            </a:r>
            <a:r>
              <a:rPr lang="en-US" dirty="0">
                <a:latin typeface="Calibri" panose="020F0502020204030204" pitchFamily="34" charset="0"/>
                <a:ea typeface="Calibri" panose="020F0502020204030204" pitchFamily="34" charset="0"/>
                <a:cs typeface="Times New Roman" panose="02020603050405020304" pitchFamily="18" charset="0"/>
              </a:rPr>
              <a:t>of women indicate that they abort unplanned pregnancies to avoid interfering with work, education or ability to take care of other children (</a:t>
            </a:r>
            <a:r>
              <a:rPr lang="en-US" dirty="0" err="1">
                <a:latin typeface="Calibri" panose="020F0502020204030204" pitchFamily="34" charset="0"/>
                <a:ea typeface="Calibri" panose="020F0502020204030204" pitchFamily="34" charset="0"/>
                <a:cs typeface="Times New Roman" panose="02020603050405020304" pitchFamily="18" charset="0"/>
              </a:rPr>
              <a:t>Chae</a:t>
            </a:r>
            <a:r>
              <a:rPr lang="en-US" dirty="0">
                <a:latin typeface="Calibri" panose="020F0502020204030204" pitchFamily="34" charset="0"/>
                <a:ea typeface="Calibri" panose="020F0502020204030204" pitchFamily="34" charset="0"/>
                <a:cs typeface="Times New Roman" panose="02020603050405020304" pitchFamily="18" charset="0"/>
              </a:rPr>
              <a:t> et al, 2017).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Similarly</a:t>
            </a:r>
            <a:r>
              <a:rPr lang="en-US" dirty="0">
                <a:latin typeface="Calibri" panose="020F0502020204030204" pitchFamily="34" charset="0"/>
                <a:ea typeface="Calibri" panose="020F0502020204030204" pitchFamily="34" charset="0"/>
                <a:cs typeface="Times New Roman" panose="02020603050405020304" pitchFamily="18" charset="0"/>
              </a:rPr>
              <a:t>, many women say they induce abortion because they are unable to take care of the child at the time. Those of who cite this reason are either single parents or those having relationship issues.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Other </a:t>
            </a:r>
            <a:r>
              <a:rPr lang="en-US" dirty="0">
                <a:latin typeface="Calibri" panose="020F0502020204030204" pitchFamily="34" charset="0"/>
                <a:ea typeface="Calibri" panose="020F0502020204030204" pitchFamily="34" charset="0"/>
                <a:cs typeface="Times New Roman" panose="02020603050405020304" pitchFamily="18" charset="0"/>
              </a:rPr>
              <a:t>women say they abort to because they do not want to have another child. </a:t>
            </a:r>
          </a:p>
          <a:p>
            <a:endParaRPr lang="en-US" dirty="0"/>
          </a:p>
        </p:txBody>
      </p:sp>
    </p:spTree>
    <p:extLst>
      <p:ext uri="{BB962C8B-B14F-4D97-AF65-F5344CB8AC3E}">
        <p14:creationId xmlns:p14="http://schemas.microsoft.com/office/powerpoint/2010/main" val="248540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reduced abortions in modern world</a:t>
            </a:r>
            <a:endParaRPr lang="en-US" dirty="0"/>
          </a:p>
        </p:txBody>
      </p:sp>
      <p:sp>
        <p:nvSpPr>
          <p:cNvPr id="3" name="Content Placeholder 2"/>
          <p:cNvSpPr>
            <a:spLocks noGrp="1"/>
          </p:cNvSpPr>
          <p:nvPr>
            <p:ph idx="1"/>
          </p:nvPr>
        </p:nvSpPr>
        <p:spPr/>
        <p:txBody>
          <a:bodyPr/>
          <a:lstStyle/>
          <a:p>
            <a:r>
              <a:rPr lang="en-US" dirty="0" smtClean="0"/>
              <a:t>Numerous researches indicate that the ability of women to determine when and how to be pregnant is directly related with the level of education and financial status. </a:t>
            </a:r>
          </a:p>
          <a:p>
            <a:r>
              <a:rPr lang="en-US" dirty="0" smtClean="0"/>
              <a:t>Women who have achieved higher education are less likely to abort while women with stable financial status are also less likely to abort.</a:t>
            </a:r>
          </a:p>
          <a:p>
            <a:r>
              <a:rPr lang="en-US" dirty="0" smtClean="0"/>
              <a:t> Increase in the use of contraceptives has also prevented unplanned pregnancies hence reducing number of abortions. </a:t>
            </a:r>
            <a:endParaRPr lang="en-US" dirty="0"/>
          </a:p>
        </p:txBody>
      </p:sp>
    </p:spTree>
    <p:extLst>
      <p:ext uri="{BB962C8B-B14F-4D97-AF65-F5344CB8AC3E}">
        <p14:creationId xmlns:p14="http://schemas.microsoft.com/office/powerpoint/2010/main" val="305258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control</a:t>
            </a:r>
            <a:endParaRPr lang="en-US" dirty="0"/>
          </a:p>
        </p:txBody>
      </p:sp>
      <p:sp>
        <p:nvSpPr>
          <p:cNvPr id="3" name="Content Placeholder 2"/>
          <p:cNvSpPr>
            <a:spLocks noGrp="1"/>
          </p:cNvSpPr>
          <p:nvPr>
            <p:ph idx="1"/>
          </p:nvPr>
        </p:nvSpPr>
        <p:spPr/>
        <p:txBody>
          <a:bodyPr/>
          <a:lstStyle/>
          <a:p>
            <a:r>
              <a:rPr lang="en-US" dirty="0" smtClean="0"/>
              <a:t>Birth control is a term used to refer to methods of preventing occurrence of pregnancy. </a:t>
            </a:r>
          </a:p>
          <a:p>
            <a:r>
              <a:rPr lang="en-US" dirty="0" smtClean="0"/>
              <a:t>People who would not want pregnancies can use different methods of contraceptives to avoid conceiving. </a:t>
            </a:r>
          </a:p>
          <a:p>
            <a:r>
              <a:rPr lang="en-US" dirty="0" smtClean="0"/>
              <a:t>There are many methods of birth control that fit any woman’s budget and lifestyle. </a:t>
            </a:r>
            <a:endParaRPr lang="en-US" dirty="0"/>
          </a:p>
        </p:txBody>
      </p:sp>
    </p:spTree>
    <p:extLst>
      <p:ext uri="{BB962C8B-B14F-4D97-AF65-F5344CB8AC3E}">
        <p14:creationId xmlns:p14="http://schemas.microsoft.com/office/powerpoint/2010/main" val="2064478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Facts about birth control in US</a:t>
            </a:r>
            <a:endParaRPr lang="en-US" dirty="0"/>
          </a:p>
        </p:txBody>
      </p:sp>
      <p:sp>
        <p:nvSpPr>
          <p:cNvPr id="3" name="Content Placeholder 2"/>
          <p:cNvSpPr>
            <a:spLocks noGrp="1"/>
          </p:cNvSpPr>
          <p:nvPr>
            <p:ph idx="1"/>
          </p:nvPr>
        </p:nvSpPr>
        <p:spPr/>
        <p:txBody>
          <a:bodyPr/>
          <a:lstStyle/>
          <a:p>
            <a:r>
              <a:rPr lang="en-US" dirty="0" smtClean="0"/>
              <a:t>In United States, high percentage of women of age 15 to 40 years who are sexually active use at least one method of birth control. </a:t>
            </a:r>
          </a:p>
          <a:p>
            <a:r>
              <a:rPr lang="en-US" dirty="0" smtClean="0"/>
              <a:t>Importantly, 60% of women in US within the productive age are currently using a conceptive. </a:t>
            </a:r>
          </a:p>
          <a:p>
            <a:r>
              <a:rPr lang="en-US" dirty="0" smtClean="0"/>
              <a:t>The main reason cited by majority of women who use contraceptives is to prevent unplanned pregnancies. </a:t>
            </a:r>
            <a:endParaRPr lang="en-US" dirty="0"/>
          </a:p>
        </p:txBody>
      </p:sp>
    </p:spTree>
    <p:extLst>
      <p:ext uri="{BB962C8B-B14F-4D97-AF65-F5344CB8AC3E}">
        <p14:creationId xmlns:p14="http://schemas.microsoft.com/office/powerpoint/2010/main" val="786665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between birth control and abortion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There is clear relationship between birth control and abortion. </a:t>
            </a:r>
          </a:p>
          <a:p>
            <a:r>
              <a:rPr lang="en-US" dirty="0" smtClean="0"/>
              <a:t>Birth control is necessitated by women not desiring to have a child. </a:t>
            </a:r>
          </a:p>
          <a:p>
            <a:r>
              <a:rPr lang="en-US" dirty="0" smtClean="0"/>
              <a:t>Many women within the productive age use different birth control measures to avoid getting unplanned pregnancies, however, if the unplanned pregnancies occur women revert to abortion to prevent the progression of the pregnancy. </a:t>
            </a:r>
          </a:p>
          <a:p>
            <a:r>
              <a:rPr lang="en-US" dirty="0" smtClean="0"/>
              <a:t>There are also reported instances of women using abortion as a way of birth control. Women who practice this act think that aborting is a way of reducing the number of children. </a:t>
            </a:r>
          </a:p>
          <a:p>
            <a:r>
              <a:rPr lang="en-US" dirty="0" smtClean="0"/>
              <a:t>Importantly, birth control methods have great influence of cases of abortion. With emergence of contraceptives, the number of abortions have reduced significantly. </a:t>
            </a:r>
            <a:endParaRPr lang="en-US" dirty="0"/>
          </a:p>
        </p:txBody>
      </p:sp>
    </p:spTree>
    <p:extLst>
      <p:ext uri="{BB962C8B-B14F-4D97-AF65-F5344CB8AC3E}">
        <p14:creationId xmlns:p14="http://schemas.microsoft.com/office/powerpoint/2010/main" val="362418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t>
            </a:r>
            <a:endParaRPr lang="en-US" dirty="0"/>
          </a:p>
        </p:txBody>
      </p:sp>
      <p:sp>
        <p:nvSpPr>
          <p:cNvPr id="3" name="Content Placeholder 2"/>
          <p:cNvSpPr>
            <a:spLocks noGrp="1"/>
          </p:cNvSpPr>
          <p:nvPr>
            <p:ph idx="1"/>
          </p:nvPr>
        </p:nvSpPr>
        <p:spPr/>
        <p:txBody>
          <a:bodyPr/>
          <a:lstStyle/>
          <a:p>
            <a:r>
              <a:rPr lang="en-US" dirty="0" smtClean="0"/>
              <a:t>Education is process of acquiring knowledge, information, skills, habits, values and beliefs. </a:t>
            </a:r>
          </a:p>
          <a:p>
            <a:r>
              <a:rPr lang="en-US" dirty="0" smtClean="0"/>
              <a:t>It can take place formally or informally. Education equips people with skills and knowledge that enable them adapt to the environment and the society they live. </a:t>
            </a:r>
          </a:p>
          <a:p>
            <a:r>
              <a:rPr lang="en-US" dirty="0" smtClean="0"/>
              <a:t>Education can be formally achieved through schooling. </a:t>
            </a:r>
            <a:endParaRPr lang="en-US" dirty="0"/>
          </a:p>
        </p:txBody>
      </p:sp>
    </p:spTree>
    <p:extLst>
      <p:ext uri="{BB962C8B-B14F-4D97-AF65-F5344CB8AC3E}">
        <p14:creationId xmlns:p14="http://schemas.microsoft.com/office/powerpoint/2010/main" val="2471553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education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are three important types of education that people practice in the modern society, they include formal, informal and non-formal.</a:t>
            </a:r>
          </a:p>
          <a:p>
            <a:r>
              <a:rPr lang="en-US" dirty="0" smtClean="0"/>
              <a:t> Informal education is one that is achieved through schooling where a person go through different level of learning system. </a:t>
            </a:r>
          </a:p>
          <a:p>
            <a:r>
              <a:rPr lang="en-US" dirty="0" smtClean="0"/>
              <a:t>It follows specific guidelines and timetable. Informal education is one that a person learns by seeing or observing what other people are doing. </a:t>
            </a:r>
          </a:p>
          <a:p>
            <a:r>
              <a:rPr lang="en-US" dirty="0" smtClean="0"/>
              <a:t>It does not have specific guidelines and does not have timetable to follow. Non-formal is a form of education where people who are not in school can learn literacy or basic skills. </a:t>
            </a:r>
          </a:p>
          <a:p>
            <a:r>
              <a:rPr lang="en-US" dirty="0" smtClean="0"/>
              <a:t>Non-formal education is given to impart specific knowledge, skills and practices. </a:t>
            </a:r>
            <a:endParaRPr lang="en-US" dirty="0"/>
          </a:p>
        </p:txBody>
      </p:sp>
    </p:spTree>
    <p:extLst>
      <p:ext uri="{BB962C8B-B14F-4D97-AF65-F5344CB8AC3E}">
        <p14:creationId xmlns:p14="http://schemas.microsoft.com/office/powerpoint/2010/main" val="561323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1248</Words>
  <Application>Microsoft Office PowerPoint</Application>
  <PresentationFormat>Widescreen</PresentationFormat>
  <Paragraphs>96</Paragraphs>
  <Slides>13</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Abortion,  Birth Control and Education </vt:lpstr>
      <vt:lpstr>Abortion and Birth Control</vt:lpstr>
      <vt:lpstr>Reasons women abort</vt:lpstr>
      <vt:lpstr>Reasons for reduced abortions in modern world</vt:lpstr>
      <vt:lpstr>Birth control</vt:lpstr>
      <vt:lpstr>Facts about birth control in US</vt:lpstr>
      <vt:lpstr>Relationship between birth control and abortion </vt:lpstr>
      <vt:lpstr>Education </vt:lpstr>
      <vt:lpstr>Types of education </vt:lpstr>
      <vt:lpstr>Education and abortion </vt:lpstr>
      <vt:lpstr>Education and birth control </vt:lpstr>
      <vt:lpstr>Video about abortion and birth control</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Abortion, Birth Control and Education</dc:title>
  <dc:creator>marckbett</dc:creator>
  <cp:lastModifiedBy>marckbett</cp:lastModifiedBy>
  <cp:revision>7</cp:revision>
  <dcterms:created xsi:type="dcterms:W3CDTF">2019-12-02T00:54:44Z</dcterms:created>
  <dcterms:modified xsi:type="dcterms:W3CDTF">2019-12-02T01:37:49Z</dcterms:modified>
</cp:coreProperties>
</file>