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9"/>
  </p:notesMasterIdLst>
  <p:sldIdLst>
    <p:sldId id="256" r:id="rId2"/>
    <p:sldId id="281" r:id="rId3"/>
    <p:sldId id="257" r:id="rId4"/>
    <p:sldId id="282" r:id="rId5"/>
    <p:sldId id="278" r:id="rId6"/>
    <p:sldId id="280" r:id="rId7"/>
    <p:sldId id="27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90" autoAdjust="0"/>
    <p:restoredTop sz="83394" autoAdjust="0"/>
  </p:normalViewPr>
  <p:slideViewPr>
    <p:cSldViewPr snapToGrid="0">
      <p:cViewPr varScale="1">
        <p:scale>
          <a:sx n="77" d="100"/>
          <a:sy n="77" d="100"/>
        </p:scale>
        <p:origin x="39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2D2CC4-FC31-47CD-A5B5-7D0A4653CF28}" type="datetimeFigureOut">
              <a:rPr lang="en-US" smtClean="0"/>
              <a:t>4/12/2019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97EF81-DA15-4ABE-AF32-966EE04B2CEE}" type="slidenum">
              <a:rPr lang="en-US" smtClean="0"/>
              <a:t>‹#›</a:t>
            </a:fld>
            <a:endParaRPr lang="en-US"/>
          </a:p>
        </p:txBody>
      </p:sp>
    </p:spTree>
    <p:extLst>
      <p:ext uri="{BB962C8B-B14F-4D97-AF65-F5344CB8AC3E}">
        <p14:creationId xmlns:p14="http://schemas.microsoft.com/office/powerpoint/2010/main" val="293755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smtClean="0">
                <a:solidFill>
                  <a:srgbClr val="000000"/>
                </a:solidFill>
                <a:effectLst/>
                <a:latin typeface="Arial" panose="020B0604020202020204" pitchFamily="34" charset="0"/>
              </a:rPr>
              <a:t>The Civil Rights Act of 1964 </a:t>
            </a:r>
            <a:r>
              <a:rPr lang="en-US" b="0" i="0" dirty="0" smtClean="0">
                <a:solidFill>
                  <a:srgbClr val="000000"/>
                </a:solidFill>
                <a:effectLst/>
                <a:latin typeface="Arial" panose="020B0604020202020204" pitchFamily="34" charset="0"/>
              </a:rPr>
              <a:t>was the most significant Act of Civil</a:t>
            </a:r>
            <a:r>
              <a:rPr lang="en-US" b="0" i="0" baseline="0" dirty="0" smtClean="0">
                <a:solidFill>
                  <a:srgbClr val="000000"/>
                </a:solidFill>
                <a:effectLst/>
                <a:latin typeface="Arial" panose="020B0604020202020204" pitchFamily="34" charset="0"/>
              </a:rPr>
              <a:t> Rights in </a:t>
            </a:r>
            <a:r>
              <a:rPr lang="en-US" b="0" i="0" dirty="0" smtClean="0">
                <a:solidFill>
                  <a:srgbClr val="000000"/>
                </a:solidFill>
                <a:effectLst/>
                <a:latin typeface="Arial" panose="020B0604020202020204" pitchFamily="34" charset="0"/>
              </a:rPr>
              <a:t>the </a:t>
            </a:r>
            <a:r>
              <a:rPr lang="en-US" b="0" i="0" dirty="0" smtClean="0">
                <a:solidFill>
                  <a:srgbClr val="000000"/>
                </a:solidFill>
                <a:effectLst/>
                <a:latin typeface="Arial" panose="020B0604020202020204" pitchFamily="34" charset="0"/>
              </a:rPr>
              <a:t>history of the United States. It </a:t>
            </a:r>
            <a:r>
              <a:rPr lang="en-US" b="0" i="0" dirty="0" smtClean="0">
                <a:solidFill>
                  <a:srgbClr val="000000"/>
                </a:solidFill>
                <a:effectLst/>
                <a:latin typeface="Arial" panose="020B0604020202020204" pitchFamily="34" charset="0"/>
              </a:rPr>
              <a:t>highlighted discrimination</a:t>
            </a:r>
            <a:r>
              <a:rPr lang="en-US" b="0" i="0" baseline="0" dirty="0" smtClean="0">
                <a:solidFill>
                  <a:srgbClr val="000000"/>
                </a:solidFill>
                <a:effectLst/>
                <a:latin typeface="Arial" panose="020B0604020202020204" pitchFamily="34" charset="0"/>
              </a:rPr>
              <a:t> against </a:t>
            </a:r>
            <a:r>
              <a:rPr lang="en-US" b="0" i="0" dirty="0" smtClean="0">
                <a:solidFill>
                  <a:srgbClr val="000000"/>
                </a:solidFill>
                <a:effectLst/>
                <a:latin typeface="Arial" panose="020B0604020202020204" pitchFamily="34" charset="0"/>
              </a:rPr>
              <a:t>racial </a:t>
            </a:r>
            <a:r>
              <a:rPr lang="en-US" b="0" i="0" dirty="0" smtClean="0">
                <a:solidFill>
                  <a:srgbClr val="000000"/>
                </a:solidFill>
                <a:effectLst/>
                <a:latin typeface="Arial" panose="020B0604020202020204" pitchFamily="34" charset="0"/>
              </a:rPr>
              <a:t>segregation, </a:t>
            </a:r>
            <a:r>
              <a:rPr lang="en-US" b="0" i="0" dirty="0" smtClean="0">
                <a:solidFill>
                  <a:srgbClr val="000000"/>
                </a:solidFill>
                <a:effectLst/>
                <a:latin typeface="Arial" panose="020B0604020202020204" pitchFamily="34" charset="0"/>
              </a:rPr>
              <a:t>protection of voting </a:t>
            </a:r>
            <a:r>
              <a:rPr lang="en-US" b="0" i="0" dirty="0" smtClean="0">
                <a:solidFill>
                  <a:srgbClr val="000000"/>
                </a:solidFill>
                <a:effectLst/>
                <a:latin typeface="Arial" panose="020B0604020202020204" pitchFamily="34" charset="0"/>
              </a:rPr>
              <a:t>rights of </a:t>
            </a:r>
            <a:r>
              <a:rPr lang="en-US" b="0" i="0" dirty="0" smtClean="0">
                <a:solidFill>
                  <a:srgbClr val="000000"/>
                </a:solidFill>
                <a:effectLst/>
                <a:latin typeface="Arial" panose="020B0604020202020204" pitchFamily="34" charset="0"/>
              </a:rPr>
              <a:t>women and minorities </a:t>
            </a:r>
            <a:r>
              <a:rPr lang="en-US" b="0" i="0" dirty="0" smtClean="0">
                <a:solidFill>
                  <a:srgbClr val="000000"/>
                </a:solidFill>
                <a:effectLst/>
                <a:latin typeface="Arial" panose="020B0604020202020204" pitchFamily="34" charset="0"/>
              </a:rPr>
              <a:t>and </a:t>
            </a:r>
            <a:r>
              <a:rPr lang="en-US" b="0" i="0" dirty="0" smtClean="0">
                <a:solidFill>
                  <a:srgbClr val="000000"/>
                </a:solidFill>
                <a:effectLst/>
                <a:latin typeface="Arial" panose="020B0604020202020204" pitchFamily="34" charset="0"/>
              </a:rPr>
              <a:t>women</a:t>
            </a:r>
            <a:r>
              <a:rPr lang="en-US" b="0" i="0" baseline="0" dirty="0" smtClean="0">
                <a:solidFill>
                  <a:srgbClr val="000000"/>
                </a:solidFill>
                <a:effectLst/>
                <a:latin typeface="Arial" panose="020B0604020202020204" pitchFamily="34" charset="0"/>
              </a:rPr>
              <a:t> and providing people with their basic civil rights.</a:t>
            </a:r>
            <a:endParaRPr lang="en-US" dirty="0"/>
          </a:p>
        </p:txBody>
      </p:sp>
      <p:sp>
        <p:nvSpPr>
          <p:cNvPr id="4" name="Slide Number Placeholder 3"/>
          <p:cNvSpPr>
            <a:spLocks noGrp="1"/>
          </p:cNvSpPr>
          <p:nvPr>
            <p:ph type="sldNum" sz="quarter" idx="10"/>
          </p:nvPr>
        </p:nvSpPr>
        <p:spPr/>
        <p:txBody>
          <a:bodyPr/>
          <a:lstStyle/>
          <a:p>
            <a:fld id="{2897EF81-DA15-4ABE-AF32-966EE04B2CEE}" type="slidenum">
              <a:rPr lang="en-US" smtClean="0"/>
              <a:t>3</a:t>
            </a:fld>
            <a:endParaRPr lang="en-US"/>
          </a:p>
        </p:txBody>
      </p:sp>
    </p:spTree>
    <p:extLst>
      <p:ext uri="{BB962C8B-B14F-4D97-AF65-F5344CB8AC3E}">
        <p14:creationId xmlns:p14="http://schemas.microsoft.com/office/powerpoint/2010/main" val="3570364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Between 1965 and 1972, </a:t>
            </a:r>
            <a:r>
              <a:rPr lang="en-US" dirty="0" smtClean="0"/>
              <a:t>The Equal Employment Opportunity Commission was formulated for strong provisions of equal opportunities in the working spheres. It supported Title VII,</a:t>
            </a:r>
            <a:r>
              <a:rPr lang="en-US" baseline="0" dirty="0" smtClean="0"/>
              <a:t> and provided support </a:t>
            </a:r>
            <a:r>
              <a:rPr lang="en-US" dirty="0" smtClean="0"/>
              <a:t>to </a:t>
            </a:r>
            <a:r>
              <a:rPr lang="en-US" dirty="0" smtClean="0"/>
              <a:t>investigate </a:t>
            </a:r>
            <a:r>
              <a:rPr lang="en-US" dirty="0" smtClean="0"/>
              <a:t>claims </a:t>
            </a:r>
            <a:r>
              <a:rPr lang="en-US" dirty="0" smtClean="0"/>
              <a:t>of discrimination. The EEOC </a:t>
            </a:r>
            <a:r>
              <a:rPr lang="en-US" dirty="0" smtClean="0"/>
              <a:t>documented and rate the magnitude of discriminatory practices and would then refer the cases to </a:t>
            </a:r>
            <a:r>
              <a:rPr lang="en-US" dirty="0" smtClean="0"/>
              <a:t>the Justice Department for </a:t>
            </a:r>
            <a:r>
              <a:rPr lang="en-US" dirty="0" smtClean="0"/>
              <a:t>lawsuit.</a:t>
            </a:r>
            <a:endParaRPr lang="en-US" dirty="0" smtClean="0"/>
          </a:p>
          <a:p>
            <a:endParaRPr lang="en-US" dirty="0"/>
          </a:p>
        </p:txBody>
      </p:sp>
      <p:sp>
        <p:nvSpPr>
          <p:cNvPr id="4" name="Slide Number Placeholder 3"/>
          <p:cNvSpPr>
            <a:spLocks noGrp="1"/>
          </p:cNvSpPr>
          <p:nvPr>
            <p:ph type="sldNum" sz="quarter" idx="10"/>
          </p:nvPr>
        </p:nvSpPr>
        <p:spPr/>
        <p:txBody>
          <a:bodyPr/>
          <a:lstStyle/>
          <a:p>
            <a:fld id="{2897EF81-DA15-4ABE-AF32-966EE04B2CEE}" type="slidenum">
              <a:rPr lang="en-US" smtClean="0"/>
              <a:t>4</a:t>
            </a:fld>
            <a:endParaRPr lang="en-US"/>
          </a:p>
        </p:txBody>
      </p:sp>
    </p:spTree>
    <p:extLst>
      <p:ext uri="{BB962C8B-B14F-4D97-AF65-F5344CB8AC3E}">
        <p14:creationId xmlns:p14="http://schemas.microsoft.com/office/powerpoint/2010/main" val="2620479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case </a:t>
            </a:r>
            <a:r>
              <a:rPr lang="en-US" dirty="0" smtClean="0"/>
              <a:t>of</a:t>
            </a:r>
            <a:r>
              <a:rPr lang="en-US" baseline="0" dirty="0" smtClean="0"/>
              <a:t> </a:t>
            </a:r>
            <a:r>
              <a:rPr lang="en-US" dirty="0" smtClean="0"/>
              <a:t>Brown </a:t>
            </a:r>
            <a:r>
              <a:rPr lang="en-US" dirty="0" smtClean="0"/>
              <a:t>v. Board of </a:t>
            </a:r>
            <a:r>
              <a:rPr lang="en-US" dirty="0" smtClean="0"/>
              <a:t>Education refereed to </a:t>
            </a:r>
            <a:r>
              <a:rPr lang="en-US" dirty="0" smtClean="0"/>
              <a:t>five separate </a:t>
            </a:r>
            <a:r>
              <a:rPr lang="en-US" dirty="0" smtClean="0"/>
              <a:t>cases</a:t>
            </a:r>
            <a:r>
              <a:rPr lang="en-US" baseline="0" dirty="0" smtClean="0"/>
              <a:t> under </a:t>
            </a:r>
            <a:r>
              <a:rPr lang="en-US" dirty="0" smtClean="0"/>
              <a:t>the </a:t>
            </a:r>
            <a:r>
              <a:rPr lang="en-US" dirty="0" smtClean="0"/>
              <a:t>U.S. Supreme </a:t>
            </a:r>
            <a:r>
              <a:rPr lang="en-US" dirty="0" smtClean="0"/>
              <a:t>Court. All of them representing the concerns of segregation </a:t>
            </a:r>
            <a:r>
              <a:rPr lang="en-US" dirty="0" smtClean="0"/>
              <a:t>in public </a:t>
            </a:r>
            <a:r>
              <a:rPr lang="en-US" dirty="0" smtClean="0"/>
              <a:t>schools.</a:t>
            </a:r>
            <a:r>
              <a:rPr lang="en-US" baseline="0" dirty="0" smtClean="0"/>
              <a:t> However, their facts were different but the main point of concern was state authorized </a:t>
            </a:r>
            <a:r>
              <a:rPr lang="en-US" dirty="0" smtClean="0"/>
              <a:t>segregation </a:t>
            </a:r>
            <a:r>
              <a:rPr lang="en-US" dirty="0" smtClean="0"/>
              <a:t>in public </a:t>
            </a:r>
            <a:r>
              <a:rPr lang="en-US" smtClean="0"/>
              <a:t>schools</a:t>
            </a:r>
            <a:r>
              <a:rPr lang="en-US" smtClean="0"/>
              <a:t>.</a:t>
            </a:r>
            <a:endParaRPr lang="en-US" dirty="0" smtClean="0"/>
          </a:p>
          <a:p>
            <a:r>
              <a:rPr lang="en-US" dirty="0" smtClean="0"/>
              <a:t>In many instances the schools for African American children were substandard facilities with out-of-date textbooks and often no basic school supplies. What was not in question was the dedication and qualifications of the African American teachers and principals assigned to these schools.</a:t>
            </a:r>
          </a:p>
          <a:p>
            <a:r>
              <a:rPr lang="en-US" dirty="0" smtClean="0"/>
              <a:t>The civil rights case Brown v. Board of Education of Topeka, Kansas. State-sanctioned segregation of public schools was a violation of the 14th amendment and was therefore unconstitutional. This historic decision marked the end of the "separate but equal" precedent set by the Supreme Court nearly 60 years earlier in Plessy v. Ferguson and served as a catalyst for the expanding civil rights movement during the decade of the 1950s.</a:t>
            </a:r>
            <a:endParaRPr lang="en-US" dirty="0"/>
          </a:p>
        </p:txBody>
      </p:sp>
      <p:sp>
        <p:nvSpPr>
          <p:cNvPr id="4" name="Slide Number Placeholder 3"/>
          <p:cNvSpPr>
            <a:spLocks noGrp="1"/>
          </p:cNvSpPr>
          <p:nvPr>
            <p:ph type="sldNum" sz="quarter" idx="10"/>
          </p:nvPr>
        </p:nvSpPr>
        <p:spPr/>
        <p:txBody>
          <a:bodyPr/>
          <a:lstStyle/>
          <a:p>
            <a:fld id="{2897EF81-DA15-4ABE-AF32-966EE04B2CEE}" type="slidenum">
              <a:rPr lang="en-US" smtClean="0"/>
              <a:t>5</a:t>
            </a:fld>
            <a:endParaRPr lang="en-US"/>
          </a:p>
        </p:txBody>
      </p:sp>
    </p:spTree>
    <p:extLst>
      <p:ext uri="{BB962C8B-B14F-4D97-AF65-F5344CB8AC3E}">
        <p14:creationId xmlns:p14="http://schemas.microsoft.com/office/powerpoint/2010/main" val="737324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case significantly influence the separation of church and the state.</a:t>
            </a:r>
            <a:endParaRPr lang="en-US" dirty="0"/>
          </a:p>
        </p:txBody>
      </p:sp>
      <p:sp>
        <p:nvSpPr>
          <p:cNvPr id="4" name="Slide Number Placeholder 3"/>
          <p:cNvSpPr>
            <a:spLocks noGrp="1"/>
          </p:cNvSpPr>
          <p:nvPr>
            <p:ph type="sldNum" sz="quarter" idx="10"/>
          </p:nvPr>
        </p:nvSpPr>
        <p:spPr/>
        <p:txBody>
          <a:bodyPr/>
          <a:lstStyle/>
          <a:p>
            <a:fld id="{2897EF81-DA15-4ABE-AF32-966EE04B2CEE}" type="slidenum">
              <a:rPr lang="en-US" smtClean="0"/>
              <a:t>6</a:t>
            </a:fld>
            <a:endParaRPr lang="en-US"/>
          </a:p>
        </p:txBody>
      </p:sp>
    </p:spTree>
    <p:extLst>
      <p:ext uri="{BB962C8B-B14F-4D97-AF65-F5344CB8AC3E}">
        <p14:creationId xmlns:p14="http://schemas.microsoft.com/office/powerpoint/2010/main" val="3844942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7A9D1E9-4A83-4BF0-9119-EA6EAC9541E8}"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B69B8-B287-41FD-9057-F239D320003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830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A9D1E9-4A83-4BF0-9119-EA6EAC9541E8}"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3544694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A9D1E9-4A83-4BF0-9119-EA6EAC9541E8}"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367370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A9D1E9-4A83-4BF0-9119-EA6EAC9541E8}"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386624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9D1E9-4A83-4BF0-9119-EA6EAC9541E8}"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0B69B8-B287-41FD-9057-F239D320003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405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7A9D1E9-4A83-4BF0-9119-EA6EAC9541E8}"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2967795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7A9D1E9-4A83-4BF0-9119-EA6EAC9541E8}"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323439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A9D1E9-4A83-4BF0-9119-EA6EAC9541E8}"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4272030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7A9D1E9-4A83-4BF0-9119-EA6EAC9541E8}" type="datetimeFigureOut">
              <a:rPr lang="en-US" smtClean="0"/>
              <a:t>4/12/2019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4100438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7A9D1E9-4A83-4BF0-9119-EA6EAC9541E8}" type="datetimeFigureOut">
              <a:rPr lang="en-US" smtClean="0"/>
              <a:t>4/12/2019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60B69B8-B287-41FD-9057-F239D320003A}" type="slidenum">
              <a:rPr lang="en-US" smtClean="0"/>
              <a:t>‹#›</a:t>
            </a:fld>
            <a:endParaRPr lang="en-US"/>
          </a:p>
        </p:txBody>
      </p:sp>
    </p:spTree>
    <p:extLst>
      <p:ext uri="{BB962C8B-B14F-4D97-AF65-F5344CB8AC3E}">
        <p14:creationId xmlns:p14="http://schemas.microsoft.com/office/powerpoint/2010/main" val="567849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9D1E9-4A83-4BF0-9119-EA6EAC9541E8}"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0B69B8-B287-41FD-9057-F239D320003A}" type="slidenum">
              <a:rPr lang="en-US" smtClean="0"/>
              <a:t>‹#›</a:t>
            </a:fld>
            <a:endParaRPr lang="en-US"/>
          </a:p>
        </p:txBody>
      </p:sp>
    </p:spTree>
    <p:extLst>
      <p:ext uri="{BB962C8B-B14F-4D97-AF65-F5344CB8AC3E}">
        <p14:creationId xmlns:p14="http://schemas.microsoft.com/office/powerpoint/2010/main" val="116446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7A9D1E9-4A83-4BF0-9119-EA6EAC9541E8}" type="datetimeFigureOut">
              <a:rPr lang="en-US" smtClean="0"/>
              <a:t>4/12/2019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60B69B8-B287-41FD-9057-F239D320003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01695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a:solidFill>
                  <a:srgbClr val="393939"/>
                </a:solidFill>
                <a:latin typeface="Roboto"/>
              </a:rPr>
              <a:t>Business and </a:t>
            </a:r>
            <a:r>
              <a:rPr lang="en-US" sz="4400" dirty="0" smtClean="0">
                <a:solidFill>
                  <a:srgbClr val="393939"/>
                </a:solidFill>
                <a:latin typeface="Roboto"/>
              </a:rPr>
              <a:t>Management</a:t>
            </a:r>
            <a:endParaRPr lang="en-US" sz="4400" dirty="0"/>
          </a:p>
        </p:txBody>
      </p:sp>
      <p:sp>
        <p:nvSpPr>
          <p:cNvPr id="3" name="Subtitle 2"/>
          <p:cNvSpPr>
            <a:spLocks noGrp="1"/>
          </p:cNvSpPr>
          <p:nvPr>
            <p:ph type="subTitle" idx="1"/>
          </p:nvPr>
        </p:nvSpPr>
        <p:spPr/>
        <p:txBody>
          <a:bodyPr/>
          <a:lstStyle/>
          <a:p>
            <a:r>
              <a:rPr lang="en-US" dirty="0" smtClean="0">
                <a:solidFill>
                  <a:srgbClr val="393939"/>
                </a:solidFill>
                <a:latin typeface="Roboto"/>
              </a:rPr>
              <a:t>Tracy </a:t>
            </a:r>
            <a:r>
              <a:rPr lang="en-US" dirty="0">
                <a:solidFill>
                  <a:srgbClr val="393939"/>
                </a:solidFill>
                <a:latin typeface="Roboto"/>
              </a:rPr>
              <a:t>d </a:t>
            </a:r>
            <a:r>
              <a:rPr lang="en-US" dirty="0" smtClean="0">
                <a:solidFill>
                  <a:srgbClr val="393939"/>
                </a:solidFill>
                <a:latin typeface="Roboto"/>
              </a:rPr>
              <a:t>Minor</a:t>
            </a:r>
            <a:endParaRPr lang="en-US" dirty="0"/>
          </a:p>
        </p:txBody>
      </p:sp>
    </p:spTree>
    <p:extLst>
      <p:ext uri="{BB962C8B-B14F-4D97-AF65-F5344CB8AC3E}">
        <p14:creationId xmlns:p14="http://schemas.microsoft.com/office/powerpoint/2010/main" val="1488198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Table of Contents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97280" y="1845734"/>
            <a:ext cx="5983142" cy="4023360"/>
          </a:xfrm>
        </p:spPr>
        <p:txBody>
          <a:bodyPr/>
          <a:lstStyle/>
          <a:p>
            <a:pPr>
              <a:lnSpc>
                <a:spcPct val="200000"/>
              </a:lnSpc>
              <a:spcBef>
                <a:spcPts val="0"/>
              </a:spcBef>
              <a:buClr>
                <a:srgbClr val="DDDDDD"/>
              </a:buClr>
              <a:buFont typeface="Arial" panose="020B0604020202020204" pitchFamily="34" charset="0"/>
              <a:buChar char="•"/>
            </a:pPr>
            <a:r>
              <a:rPr lang="en-US" dirty="0" smtClean="0">
                <a:solidFill>
                  <a:srgbClr val="393939"/>
                </a:solidFill>
                <a:latin typeface="Times New Roman" panose="02020603050405020304" pitchFamily="18" charset="0"/>
                <a:cs typeface="Times New Roman" panose="02020603050405020304" pitchFamily="18" charset="0"/>
              </a:rPr>
              <a:t> The </a:t>
            </a:r>
            <a:r>
              <a:rPr lang="en-US" dirty="0">
                <a:solidFill>
                  <a:srgbClr val="393939"/>
                </a:solidFill>
                <a:latin typeface="Times New Roman" panose="02020603050405020304" pitchFamily="18" charset="0"/>
                <a:cs typeface="Times New Roman" panose="02020603050405020304" pitchFamily="18" charset="0"/>
              </a:rPr>
              <a:t>major components of the civil rights act of </a:t>
            </a:r>
            <a:r>
              <a:rPr lang="en-US" dirty="0" smtClean="0">
                <a:solidFill>
                  <a:srgbClr val="393939"/>
                </a:solidFill>
                <a:latin typeface="Times New Roman" panose="02020603050405020304" pitchFamily="18" charset="0"/>
                <a:cs typeface="Times New Roman" panose="02020603050405020304" pitchFamily="18" charset="0"/>
              </a:rPr>
              <a:t>1964.</a:t>
            </a:r>
          </a:p>
          <a:p>
            <a:pPr>
              <a:lnSpc>
                <a:spcPct val="200000"/>
              </a:lnSpc>
              <a:spcBef>
                <a:spcPts val="0"/>
              </a:spcBef>
              <a:buClr>
                <a:srgbClr val="DDDDDD"/>
              </a:buClr>
              <a:buFont typeface="Arial" panose="020B0604020202020204" pitchFamily="34" charset="0"/>
              <a:buChar char="•"/>
            </a:pPr>
            <a:r>
              <a:rPr lang="en-US" dirty="0" smtClean="0">
                <a:solidFill>
                  <a:srgbClr val="393939"/>
                </a:solidFill>
                <a:latin typeface="Times New Roman" panose="02020603050405020304" pitchFamily="18" charset="0"/>
                <a:cs typeface="Times New Roman" panose="02020603050405020304" pitchFamily="18" charset="0"/>
              </a:rPr>
              <a:t> Analysis of the Act.</a:t>
            </a:r>
          </a:p>
          <a:p>
            <a:pPr>
              <a:lnSpc>
                <a:spcPct val="200000"/>
              </a:lnSpc>
              <a:spcBef>
                <a:spcPts val="0"/>
              </a:spcBef>
              <a:buClr>
                <a:srgbClr val="DDDDDD"/>
              </a:buClr>
              <a:buFont typeface="Arial" panose="020B0604020202020204" pitchFamily="34" charset="0"/>
              <a:buChar char="•"/>
            </a:pPr>
            <a:r>
              <a:rPr lang="en-US" dirty="0" smtClean="0">
                <a:solidFill>
                  <a:srgbClr val="393939"/>
                </a:solidFill>
                <a:latin typeface="Times New Roman" panose="02020603050405020304" pitchFamily="18" charset="0"/>
                <a:cs typeface="Times New Roman" panose="02020603050405020304" pitchFamily="18" charset="0"/>
              </a:rPr>
              <a:t> Brown </a:t>
            </a:r>
            <a:r>
              <a:rPr lang="en-US" dirty="0" smtClean="0">
                <a:solidFill>
                  <a:srgbClr val="393939"/>
                </a:solidFill>
                <a:latin typeface="Times New Roman" panose="02020603050405020304" pitchFamily="18" charset="0"/>
                <a:cs typeface="Times New Roman" panose="02020603050405020304" pitchFamily="18" charset="0"/>
              </a:rPr>
              <a:t>v. </a:t>
            </a:r>
            <a:r>
              <a:rPr lang="en-US" dirty="0">
                <a:solidFill>
                  <a:srgbClr val="393939"/>
                </a:solidFill>
                <a:latin typeface="Times New Roman" panose="02020603050405020304" pitchFamily="18" charset="0"/>
                <a:cs typeface="Times New Roman" panose="02020603050405020304" pitchFamily="18" charset="0"/>
              </a:rPr>
              <a:t>Board of Education </a:t>
            </a:r>
            <a:r>
              <a:rPr lang="en-US" dirty="0" smtClean="0">
                <a:solidFill>
                  <a:srgbClr val="393939"/>
                </a:solidFill>
                <a:latin typeface="Times New Roman" panose="02020603050405020304" pitchFamily="18" charset="0"/>
                <a:cs typeface="Times New Roman" panose="02020603050405020304" pitchFamily="18" charset="0"/>
              </a:rPr>
              <a:t>Case.</a:t>
            </a:r>
          </a:p>
          <a:p>
            <a:pPr>
              <a:lnSpc>
                <a:spcPct val="200000"/>
              </a:lnSpc>
              <a:spcBef>
                <a:spcPts val="0"/>
              </a:spcBef>
              <a:buClr>
                <a:srgbClr val="DDDDDD"/>
              </a:buClr>
              <a:buFont typeface="Arial" panose="020B0604020202020204" pitchFamily="34" charset="0"/>
              <a:buChar char="•"/>
            </a:pPr>
            <a:r>
              <a:rPr lang="en-US" dirty="0" smtClean="0">
                <a:solidFill>
                  <a:srgbClr val="393939"/>
                </a:solidFill>
                <a:latin typeface="Times New Roman" panose="02020603050405020304" pitchFamily="18" charset="0"/>
                <a:cs typeface="Times New Roman" panose="02020603050405020304" pitchFamily="18" charset="0"/>
              </a:rPr>
              <a:t> Conclusion</a:t>
            </a:r>
          </a:p>
          <a:p>
            <a:pPr>
              <a:lnSpc>
                <a:spcPct val="100000"/>
              </a:lnSpc>
              <a:spcBef>
                <a:spcPts val="0"/>
              </a:spcBef>
              <a:buClr>
                <a:srgbClr val="DDDDDD"/>
              </a:buClr>
              <a:buFont typeface="Arial" panose="020B0604020202020204" pitchFamily="34" charset="0"/>
              <a:buChar char="•"/>
            </a:pPr>
            <a:endParaRPr lang="en-US" sz="2600" dirty="0">
              <a:solidFill>
                <a:prstClr val="black">
                  <a:lumMod val="95000"/>
                  <a:lumOff val="5000"/>
                </a:prstClr>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0542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304470"/>
            <a:ext cx="9720072" cy="720099"/>
          </a:xfrm>
        </p:spPr>
        <p:txBody>
          <a:bodyPr>
            <a:normAutofit/>
          </a:bodyPr>
          <a:lstStyle/>
          <a:p>
            <a:r>
              <a:rPr lang="en-US" sz="2400" spc="0" dirty="0">
                <a:solidFill>
                  <a:srgbClr val="393939"/>
                </a:solidFill>
                <a:latin typeface="Times New Roman" panose="02020603050405020304" pitchFamily="18" charset="0"/>
                <a:cs typeface="Times New Roman" panose="02020603050405020304" pitchFamily="18" charset="0"/>
              </a:rPr>
              <a:t>Topic </a:t>
            </a:r>
            <a:r>
              <a:rPr lang="en-US" sz="2400" spc="0" dirty="0" smtClean="0">
                <a:solidFill>
                  <a:srgbClr val="393939"/>
                </a:solidFill>
                <a:latin typeface="Times New Roman" panose="02020603050405020304" pitchFamily="18" charset="0"/>
                <a:cs typeface="Times New Roman" panose="02020603050405020304" pitchFamily="18" charset="0"/>
              </a:rPr>
              <a:t>1</a:t>
            </a:r>
            <a:br>
              <a:rPr lang="en-US" sz="2400" spc="0" dirty="0" smtClean="0">
                <a:solidFill>
                  <a:srgbClr val="393939"/>
                </a:solidFill>
                <a:latin typeface="Times New Roman" panose="02020603050405020304" pitchFamily="18" charset="0"/>
                <a:cs typeface="Times New Roman" panose="02020603050405020304" pitchFamily="18" charset="0"/>
              </a:rPr>
            </a:br>
            <a:r>
              <a:rPr lang="en-US" sz="2400" spc="0" dirty="0" smtClean="0">
                <a:solidFill>
                  <a:srgbClr val="393939"/>
                </a:solidFill>
                <a:latin typeface="Times New Roman" panose="02020603050405020304" pitchFamily="18" charset="0"/>
                <a:cs typeface="Times New Roman" panose="02020603050405020304" pitchFamily="18" charset="0"/>
              </a:rPr>
              <a:t>Civil </a:t>
            </a:r>
            <a:r>
              <a:rPr lang="en-US" sz="2400" cap="none" spc="0" dirty="0" smtClean="0">
                <a:solidFill>
                  <a:srgbClr val="393939"/>
                </a:solidFill>
                <a:latin typeface="Times New Roman" panose="02020603050405020304" pitchFamily="18" charset="0"/>
                <a:cs typeface="Times New Roman" panose="02020603050405020304" pitchFamily="18" charset="0"/>
              </a:rPr>
              <a:t>Rights Act </a:t>
            </a:r>
            <a:r>
              <a:rPr lang="en-US" sz="2400" cap="none" spc="0" dirty="0">
                <a:solidFill>
                  <a:srgbClr val="393939"/>
                </a:solidFill>
                <a:latin typeface="Times New Roman" panose="02020603050405020304" pitchFamily="18" charset="0"/>
                <a:cs typeface="Times New Roman" panose="02020603050405020304" pitchFamily="18" charset="0"/>
              </a:rPr>
              <a:t>of 1964</a:t>
            </a:r>
            <a:endParaRPr lang="en-US" sz="5400" dirty="0"/>
          </a:p>
        </p:txBody>
      </p:sp>
      <p:sp>
        <p:nvSpPr>
          <p:cNvPr id="3" name="Content Placeholder 2"/>
          <p:cNvSpPr>
            <a:spLocks noGrp="1"/>
          </p:cNvSpPr>
          <p:nvPr>
            <p:ph idx="1"/>
          </p:nvPr>
        </p:nvSpPr>
        <p:spPr>
          <a:xfrm>
            <a:off x="1024128" y="1828800"/>
            <a:ext cx="9720073" cy="4480560"/>
          </a:xfrm>
        </p:spPr>
        <p:txBody>
          <a:bodyPr>
            <a:normAutofit fontScale="77500" lnSpcReduction="20000"/>
          </a:bodyPr>
          <a:lstStyle/>
          <a:p>
            <a:pPr>
              <a:buFont typeface="Arial" panose="020B0604020202020204" pitchFamily="34" charset="0"/>
              <a:buChar char="•"/>
            </a:pPr>
            <a:r>
              <a:rPr lang="en-US" b="1" dirty="0">
                <a:solidFill>
                  <a:srgbClr val="000000"/>
                </a:solidFill>
                <a:latin typeface="Times New Roman" panose="02020603050405020304" pitchFamily="18" charset="0"/>
                <a:cs typeface="Times New Roman" panose="02020603050405020304" pitchFamily="18" charset="0"/>
              </a:rPr>
              <a:t>Main Points of the </a:t>
            </a:r>
            <a:r>
              <a:rPr lang="en-US" b="1" dirty="0" smtClean="0">
                <a:solidFill>
                  <a:srgbClr val="000000"/>
                </a:solidFill>
                <a:latin typeface="Times New Roman" panose="02020603050405020304" pitchFamily="18" charset="0"/>
                <a:cs typeface="Times New Roman" panose="02020603050405020304" pitchFamily="18" charset="0"/>
              </a:rPr>
              <a:t>Act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solidFill>
                  <a:srgbClr val="000000"/>
                </a:solidFill>
                <a:latin typeface="Times New Roman" panose="02020603050405020304" pitchFamily="18" charset="0"/>
                <a:cs typeface="Times New Roman" panose="02020603050405020304" pitchFamily="18" charset="0"/>
              </a:rPr>
              <a:t>The law was divided up into 11 sections called </a:t>
            </a:r>
            <a:r>
              <a:rPr lang="en-US" dirty="0" smtClean="0">
                <a:solidFill>
                  <a:srgbClr val="000000"/>
                </a:solidFill>
                <a:latin typeface="Times New Roman" panose="02020603050405020304" pitchFamily="18" charset="0"/>
                <a:cs typeface="Times New Roman" panose="02020603050405020304" pitchFamily="18" charset="0"/>
              </a:rPr>
              <a:t>‘Titles’.</a:t>
            </a:r>
          </a:p>
          <a:p>
            <a:pPr>
              <a:buFont typeface="Arial" panose="020B0604020202020204" pitchFamily="34" charset="0"/>
              <a:buChar char="•"/>
            </a:pPr>
            <a:r>
              <a:rPr lang="en-US" dirty="0" smtClean="0">
                <a:solidFill>
                  <a:srgbClr val="000000"/>
                </a:solidFill>
                <a:latin typeface="Times New Roman" panose="02020603050405020304" pitchFamily="18" charset="0"/>
                <a:cs typeface="Times New Roman" panose="02020603050405020304" pitchFamily="18" charset="0"/>
              </a:rPr>
              <a:t>Title </a:t>
            </a:r>
            <a:r>
              <a:rPr lang="en-US" dirty="0">
                <a:solidFill>
                  <a:srgbClr val="000000"/>
                </a:solidFill>
                <a:latin typeface="Times New Roman" panose="02020603050405020304" pitchFamily="18" charset="0"/>
                <a:cs typeface="Times New Roman" panose="02020603050405020304" pitchFamily="18" charset="0"/>
              </a:rPr>
              <a:t>I - The voting requirements must be the same for all people.</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II - Outlawed discrimination in all public places such as hotels, restaurants, and theatres.</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III - Access to public facilities could not be denied based on race, religion, or national origin.</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IV - Required that public schools no longer be segregated.</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V - Gave more powers to the Civil Rights Commission.</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VI - Outlawed discrimination by government agencies.</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VII - Outlawed discrimination by employers based on race, gender, religion, or national origin.</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VIII - Required that voter data and registration information be provided to the government.</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IX - Allowed civil rights lawsuits to be moved from local courts to federal courts.</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X - Established the Community Relations Service.</a:t>
            </a:r>
          </a:p>
          <a:p>
            <a:pPr>
              <a:buFont typeface="Arial" panose="020B0604020202020204" pitchFamily="34" charset="0"/>
              <a:buChar char="•"/>
            </a:pPr>
            <a:r>
              <a:rPr lang="en-US" dirty="0">
                <a:solidFill>
                  <a:srgbClr val="000000"/>
                </a:solidFill>
                <a:latin typeface="Times New Roman" panose="02020603050405020304" pitchFamily="18" charset="0"/>
                <a:cs typeface="Times New Roman" panose="02020603050405020304" pitchFamily="18" charset="0"/>
              </a:rPr>
              <a:t>Title XI - Miscellaneous</a:t>
            </a:r>
            <a:r>
              <a:rPr lang="en-US" dirty="0" smtClean="0">
                <a:solidFill>
                  <a:srgbClr val="000000"/>
                </a:solidFill>
                <a:latin typeface="Times New Roman" panose="02020603050405020304" pitchFamily="18" charset="0"/>
                <a:cs typeface="Times New Roman" panose="02020603050405020304" pitchFamily="18" charset="0"/>
              </a:rPr>
              <a:t>.</a:t>
            </a:r>
            <a:endParaRPr lang="en-US"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342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874932"/>
          </a:xfrm>
        </p:spPr>
        <p:txBody>
          <a:bodyPr/>
          <a:lstStyle/>
          <a:p>
            <a:r>
              <a:rPr lang="en-US" dirty="0" smtClean="0"/>
              <a:t>Analysis</a:t>
            </a:r>
            <a:endParaRPr lang="en-US" dirty="0"/>
          </a:p>
        </p:txBody>
      </p:sp>
      <p:sp>
        <p:nvSpPr>
          <p:cNvPr id="3" name="Content Placeholder 2"/>
          <p:cNvSpPr>
            <a:spLocks noGrp="1"/>
          </p:cNvSpPr>
          <p:nvPr>
            <p:ph idx="1"/>
          </p:nvPr>
        </p:nvSpPr>
        <p:spPr/>
        <p:txBody>
          <a:bodyPr>
            <a:normAutofit/>
          </a:bodyPr>
          <a:lstStyle/>
          <a:p>
            <a:pPr>
              <a:lnSpc>
                <a:spcPct val="110000"/>
              </a:lnSpc>
              <a:buFont typeface="Arial" panose="020B0604020202020204" pitchFamily="34" charset="0"/>
              <a:buChar char="•"/>
            </a:pP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The Civil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Rights Act of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1964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holds an influential position in the structural changes in the legislature amendments.</a:t>
            </a:r>
            <a:endPar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endParaRPr>
          </a:p>
          <a:p>
            <a:pPr>
              <a:lnSpc>
                <a:spcPct val="110000"/>
              </a:lnSpc>
              <a:buFont typeface="Arial" panose="020B0604020202020204" pitchFamily="34" charset="0"/>
              <a:buChar char="•"/>
            </a:pP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In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1972,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The Equal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Employment Opportunity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Act was passed by Congress.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The Act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modified the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Title VII and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provided authority to EEOC to form its separate enforcement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litigation. The EEOC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perform significant role in interpretations of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j</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udicial decisions regarding civil rights.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The commission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also defined the term "discrimination" for the first time. </a:t>
            </a:r>
          </a:p>
          <a:p>
            <a:pPr>
              <a:lnSpc>
                <a:spcPct val="110000"/>
              </a:lnSpc>
              <a:buFont typeface="Arial" panose="020B0604020202020204" pitchFamily="34" charset="0"/>
              <a:buChar char="•"/>
            </a:pP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The most significant initiative that took place due to Civil rights Act was the initiation of “The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Americans with Disabilities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Act”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of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1990 that holds considerable importance in federal legislature. It which prohibits discrimination against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disability in public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spaces.</a:t>
            </a:r>
            <a:endPar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endParaRPr>
          </a:p>
          <a:p>
            <a:pPr>
              <a:lnSpc>
                <a:spcPct val="110000"/>
              </a:lnSpc>
              <a:buFont typeface="Arial" panose="020B0604020202020204" pitchFamily="34" charset="0"/>
              <a:buChar char="•"/>
            </a:pP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It</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also influenced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the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Voting Rights Act of 1965 and the Civil Rights Act of 1968, aiding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both the rights of African </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Americans,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and women empowerment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Rodriguez &amp; </a:t>
            </a:r>
            <a:r>
              <a:rPr lang="en-US" sz="1700" dirty="0" err="1">
                <a:solidFill>
                  <a:schemeClr val="tx1">
                    <a:lumMod val="85000"/>
                    <a:lumOff val="15000"/>
                  </a:schemeClr>
                </a:solidFill>
                <a:latin typeface="Times New Roman" panose="02020603050405020304" pitchFamily="18" charset="0"/>
                <a:cs typeface="Times New Roman" panose="02020603050405020304" pitchFamily="18" charset="0"/>
              </a:rPr>
              <a:t>Weingast</a:t>
            </a:r>
            <a:r>
              <a:rPr lang="en-US" sz="1700" dirty="0">
                <a:solidFill>
                  <a:schemeClr val="tx1">
                    <a:lumMod val="85000"/>
                    <a:lumOff val="15000"/>
                  </a:schemeClr>
                </a:solidFill>
                <a:latin typeface="Times New Roman" panose="02020603050405020304" pitchFamily="18" charset="0"/>
                <a:cs typeface="Times New Roman" panose="02020603050405020304" pitchFamily="18" charset="0"/>
              </a:rPr>
              <a:t>, </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2002</a:t>
            </a:r>
            <a:r>
              <a:rPr lang="en-US" sz="1700" dirty="0" smtClean="0">
                <a:solidFill>
                  <a:schemeClr val="tx1">
                    <a:lumMod val="85000"/>
                    <a:lumOff val="15000"/>
                  </a:schemeClr>
                </a:solidFill>
                <a:latin typeface="Times New Roman" panose="02020603050405020304" pitchFamily="18" charset="0"/>
                <a:cs typeface="Times New Roman" panose="02020603050405020304" pitchFamily="18" charset="0"/>
              </a:rPr>
              <a:t>).</a:t>
            </a:r>
            <a:endParaRPr lang="en-US"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529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lnSpc>
                <a:spcPct val="12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Brown v. Board of Education Case </a:t>
            </a:r>
            <a:r>
              <a:rPr lang="en-US" sz="1700" dirty="0" smtClean="0">
                <a:latin typeface="Times New Roman" panose="02020603050405020304" pitchFamily="18" charset="0"/>
                <a:cs typeface="Times New Roman" panose="02020603050405020304" pitchFamily="18" charset="0"/>
              </a:rPr>
              <a:t>upraised major </a:t>
            </a:r>
            <a:r>
              <a:rPr lang="en-US" sz="1700" dirty="0">
                <a:latin typeface="Times New Roman" panose="02020603050405020304" pitchFamily="18" charset="0"/>
                <a:cs typeface="Times New Roman" panose="02020603050405020304" pitchFamily="18" charset="0"/>
              </a:rPr>
              <a:t>legal </a:t>
            </a:r>
            <a:r>
              <a:rPr lang="en-US" sz="1700" dirty="0" smtClean="0">
                <a:latin typeface="Times New Roman" panose="02020603050405020304" pitchFamily="18" charset="0"/>
                <a:cs typeface="Times New Roman" panose="02020603050405020304" pitchFamily="18" charset="0"/>
              </a:rPr>
              <a:t>concerns of discriminatory practices against the minorities, especially the separate </a:t>
            </a:r>
            <a:r>
              <a:rPr lang="en-US" sz="1700" dirty="0">
                <a:latin typeface="Times New Roman" panose="02020603050405020304" pitchFamily="18" charset="0"/>
                <a:cs typeface="Times New Roman" panose="02020603050405020304" pitchFamily="18" charset="0"/>
              </a:rPr>
              <a:t>school systems for blacks and </a:t>
            </a:r>
            <a:r>
              <a:rPr lang="en-US" sz="1700" dirty="0" smtClean="0">
                <a:latin typeface="Times New Roman" panose="02020603050405020304" pitchFamily="18" charset="0"/>
                <a:cs typeface="Times New Roman" panose="02020603050405020304" pitchFamily="18" charset="0"/>
              </a:rPr>
              <a:t>whites.</a:t>
            </a:r>
          </a:p>
          <a:p>
            <a:pPr fontAlgn="base">
              <a:lnSpc>
                <a:spcPct val="12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case claimed it as a </a:t>
            </a:r>
            <a:r>
              <a:rPr lang="en-US" sz="1700" dirty="0" smtClean="0">
                <a:latin typeface="Times New Roman" panose="02020603050405020304" pitchFamily="18" charset="0"/>
                <a:cs typeface="Times New Roman" panose="02020603050405020304" pitchFamily="18" charset="0"/>
              </a:rPr>
              <a:t>violation of </a:t>
            </a:r>
            <a:r>
              <a:rPr lang="en-US" sz="1700" dirty="0">
                <a:latin typeface="Times New Roman" panose="02020603050405020304" pitchFamily="18" charset="0"/>
                <a:cs typeface="Times New Roman" panose="02020603050405020304" pitchFamily="18" charset="0"/>
              </a:rPr>
              <a:t>the </a:t>
            </a:r>
            <a:r>
              <a:rPr lang="en-US" sz="1700" dirty="0" smtClean="0">
                <a:latin typeface="Times New Roman" panose="02020603050405020304" pitchFamily="18" charset="0"/>
                <a:cs typeface="Times New Roman" panose="02020603050405020304" pitchFamily="18" charset="0"/>
              </a:rPr>
              <a:t>Constitutional Clause regarding “equal protection of all citizens”.</a:t>
            </a:r>
            <a:endParaRPr lang="en-US" sz="1700" dirty="0" smtClean="0">
              <a:latin typeface="Times New Roman" panose="02020603050405020304" pitchFamily="18" charset="0"/>
              <a:cs typeface="Times New Roman" panose="02020603050405020304" pitchFamily="18" charset="0"/>
            </a:endParaRPr>
          </a:p>
          <a:p>
            <a:pPr fontAlgn="base">
              <a:lnSpc>
                <a:spcPct val="12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Thus, The </a:t>
            </a:r>
            <a:r>
              <a:rPr lang="en-US" sz="1700" dirty="0">
                <a:latin typeface="Times New Roman" panose="02020603050405020304" pitchFamily="18" charset="0"/>
                <a:cs typeface="Times New Roman" panose="02020603050405020304" pitchFamily="18" charset="0"/>
              </a:rPr>
              <a:t>Supreme Court </a:t>
            </a:r>
            <a:r>
              <a:rPr lang="en-US" sz="1700" dirty="0" smtClean="0">
                <a:latin typeface="Times New Roman" panose="02020603050405020304" pitchFamily="18" charset="0"/>
                <a:cs typeface="Times New Roman" panose="02020603050405020304" pitchFamily="18" charset="0"/>
              </a:rPr>
              <a:t>approve </a:t>
            </a:r>
            <a:r>
              <a:rPr lang="en-US" sz="1700" dirty="0">
                <a:latin typeface="Times New Roman" panose="02020603050405020304" pitchFamily="18" charset="0"/>
                <a:cs typeface="Times New Roman" panose="02020603050405020304" pitchFamily="18" charset="0"/>
              </a:rPr>
              <a:t>to support a </a:t>
            </a:r>
            <a:r>
              <a:rPr lang="en-US" sz="1700" dirty="0" smtClean="0">
                <a:latin typeface="Times New Roman" panose="02020603050405020304" pitchFamily="18" charset="0"/>
                <a:cs typeface="Times New Roman" panose="02020603050405020304" pitchFamily="18" charset="0"/>
              </a:rPr>
              <a:t>common </a:t>
            </a:r>
            <a:r>
              <a:rPr lang="en-US" sz="1700" dirty="0">
                <a:latin typeface="Times New Roman" panose="02020603050405020304" pitchFamily="18" charset="0"/>
                <a:cs typeface="Times New Roman" panose="02020603050405020304" pitchFamily="18" charset="0"/>
              </a:rPr>
              <a:t>decision declaring </a:t>
            </a:r>
            <a:r>
              <a:rPr lang="en-US" sz="1700" dirty="0" smtClean="0">
                <a:latin typeface="Times New Roman" panose="02020603050405020304" pitchFamily="18" charset="0"/>
                <a:cs typeface="Times New Roman" panose="02020603050405020304" pitchFamily="18" charset="0"/>
              </a:rPr>
              <a:t>discrimination </a:t>
            </a:r>
            <a:r>
              <a:rPr lang="en-US" sz="1700" dirty="0">
                <a:latin typeface="Times New Roman" panose="02020603050405020304" pitchFamily="18" charset="0"/>
                <a:cs typeface="Times New Roman" panose="02020603050405020304" pitchFamily="18" charset="0"/>
              </a:rPr>
              <a:t>in public schools </a:t>
            </a:r>
            <a:r>
              <a:rPr lang="en-US" sz="1700" dirty="0" smtClean="0">
                <a:latin typeface="Times New Roman" panose="02020603050405020304" pitchFamily="18" charset="0"/>
                <a:cs typeface="Times New Roman" panose="02020603050405020304" pitchFamily="18" charset="0"/>
              </a:rPr>
              <a:t>unconstitutional (Patterson </a:t>
            </a:r>
            <a:r>
              <a:rPr lang="en-US" sz="1700" dirty="0">
                <a:latin typeface="Times New Roman" panose="02020603050405020304" pitchFamily="18" charset="0"/>
                <a:cs typeface="Times New Roman" panose="02020603050405020304" pitchFamily="18" charset="0"/>
              </a:rPr>
              <a:t>&amp; </a:t>
            </a:r>
            <a:r>
              <a:rPr lang="en-US" sz="1700" dirty="0" err="1" smtClean="0">
                <a:latin typeface="Times New Roman" panose="02020603050405020304" pitchFamily="18" charset="0"/>
                <a:cs typeface="Times New Roman" panose="02020603050405020304" pitchFamily="18" charset="0"/>
              </a:rPr>
              <a:t>Freehling</a:t>
            </a:r>
            <a:r>
              <a:rPr lang="en-US" sz="1700" dirty="0" smtClean="0">
                <a:latin typeface="Times New Roman" panose="02020603050405020304" pitchFamily="18" charset="0"/>
                <a:cs typeface="Times New Roman" panose="02020603050405020304" pitchFamily="18" charset="0"/>
              </a:rPr>
              <a:t>, 2001).</a:t>
            </a:r>
          </a:p>
          <a:p>
            <a:pPr fontAlgn="base">
              <a:lnSpc>
                <a:spcPct val="12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On </a:t>
            </a:r>
            <a:r>
              <a:rPr lang="en-US" sz="1700" dirty="0">
                <a:latin typeface="Times New Roman" panose="02020603050405020304" pitchFamily="18" charset="0"/>
                <a:cs typeface="Times New Roman" panose="02020603050405020304" pitchFamily="18" charset="0"/>
              </a:rPr>
              <a:t>May 14, 1954, </a:t>
            </a:r>
            <a:r>
              <a:rPr lang="en-US" sz="1700" dirty="0" smtClean="0">
                <a:latin typeface="Times New Roman" panose="02020603050405020304" pitchFamily="18" charset="0"/>
                <a:cs typeface="Times New Roman" panose="02020603050405020304" pitchFamily="18" charset="0"/>
              </a:rPr>
              <a:t>the Court declared </a:t>
            </a:r>
            <a:r>
              <a:rPr lang="en-US" sz="1700" dirty="0">
                <a:latin typeface="Times New Roman" panose="02020603050405020304" pitchFamily="18" charset="0"/>
                <a:cs typeface="Times New Roman" panose="02020603050405020304" pitchFamily="18" charset="0"/>
              </a:rPr>
              <a:t>that </a:t>
            </a:r>
            <a:r>
              <a:rPr lang="en-US" sz="1700" dirty="0" smtClean="0">
                <a:latin typeface="Times New Roman" panose="02020603050405020304" pitchFamily="18" charset="0"/>
                <a:cs typeface="Times New Roman" panose="02020603050405020304" pitchFamily="18" charset="0"/>
              </a:rPr>
              <a:t>“there is no place for the doctrine of 'separate </a:t>
            </a:r>
            <a:r>
              <a:rPr lang="en-US" sz="1700" dirty="0">
                <a:latin typeface="Times New Roman" panose="02020603050405020304" pitchFamily="18" charset="0"/>
                <a:cs typeface="Times New Roman" panose="02020603050405020304" pitchFamily="18" charset="0"/>
              </a:rPr>
              <a:t>but </a:t>
            </a:r>
            <a:r>
              <a:rPr lang="en-US" sz="1700" dirty="0" smtClean="0">
                <a:latin typeface="Times New Roman" panose="02020603050405020304" pitchFamily="18" charset="0"/>
                <a:cs typeface="Times New Roman" panose="02020603050405020304" pitchFamily="18" charset="0"/>
              </a:rPr>
              <a:t>equal‘ education system in the legislature.</a:t>
            </a:r>
          </a:p>
          <a:p>
            <a:pPr fontAlgn="base">
              <a:lnSpc>
                <a:spcPct val="12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a:t>
            </a:r>
            <a:r>
              <a:rPr lang="en-US" sz="1700" dirty="0">
                <a:latin typeface="Times New Roman" panose="02020603050405020304" pitchFamily="18" charset="0"/>
                <a:cs typeface="Times New Roman" panose="02020603050405020304" pitchFamily="18" charset="0"/>
              </a:rPr>
              <a:t>Court's </a:t>
            </a:r>
            <a:r>
              <a:rPr lang="en-US" sz="1700" dirty="0" smtClean="0">
                <a:latin typeface="Times New Roman" panose="02020603050405020304" pitchFamily="18" charset="0"/>
                <a:cs typeface="Times New Roman" panose="02020603050405020304" pitchFamily="18" charset="0"/>
              </a:rPr>
              <a:t>agreed that it was unconstitutional to have discriminatory educational system and facilities.</a:t>
            </a:r>
          </a:p>
          <a:p>
            <a:pPr fontAlgn="base">
              <a:lnSpc>
                <a:spcPct val="120000"/>
              </a:lnSpc>
              <a:buFont typeface="Arial" panose="020B0604020202020204" pitchFamily="34" charset="0"/>
              <a:buChar char="•"/>
            </a:pPr>
            <a:r>
              <a:rPr lang="en-US" sz="1700" dirty="0" smtClean="0">
                <a:latin typeface="Times New Roman" panose="02020603050405020304" pitchFamily="18" charset="0"/>
                <a:cs typeface="Times New Roman" panose="02020603050405020304" pitchFamily="18" charset="0"/>
              </a:rPr>
              <a:t>The case</a:t>
            </a:r>
            <a:r>
              <a:rPr lang="en-US" sz="1700" dirty="0" smtClean="0">
                <a:latin typeface="Times New Roman" panose="02020603050405020304" pitchFamily="18" charset="0"/>
                <a:cs typeface="Times New Roman" panose="02020603050405020304" pitchFamily="18" charset="0"/>
              </a:rPr>
              <a:t> surfaced </a:t>
            </a:r>
            <a:r>
              <a:rPr lang="en-US" sz="1700" dirty="0">
                <a:latin typeface="Times New Roman" panose="02020603050405020304" pitchFamily="18" charset="0"/>
                <a:cs typeface="Times New Roman" panose="02020603050405020304" pitchFamily="18" charset="0"/>
              </a:rPr>
              <a:t>the way for integration </a:t>
            </a:r>
            <a:r>
              <a:rPr lang="en-US" sz="1700" dirty="0" smtClean="0">
                <a:latin typeface="Times New Roman" panose="02020603050405020304" pitchFamily="18" charset="0"/>
                <a:cs typeface="Times New Roman" panose="02020603050405020304" pitchFamily="18" charset="0"/>
              </a:rPr>
              <a:t>of the</a:t>
            </a:r>
            <a:r>
              <a:rPr lang="en-US" sz="1700" dirty="0">
                <a:latin typeface="Times New Roman" panose="02020603050405020304" pitchFamily="18" charset="0"/>
                <a:cs typeface="Times New Roman" panose="02020603050405020304" pitchFamily="18" charset="0"/>
              </a:rPr>
              <a:t> Civil Rights Movement </a:t>
            </a:r>
            <a:r>
              <a:rPr lang="en-US" sz="1700" dirty="0" smtClean="0">
                <a:latin typeface="Times New Roman" panose="02020603050405020304" pitchFamily="18" charset="0"/>
                <a:cs typeface="Times New Roman" panose="02020603050405020304" pitchFamily="18" charset="0"/>
              </a:rPr>
              <a:t>(Kluger</a:t>
            </a:r>
            <a:r>
              <a:rPr lang="en-US" sz="1700" dirty="0">
                <a:latin typeface="Times New Roman" panose="02020603050405020304" pitchFamily="18" charset="0"/>
                <a:cs typeface="Times New Roman" panose="02020603050405020304" pitchFamily="18" charset="0"/>
              </a:rPr>
              <a:t>, </a:t>
            </a:r>
            <a:r>
              <a:rPr lang="en-US" sz="1700" dirty="0" smtClean="0">
                <a:latin typeface="Times New Roman" panose="02020603050405020304" pitchFamily="18" charset="0"/>
                <a:cs typeface="Times New Roman" panose="02020603050405020304" pitchFamily="18" charset="0"/>
              </a:rPr>
              <a:t>2011).</a:t>
            </a:r>
          </a:p>
          <a:p>
            <a:pPr fontAlgn="base">
              <a:buFont typeface="Arial" panose="020B0604020202020204" pitchFamily="34" charset="0"/>
              <a:buChar char="•"/>
            </a:pPr>
            <a:endParaRPr lang="en-US" dirty="0" smtClean="0">
              <a:solidFill>
                <a:srgbClr val="222222"/>
              </a:solidFill>
              <a:latin typeface="Linux Libertine"/>
            </a:endParaRPr>
          </a:p>
          <a:p>
            <a:pPr marL="0" indent="0" fontAlgn="base">
              <a:buNone/>
            </a:pPr>
            <a:endParaRPr lang="en-US" dirty="0" smtClean="0">
              <a:solidFill>
                <a:srgbClr val="222222"/>
              </a:solidFill>
              <a:latin typeface="Linux Libertine"/>
            </a:endParaRPr>
          </a:p>
          <a:p>
            <a:pPr fontAlgn="base"/>
            <a:endParaRPr lang="en-US" dirty="0">
              <a:solidFill>
                <a:srgbClr val="222222"/>
              </a:solidFill>
              <a:latin typeface="Linux Libertine"/>
            </a:endParaRPr>
          </a:p>
          <a:p>
            <a:pPr marL="0" indent="0">
              <a:buNone/>
            </a:pPr>
            <a:endParaRPr lang="en-US" dirty="0"/>
          </a:p>
        </p:txBody>
      </p:sp>
      <p:sp>
        <p:nvSpPr>
          <p:cNvPr id="4" name="Title 1"/>
          <p:cNvSpPr>
            <a:spLocks noGrp="1"/>
          </p:cNvSpPr>
          <p:nvPr>
            <p:ph type="title"/>
          </p:nvPr>
        </p:nvSpPr>
        <p:spPr>
          <a:xfrm>
            <a:off x="1097280" y="286603"/>
            <a:ext cx="10058400" cy="1090505"/>
          </a:xfrm>
        </p:spPr>
        <p:txBody>
          <a:bodyPr>
            <a:normAutofit/>
          </a:bodyPr>
          <a:lstStyle/>
          <a:p>
            <a:r>
              <a:rPr lang="en-US" sz="2400" spc="0" dirty="0">
                <a:solidFill>
                  <a:srgbClr val="393939"/>
                </a:solidFill>
                <a:latin typeface="Times New Roman" panose="02020603050405020304" pitchFamily="18" charset="0"/>
                <a:cs typeface="Times New Roman" panose="02020603050405020304" pitchFamily="18" charset="0"/>
              </a:rPr>
              <a:t>Topic 2</a:t>
            </a:r>
            <a:br>
              <a:rPr lang="en-US" sz="2400" spc="0" dirty="0">
                <a:solidFill>
                  <a:srgbClr val="393939"/>
                </a:solidFill>
                <a:latin typeface="Times New Roman" panose="02020603050405020304" pitchFamily="18" charset="0"/>
                <a:cs typeface="Times New Roman" panose="02020603050405020304" pitchFamily="18" charset="0"/>
              </a:rPr>
            </a:br>
            <a:r>
              <a:rPr lang="en-US" sz="2400" spc="0" dirty="0">
                <a:solidFill>
                  <a:srgbClr val="393939"/>
                </a:solidFill>
                <a:latin typeface="Times New Roman" panose="02020603050405020304" pitchFamily="18" charset="0"/>
                <a:cs typeface="Times New Roman" panose="02020603050405020304" pitchFamily="18" charset="0"/>
              </a:rPr>
              <a:t>Brown </a:t>
            </a:r>
            <a:r>
              <a:rPr lang="en-US" sz="2400" spc="0" dirty="0" smtClean="0">
                <a:solidFill>
                  <a:srgbClr val="393939"/>
                </a:solidFill>
                <a:latin typeface="Times New Roman" panose="02020603050405020304" pitchFamily="18" charset="0"/>
                <a:cs typeface="Times New Roman" panose="02020603050405020304" pitchFamily="18" charset="0"/>
              </a:rPr>
              <a:t>v. </a:t>
            </a:r>
            <a:r>
              <a:rPr lang="en-US" sz="2400" spc="0" dirty="0">
                <a:solidFill>
                  <a:srgbClr val="393939"/>
                </a:solidFill>
                <a:latin typeface="Times New Roman" panose="02020603050405020304" pitchFamily="18" charset="0"/>
                <a:cs typeface="Times New Roman" panose="02020603050405020304" pitchFamily="18" charset="0"/>
              </a:rPr>
              <a:t>Board of Education </a:t>
            </a:r>
            <a:r>
              <a:rPr lang="en-US" sz="2400" spc="0" dirty="0" smtClean="0">
                <a:solidFill>
                  <a:srgbClr val="393939"/>
                </a:solidFill>
                <a:latin typeface="Times New Roman" panose="02020603050405020304" pitchFamily="18" charset="0"/>
                <a:cs typeface="Times New Roman" panose="02020603050405020304" pitchFamily="18" charset="0"/>
              </a:rPr>
              <a:t>Case</a:t>
            </a:r>
            <a:endParaRPr lang="en-US" sz="5400" dirty="0"/>
          </a:p>
        </p:txBody>
      </p:sp>
    </p:spTree>
    <p:extLst>
      <p:ext uri="{BB962C8B-B14F-4D97-AF65-F5344CB8AC3E}">
        <p14:creationId xmlns:p14="http://schemas.microsoft.com/office/powerpoint/2010/main" val="496739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4820"/>
            <a:ext cx="10058400" cy="1332132"/>
          </a:xfrm>
        </p:spPr>
        <p:txBody>
          <a:bodyPr/>
          <a:lstStyle/>
          <a:p>
            <a:r>
              <a:rPr lang="en-US" dirty="0" smtClean="0">
                <a:solidFill>
                  <a:srgbClr val="000000">
                    <a:lumMod val="75000"/>
                    <a:lumOff val="25000"/>
                  </a:srgbClr>
                </a:solidFill>
              </a:rPr>
              <a:t>Conclusion</a:t>
            </a:r>
            <a:endParaRPr lang="en-US" dirty="0"/>
          </a:p>
        </p:txBody>
      </p:sp>
      <p:sp>
        <p:nvSpPr>
          <p:cNvPr id="3" name="Content Placeholder 2"/>
          <p:cNvSpPr>
            <a:spLocks noGrp="1"/>
          </p:cNvSpPr>
          <p:nvPr>
            <p:ph idx="1"/>
          </p:nvPr>
        </p:nvSpPr>
        <p:spPr>
          <a:xfrm>
            <a:off x="1097280" y="1845733"/>
            <a:ext cx="8998190" cy="4369715"/>
          </a:xfrm>
        </p:spPr>
        <p:txBody>
          <a:bodyPr>
            <a:normAutofit/>
          </a:bodyPr>
          <a:lstStyle/>
          <a:p>
            <a:pPr>
              <a:lnSpc>
                <a:spcPct val="100000"/>
              </a:lnSpc>
              <a:buFont typeface="Arial" panose="020B0604020202020204" pitchFamily="34" charset="0"/>
              <a:buChar char="•"/>
            </a:pPr>
            <a:r>
              <a:rPr lang="en-US" sz="1800" dirty="0" smtClean="0">
                <a:solidFill>
                  <a:srgbClr val="222222"/>
                </a:solidFill>
                <a:latin typeface="Times New Roman" panose="02020603050405020304" pitchFamily="18" charset="0"/>
                <a:cs typeface="Times New Roman" panose="02020603050405020304" pitchFamily="18" charset="0"/>
              </a:rPr>
              <a:t>Advocates </a:t>
            </a:r>
            <a:r>
              <a:rPr lang="en-US" sz="1800" dirty="0">
                <a:solidFill>
                  <a:srgbClr val="222222"/>
                </a:solidFill>
                <a:latin typeface="Times New Roman" panose="02020603050405020304" pitchFamily="18" charset="0"/>
                <a:cs typeface="Times New Roman" panose="02020603050405020304" pitchFamily="18" charset="0"/>
              </a:rPr>
              <a:t>of judicial </a:t>
            </a:r>
            <a:r>
              <a:rPr lang="en-US" sz="1800" dirty="0" smtClean="0">
                <a:solidFill>
                  <a:srgbClr val="222222"/>
                </a:solidFill>
                <a:latin typeface="Times New Roman" panose="02020603050405020304" pitchFamily="18" charset="0"/>
                <a:cs typeface="Times New Roman" panose="02020603050405020304" pitchFamily="18" charset="0"/>
              </a:rPr>
              <a:t>activism supported the Supreme </a:t>
            </a:r>
            <a:r>
              <a:rPr lang="en-US" sz="1800" dirty="0">
                <a:solidFill>
                  <a:srgbClr val="222222"/>
                </a:solidFill>
                <a:latin typeface="Times New Roman" panose="02020603050405020304" pitchFamily="18" charset="0"/>
                <a:cs typeface="Times New Roman" panose="02020603050405020304" pitchFamily="18" charset="0"/>
              </a:rPr>
              <a:t>Court </a:t>
            </a:r>
            <a:r>
              <a:rPr lang="en-US" sz="1800" dirty="0" smtClean="0">
                <a:solidFill>
                  <a:srgbClr val="222222"/>
                </a:solidFill>
                <a:latin typeface="Times New Roman" panose="02020603050405020304" pitchFamily="18" charset="0"/>
                <a:cs typeface="Times New Roman" panose="02020603050405020304" pitchFamily="18" charset="0"/>
              </a:rPr>
              <a:t>decision, that the </a:t>
            </a:r>
            <a:r>
              <a:rPr lang="en-US" sz="1800" dirty="0" smtClean="0">
                <a:solidFill>
                  <a:srgbClr val="222222"/>
                </a:solidFill>
                <a:latin typeface="Times New Roman" panose="02020603050405020304" pitchFamily="18" charset="0"/>
                <a:cs typeface="Times New Roman" panose="02020603050405020304" pitchFamily="18" charset="0"/>
              </a:rPr>
              <a:t>judiciary has efficiently respond </a:t>
            </a:r>
            <a:r>
              <a:rPr lang="en-US" sz="1800" dirty="0" smtClean="0">
                <a:solidFill>
                  <a:srgbClr val="222222"/>
                </a:solidFill>
                <a:latin typeface="Times New Roman" panose="02020603050405020304" pitchFamily="18" charset="0"/>
                <a:cs typeface="Times New Roman" panose="02020603050405020304" pitchFamily="18" charset="0"/>
              </a:rPr>
              <a:t>to </a:t>
            </a:r>
            <a:r>
              <a:rPr lang="en-US" sz="1800" dirty="0">
                <a:solidFill>
                  <a:srgbClr val="222222"/>
                </a:solidFill>
                <a:latin typeface="Times New Roman" panose="02020603050405020304" pitchFamily="18" charset="0"/>
                <a:cs typeface="Times New Roman" panose="02020603050405020304" pitchFamily="18" charset="0"/>
              </a:rPr>
              <a:t>address new </a:t>
            </a:r>
            <a:r>
              <a:rPr lang="en-US" sz="1800" dirty="0" smtClean="0">
                <a:solidFill>
                  <a:srgbClr val="222222"/>
                </a:solidFill>
                <a:latin typeface="Times New Roman" panose="02020603050405020304" pitchFamily="18" charset="0"/>
                <a:cs typeface="Times New Roman" panose="02020603050405020304" pitchFamily="18" charset="0"/>
              </a:rPr>
              <a:t>problems.</a:t>
            </a:r>
          </a:p>
          <a:p>
            <a:pPr>
              <a:lnSpc>
                <a:spcPct val="100000"/>
              </a:lnSpc>
              <a:buFont typeface="Arial" panose="020B0604020202020204" pitchFamily="34" charset="0"/>
              <a:buChar char="•"/>
            </a:pPr>
            <a:r>
              <a:rPr lang="en-US" sz="1800" dirty="0" smtClean="0">
                <a:solidFill>
                  <a:srgbClr val="222222"/>
                </a:solidFill>
                <a:latin typeface="Times New Roman" panose="02020603050405020304" pitchFamily="18" charset="0"/>
                <a:cs typeface="Times New Roman" panose="02020603050405020304" pitchFamily="18" charset="0"/>
              </a:rPr>
              <a:t>The Case not </a:t>
            </a:r>
            <a:r>
              <a:rPr lang="en-US" sz="1800" dirty="0">
                <a:solidFill>
                  <a:srgbClr val="222222"/>
                </a:solidFill>
                <a:latin typeface="Times New Roman" panose="02020603050405020304" pitchFamily="18" charset="0"/>
                <a:cs typeface="Times New Roman" panose="02020603050405020304" pitchFamily="18" charset="0"/>
              </a:rPr>
              <a:t>only </a:t>
            </a:r>
            <a:r>
              <a:rPr lang="en-US" sz="1800" dirty="0" smtClean="0">
                <a:solidFill>
                  <a:srgbClr val="222222"/>
                </a:solidFill>
                <a:latin typeface="Times New Roman" panose="02020603050405020304" pitchFamily="18" charset="0"/>
                <a:cs typeface="Times New Roman" panose="02020603050405020304" pitchFamily="18" charset="0"/>
              </a:rPr>
              <a:t>affected race </a:t>
            </a:r>
            <a:r>
              <a:rPr lang="en-US" sz="1800" dirty="0">
                <a:solidFill>
                  <a:srgbClr val="222222"/>
                </a:solidFill>
                <a:latin typeface="Times New Roman" panose="02020603050405020304" pitchFamily="18" charset="0"/>
                <a:cs typeface="Times New Roman" panose="02020603050405020304" pitchFamily="18" charset="0"/>
              </a:rPr>
              <a:t>relations, </a:t>
            </a:r>
            <a:r>
              <a:rPr lang="en-US" sz="1800" dirty="0" smtClean="0">
                <a:solidFill>
                  <a:srgbClr val="222222"/>
                </a:solidFill>
                <a:latin typeface="Times New Roman" panose="02020603050405020304" pitchFamily="18" charset="0"/>
                <a:cs typeface="Times New Roman" panose="02020603050405020304" pitchFamily="18" charset="0"/>
              </a:rPr>
              <a:t>but encouraged the administration to actively respond to the incidence of </a:t>
            </a:r>
            <a:r>
              <a:rPr lang="en-US" sz="1800" dirty="0">
                <a:solidFill>
                  <a:srgbClr val="222222"/>
                </a:solidFill>
                <a:latin typeface="Times New Roman" panose="02020603050405020304" pitchFamily="18" charset="0"/>
                <a:cs typeface="Times New Roman" panose="02020603050405020304" pitchFamily="18" charset="0"/>
              </a:rPr>
              <a:t>criminal justice, </a:t>
            </a:r>
            <a:r>
              <a:rPr lang="en-US" sz="1800" dirty="0" smtClean="0">
                <a:solidFill>
                  <a:srgbClr val="222222"/>
                </a:solidFill>
                <a:latin typeface="Times New Roman" panose="02020603050405020304" pitchFamily="18" charset="0"/>
                <a:cs typeface="Times New Roman" panose="02020603050405020304" pitchFamily="18" charset="0"/>
              </a:rPr>
              <a:t>political </a:t>
            </a:r>
            <a:r>
              <a:rPr lang="en-US" sz="1800" dirty="0">
                <a:solidFill>
                  <a:srgbClr val="222222"/>
                </a:solidFill>
                <a:latin typeface="Times New Roman" panose="02020603050405020304" pitchFamily="18" charset="0"/>
                <a:cs typeface="Times New Roman" panose="02020603050405020304" pitchFamily="18" charset="0"/>
              </a:rPr>
              <a:t>process, and </a:t>
            </a:r>
            <a:r>
              <a:rPr lang="en-US" sz="1800" dirty="0" smtClean="0">
                <a:solidFill>
                  <a:srgbClr val="222222"/>
                </a:solidFill>
                <a:latin typeface="Times New Roman" panose="02020603050405020304" pitchFamily="18" charset="0"/>
                <a:cs typeface="Times New Roman" panose="02020603050405020304" pitchFamily="18" charset="0"/>
              </a:rPr>
              <a:t>religious related concerns. </a:t>
            </a:r>
            <a:endParaRPr lang="en-US" sz="1800" dirty="0" smtClean="0">
              <a:solidFill>
                <a:srgbClr val="222222"/>
              </a:solidFill>
              <a:latin typeface="Times New Roman" panose="02020603050405020304" pitchFamily="18" charset="0"/>
              <a:cs typeface="Times New Roman" panose="02020603050405020304" pitchFamily="18" charset="0"/>
            </a:endParaRPr>
          </a:p>
          <a:p>
            <a:pPr>
              <a:lnSpc>
                <a:spcPct val="100000"/>
              </a:lnSpc>
              <a:buFont typeface="Arial" panose="020B0604020202020204" pitchFamily="34" charset="0"/>
              <a:buChar char="•"/>
            </a:pPr>
            <a:r>
              <a:rPr lang="en-US" sz="1800" dirty="0" smtClean="0">
                <a:solidFill>
                  <a:srgbClr val="222222"/>
                </a:solidFill>
                <a:latin typeface="Times New Roman" panose="02020603050405020304" pitchFamily="18" charset="0"/>
                <a:cs typeface="Times New Roman" panose="02020603050405020304" pitchFamily="18" charset="0"/>
              </a:rPr>
              <a:t>America has great history of discrimination against race, however, it is unacceptable in the educational institutions. It encourage conflicts between ethnic groups.</a:t>
            </a:r>
          </a:p>
          <a:p>
            <a:pPr>
              <a:lnSpc>
                <a:spcPct val="100000"/>
              </a:lnSpc>
              <a:buFont typeface="Arial" panose="020B0604020202020204" pitchFamily="34" charset="0"/>
              <a:buChar char="•"/>
            </a:pPr>
            <a:r>
              <a:rPr lang="en-US" sz="1800" dirty="0" smtClean="0">
                <a:solidFill>
                  <a:srgbClr val="222222"/>
                </a:solidFill>
                <a:latin typeface="Times New Roman" panose="02020603050405020304" pitchFamily="18" charset="0"/>
                <a:cs typeface="Times New Roman" panose="02020603050405020304" pitchFamily="18" charset="0"/>
              </a:rPr>
              <a:t>The case also highlighted segregation complains as well and encouraged </a:t>
            </a:r>
            <a:r>
              <a:rPr lang="en-US" sz="1800" dirty="0" smtClean="0">
                <a:solidFill>
                  <a:srgbClr val="222222"/>
                </a:solidFill>
                <a:latin typeface="Times New Roman" panose="02020603050405020304" pitchFamily="18" charset="0"/>
                <a:cs typeface="Times New Roman" panose="02020603050405020304" pitchFamily="18" charset="0"/>
              </a:rPr>
              <a:t>equal protection </a:t>
            </a:r>
            <a:r>
              <a:rPr lang="en-US" sz="1800" dirty="0" smtClean="0">
                <a:solidFill>
                  <a:srgbClr val="222222"/>
                </a:solidFill>
                <a:latin typeface="Times New Roman" panose="02020603050405020304" pitchFamily="18" charset="0"/>
                <a:cs typeface="Times New Roman" panose="02020603050405020304" pitchFamily="18" charset="0"/>
              </a:rPr>
              <a:t>civil laws </a:t>
            </a:r>
            <a:r>
              <a:rPr lang="en-US" sz="1800" dirty="0" smtClean="0">
                <a:solidFill>
                  <a:srgbClr val="222222"/>
                </a:solidFill>
                <a:latin typeface="Times New Roman" panose="02020603050405020304" pitchFamily="18" charset="0"/>
                <a:cs typeface="Times New Roman" panose="02020603050405020304" pitchFamily="18" charset="0"/>
              </a:rPr>
              <a:t>guaranteed by the Fourteenth Amendment.</a:t>
            </a:r>
          </a:p>
        </p:txBody>
      </p:sp>
    </p:spTree>
    <p:extLst>
      <p:ext uri="{BB962C8B-B14F-4D97-AF65-F5344CB8AC3E}">
        <p14:creationId xmlns:p14="http://schemas.microsoft.com/office/powerpoint/2010/main" val="792308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729884"/>
            <a:ext cx="9601196" cy="789998"/>
          </a:xfrm>
        </p:spPr>
        <p:txBody>
          <a:bodyPr/>
          <a:lstStyle/>
          <a:p>
            <a:r>
              <a:rPr lang="en-US" dirty="0" smtClean="0"/>
              <a:t>References</a:t>
            </a:r>
            <a:endParaRPr lang="en-US" dirty="0"/>
          </a:p>
        </p:txBody>
      </p:sp>
      <p:sp>
        <p:nvSpPr>
          <p:cNvPr id="3" name="Content Placeholder 2"/>
          <p:cNvSpPr>
            <a:spLocks noGrp="1"/>
          </p:cNvSpPr>
          <p:nvPr>
            <p:ph idx="1"/>
          </p:nvPr>
        </p:nvSpPr>
        <p:spPr>
          <a:xfrm>
            <a:off x="914400" y="2478103"/>
            <a:ext cx="10531366" cy="3812337"/>
          </a:xfrm>
        </p:spPr>
        <p:txBody>
          <a:bodyPr>
            <a:normAutofit/>
          </a:bodyPr>
          <a:lstStyle/>
          <a:p>
            <a:r>
              <a:rPr lang="en-US" sz="1600" dirty="0">
                <a:latin typeface="Times New Roman" panose="02020603050405020304" pitchFamily="18" charset="0"/>
                <a:cs typeface="Times New Roman" panose="02020603050405020304" pitchFamily="18" charset="0"/>
              </a:rPr>
              <a:t>Kluger, R. (2011). Simple justice: The history of Brown v. Board of Education and Black America's struggle for equality. Vintage</a:t>
            </a:r>
            <a:r>
              <a:rPr lang="en-US" sz="1600" dirty="0" smtClean="0">
                <a:latin typeface="Times New Roman" panose="02020603050405020304" pitchFamily="18" charset="0"/>
                <a:cs typeface="Times New Roman" panose="02020603050405020304" pitchFamily="18" charset="0"/>
              </a:rPr>
              <a:t>.</a:t>
            </a:r>
          </a:p>
          <a:p>
            <a:r>
              <a:rPr lang="en-US" sz="1600" dirty="0">
                <a:latin typeface="Times New Roman" panose="02020603050405020304" pitchFamily="18" charset="0"/>
                <a:cs typeface="Times New Roman" panose="02020603050405020304" pitchFamily="18" charset="0"/>
              </a:rPr>
              <a:t>Patterson, J. T., &amp; </a:t>
            </a:r>
            <a:r>
              <a:rPr lang="en-US" sz="1600" dirty="0" err="1">
                <a:latin typeface="Times New Roman" panose="02020603050405020304" pitchFamily="18" charset="0"/>
                <a:cs typeface="Times New Roman" panose="02020603050405020304" pitchFamily="18" charset="0"/>
              </a:rPr>
              <a:t>Freehling</a:t>
            </a:r>
            <a:r>
              <a:rPr lang="en-US" sz="1600" dirty="0">
                <a:latin typeface="Times New Roman" panose="02020603050405020304" pitchFamily="18" charset="0"/>
                <a:cs typeface="Times New Roman" panose="02020603050405020304" pitchFamily="18" charset="0"/>
              </a:rPr>
              <a:t>, W. W. (2001). Brown v. Board of Education: A civil rights milestone and its troubled legacy. Oxford University Press.</a:t>
            </a:r>
          </a:p>
          <a:p>
            <a:r>
              <a:rPr lang="en-US" sz="1600" dirty="0" smtClean="0">
                <a:latin typeface="Times New Roman" panose="02020603050405020304" pitchFamily="18" charset="0"/>
                <a:cs typeface="Times New Roman" panose="02020603050405020304" pitchFamily="18" charset="0"/>
              </a:rPr>
              <a:t>Rodriguez</a:t>
            </a:r>
            <a:r>
              <a:rPr lang="en-US" sz="1600" dirty="0">
                <a:latin typeface="Times New Roman" panose="02020603050405020304" pitchFamily="18" charset="0"/>
                <a:cs typeface="Times New Roman" panose="02020603050405020304" pitchFamily="18" charset="0"/>
              </a:rPr>
              <a:t>, D. B., &amp; </a:t>
            </a:r>
            <a:r>
              <a:rPr lang="en-US" sz="1600" dirty="0" err="1">
                <a:latin typeface="Times New Roman" panose="02020603050405020304" pitchFamily="18" charset="0"/>
                <a:cs typeface="Times New Roman" panose="02020603050405020304" pitchFamily="18" charset="0"/>
              </a:rPr>
              <a:t>Weingast</a:t>
            </a:r>
            <a:r>
              <a:rPr lang="en-US" sz="1600" dirty="0">
                <a:latin typeface="Times New Roman" panose="02020603050405020304" pitchFamily="18" charset="0"/>
                <a:cs typeface="Times New Roman" panose="02020603050405020304" pitchFamily="18" charset="0"/>
              </a:rPr>
              <a:t>, B. R. (2002). The </a:t>
            </a:r>
            <a:r>
              <a:rPr lang="en-US" sz="1600" dirty="0" err="1">
                <a:latin typeface="Times New Roman" panose="02020603050405020304" pitchFamily="18" charset="0"/>
                <a:cs typeface="Times New Roman" panose="02020603050405020304" pitchFamily="18" charset="0"/>
              </a:rPr>
              <a:t>Postitive</a:t>
            </a:r>
            <a:r>
              <a:rPr lang="en-US" sz="1600" dirty="0">
                <a:latin typeface="Times New Roman" panose="02020603050405020304" pitchFamily="18" charset="0"/>
                <a:cs typeface="Times New Roman" panose="02020603050405020304" pitchFamily="18" charset="0"/>
              </a:rPr>
              <a:t> Political Theory of Legislative History: New Perspectives on the 1964 Civil Rights Act and Its Interpretation. U. Pa. L. Rev., 151, 1417.</a:t>
            </a:r>
          </a:p>
        </p:txBody>
      </p:sp>
    </p:spTree>
    <p:extLst>
      <p:ext uri="{BB962C8B-B14F-4D97-AF65-F5344CB8AC3E}">
        <p14:creationId xmlns:p14="http://schemas.microsoft.com/office/powerpoint/2010/main" val="1350604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428</TotalTime>
  <Words>836</Words>
  <Application>Microsoft Office PowerPoint</Application>
  <PresentationFormat>Widescreen</PresentationFormat>
  <Paragraphs>53</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Linux Libertine</vt:lpstr>
      <vt:lpstr>Roboto</vt:lpstr>
      <vt:lpstr>Times New Roman</vt:lpstr>
      <vt:lpstr>Retrospect</vt:lpstr>
      <vt:lpstr>Business and Management</vt:lpstr>
      <vt:lpstr>Table of Contents</vt:lpstr>
      <vt:lpstr>Topic 1 Civil Rights Act of 1964</vt:lpstr>
      <vt:lpstr>Analysis</vt:lpstr>
      <vt:lpstr>Topic 2 Brown v. Board of Education Case</vt:lpstr>
      <vt:lpstr>Conclusion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vs Salary: Which is preferred for employees</dc:title>
  <dc:creator>TC-2018</dc:creator>
  <cp:lastModifiedBy>Rameezah</cp:lastModifiedBy>
  <cp:revision>68</cp:revision>
  <dcterms:created xsi:type="dcterms:W3CDTF">2019-04-06T15:32:45Z</dcterms:created>
  <dcterms:modified xsi:type="dcterms:W3CDTF">2019-04-12T06:36:00Z</dcterms:modified>
</cp:coreProperties>
</file>