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57" r:id="rId3"/>
    <p:sldId id="258" r:id="rId4"/>
    <p:sldId id="259" r:id="rId5"/>
    <p:sldId id="260" r:id="rId6"/>
    <p:sldId id="268" r:id="rId7"/>
    <p:sldId id="264" r:id="rId8"/>
    <p:sldId id="266" r:id="rId9"/>
    <p:sldId id="265" r:id="rId10"/>
    <p:sldId id="271" r:id="rId11"/>
    <p:sldId id="262" r:id="rId12"/>
    <p:sldId id="27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63" autoAdjust="0"/>
  </p:normalViewPr>
  <p:slideViewPr>
    <p:cSldViewPr snapToGrid="0" snapToObjects="1">
      <p:cViewPr>
        <p:scale>
          <a:sx n="94" d="100"/>
          <a:sy n="94" d="100"/>
        </p:scale>
        <p:origin x="-2056"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064292-EB28-9F42-B80D-018B234734E2}" type="datetimeFigureOut">
              <a:rPr lang="en-US" smtClean="0"/>
              <a:t>3/19/19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1FDA46-78F8-1B4A-B645-7806B7D00776}" type="slidenum">
              <a:rPr lang="en-US" smtClean="0"/>
              <a:t>‹#›</a:t>
            </a:fld>
            <a:endParaRPr lang="en-US"/>
          </a:p>
        </p:txBody>
      </p:sp>
    </p:spTree>
    <p:extLst>
      <p:ext uri="{BB962C8B-B14F-4D97-AF65-F5344CB8AC3E}">
        <p14:creationId xmlns:p14="http://schemas.microsoft.com/office/powerpoint/2010/main" val="3660972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charset="2"/>
              <a:buChar char="q"/>
            </a:pPr>
            <a:r>
              <a:rPr lang="en-US" dirty="0" smtClean="0"/>
              <a:t>Adoption</a:t>
            </a:r>
            <a:r>
              <a:rPr lang="en-US" baseline="0" dirty="0" smtClean="0"/>
              <a:t> of the value-based care will improve role of </a:t>
            </a:r>
            <a:r>
              <a:rPr lang="en-US" dirty="0" smtClean="0"/>
              <a:t>Advanced Practitioner Registered</a:t>
            </a:r>
            <a:r>
              <a:rPr lang="en-US" baseline="0" dirty="0" smtClean="0"/>
              <a:t> Nurse.</a:t>
            </a:r>
          </a:p>
          <a:p>
            <a:pPr marL="171450" indent="-171450">
              <a:buFont typeface="Wingdings" charset="2"/>
              <a:buChar char="q"/>
            </a:pPr>
            <a:r>
              <a:rPr lang="en-US" baseline="0" dirty="0" smtClean="0"/>
              <a:t>Nurses will be paid according to their efforts and contribution.</a:t>
            </a:r>
          </a:p>
          <a:p>
            <a:pPr marL="171450" indent="-171450">
              <a:buFont typeface="Wingdings" charset="2"/>
              <a:buChar char="q"/>
            </a:pPr>
            <a:r>
              <a:rPr lang="en-US" baseline="0" dirty="0" smtClean="0"/>
              <a:t>Healthcare will be transformed to the new system of payment. </a:t>
            </a:r>
            <a:endParaRPr lang="en-US" dirty="0"/>
          </a:p>
        </p:txBody>
      </p:sp>
      <p:sp>
        <p:nvSpPr>
          <p:cNvPr id="4" name="Slide Number Placeholder 3"/>
          <p:cNvSpPr>
            <a:spLocks noGrp="1"/>
          </p:cNvSpPr>
          <p:nvPr>
            <p:ph type="sldNum" sz="quarter" idx="10"/>
          </p:nvPr>
        </p:nvSpPr>
        <p:spPr/>
        <p:txBody>
          <a:bodyPr/>
          <a:lstStyle/>
          <a:p>
            <a:fld id="{691FDA46-78F8-1B4A-B645-7806B7D00776}" type="slidenum">
              <a:rPr lang="en-US" smtClean="0"/>
              <a:t>2</a:t>
            </a:fld>
            <a:endParaRPr lang="en-US"/>
          </a:p>
        </p:txBody>
      </p:sp>
    </p:spTree>
    <p:extLst>
      <p:ext uri="{BB962C8B-B14F-4D97-AF65-F5344CB8AC3E}">
        <p14:creationId xmlns:p14="http://schemas.microsoft.com/office/powerpoint/2010/main" val="3219478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1FDA46-78F8-1B4A-B645-7806B7D00776}" type="slidenum">
              <a:rPr lang="en-US" smtClean="0"/>
              <a:t>11</a:t>
            </a:fld>
            <a:endParaRPr lang="en-US"/>
          </a:p>
        </p:txBody>
      </p:sp>
    </p:spTree>
    <p:extLst>
      <p:ext uri="{BB962C8B-B14F-4D97-AF65-F5344CB8AC3E}">
        <p14:creationId xmlns:p14="http://schemas.microsoft.com/office/powerpoint/2010/main" val="393424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Adoption of value-based care will focus on enhancing the overall performance of the advanced nurse practitioners.</a:t>
            </a:r>
          </a:p>
          <a:p>
            <a:r>
              <a:rPr lang="en-US" dirty="0" smtClean="0"/>
              <a:t>When</a:t>
            </a:r>
            <a:r>
              <a:rPr lang="en-US" baseline="0" dirty="0" smtClean="0"/>
              <a:t> nurses will be evaluated according to their performance and competency they will be determined to provide better care services to the patient. </a:t>
            </a:r>
          </a:p>
          <a:p>
            <a:r>
              <a:rPr lang="en-US" baseline="0" dirty="0" smtClean="0"/>
              <a:t>Healthcare institutes aiming at improving quality of care are motivated to implement value-based systems. The leading healthcare organizations accepts the benefits of such systems. </a:t>
            </a:r>
          </a:p>
          <a:p>
            <a:endParaRPr lang="en-US" baseline="0" dirty="0" smtClean="0"/>
          </a:p>
        </p:txBody>
      </p:sp>
      <p:sp>
        <p:nvSpPr>
          <p:cNvPr id="4" name="Slide Number Placeholder 3"/>
          <p:cNvSpPr>
            <a:spLocks noGrp="1"/>
          </p:cNvSpPr>
          <p:nvPr>
            <p:ph type="sldNum" sz="quarter" idx="10"/>
          </p:nvPr>
        </p:nvSpPr>
        <p:spPr/>
        <p:txBody>
          <a:bodyPr/>
          <a:lstStyle/>
          <a:p>
            <a:fld id="{691FDA46-78F8-1B4A-B645-7806B7D00776}" type="slidenum">
              <a:rPr lang="en-US" smtClean="0"/>
              <a:t>3</a:t>
            </a:fld>
            <a:endParaRPr lang="en-US"/>
          </a:p>
        </p:txBody>
      </p:sp>
    </p:spTree>
    <p:extLst>
      <p:ext uri="{BB962C8B-B14F-4D97-AF65-F5344CB8AC3E}">
        <p14:creationId xmlns:p14="http://schemas.microsoft.com/office/powerpoint/2010/main" val="4161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 outcomes: high</a:t>
            </a:r>
            <a:r>
              <a:rPr lang="en-US" baseline="0" dirty="0" smtClean="0"/>
              <a:t> satisfaction and improved scope of recovery are patient related outcomes associated with the value-based system. Decrease In cost remains prominent outcome of value-based care. This is because the advanced nurses will be paid according to their performance. </a:t>
            </a:r>
            <a:endParaRPr lang="en-US" dirty="0" smtClean="0"/>
          </a:p>
          <a:p>
            <a:r>
              <a:rPr lang="en-US" dirty="0" smtClean="0"/>
              <a:t>Nursing care:</a:t>
            </a:r>
            <a:r>
              <a:rPr lang="en-US" baseline="0" dirty="0" smtClean="0"/>
              <a:t> Nurses will be motivated to perform better for attaining better value against their services. </a:t>
            </a:r>
            <a:endParaRPr lang="en-US" dirty="0" smtClean="0"/>
          </a:p>
          <a:p>
            <a:r>
              <a:rPr lang="en-US" dirty="0" smtClean="0"/>
              <a:t>AP </a:t>
            </a:r>
            <a:r>
              <a:rPr lang="en-US" dirty="0" smtClean="0"/>
              <a:t>nursing:</a:t>
            </a:r>
            <a:r>
              <a:rPr lang="en-US" baseline="0" dirty="0" smtClean="0"/>
              <a:t> Nurses will commit fewer errors because they will take care of precision and accuracy of operations. NP’s will be encouraged to take independent roles.  </a:t>
            </a:r>
            <a:endParaRPr lang="en-US" dirty="0" smtClean="0"/>
          </a:p>
          <a:p>
            <a:endParaRPr lang="en-US" dirty="0"/>
          </a:p>
        </p:txBody>
      </p:sp>
      <p:sp>
        <p:nvSpPr>
          <p:cNvPr id="4" name="Slide Number Placeholder 3"/>
          <p:cNvSpPr>
            <a:spLocks noGrp="1"/>
          </p:cNvSpPr>
          <p:nvPr>
            <p:ph type="sldNum" sz="quarter" idx="10"/>
          </p:nvPr>
        </p:nvSpPr>
        <p:spPr/>
        <p:txBody>
          <a:bodyPr/>
          <a:lstStyle/>
          <a:p>
            <a:fld id="{691FDA46-78F8-1B4A-B645-7806B7D00776}" type="slidenum">
              <a:rPr lang="en-US" smtClean="0"/>
              <a:t>4</a:t>
            </a:fld>
            <a:endParaRPr lang="en-US"/>
          </a:p>
        </p:txBody>
      </p:sp>
    </p:spTree>
    <p:extLst>
      <p:ext uri="{BB962C8B-B14F-4D97-AF65-F5344CB8AC3E}">
        <p14:creationId xmlns:p14="http://schemas.microsoft.com/office/powerpoint/2010/main" val="2946184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Adoption</a:t>
            </a:r>
            <a:r>
              <a:rPr lang="en-US" baseline="0" dirty="0" smtClean="0"/>
              <a:t> of value-based care promotes the concept of reimbursement that states that nurses must be paid according to the value of their services.</a:t>
            </a:r>
          </a:p>
          <a:p>
            <a:r>
              <a:rPr lang="en-US" baseline="0" dirty="0" smtClean="0"/>
              <a:t>Advanced Nurse Practitioners are taking the role of physicians in many areas so they will be paid same compensations as physicians.</a:t>
            </a:r>
          </a:p>
          <a:p>
            <a:r>
              <a:rPr lang="en-US" baseline="0" dirty="0" smtClean="0"/>
              <a:t>The purpose of reimbursing NP’s is to improve their roles in healthcare settings that will enhance the overall quality of care.</a:t>
            </a:r>
          </a:p>
          <a:p>
            <a:r>
              <a:rPr lang="en-US" dirty="0" smtClean="0"/>
              <a:t>Nurses</a:t>
            </a:r>
            <a:r>
              <a:rPr lang="en-US" baseline="0" dirty="0" smtClean="0"/>
              <a:t> will show eager to perform better by ensuring high competency and skills. </a:t>
            </a:r>
            <a:endParaRPr lang="en-US" dirty="0"/>
          </a:p>
        </p:txBody>
      </p:sp>
      <p:sp>
        <p:nvSpPr>
          <p:cNvPr id="4" name="Slide Number Placeholder 3"/>
          <p:cNvSpPr>
            <a:spLocks noGrp="1"/>
          </p:cNvSpPr>
          <p:nvPr>
            <p:ph type="sldNum" sz="quarter" idx="10"/>
          </p:nvPr>
        </p:nvSpPr>
        <p:spPr/>
        <p:txBody>
          <a:bodyPr/>
          <a:lstStyle/>
          <a:p>
            <a:fld id="{691FDA46-78F8-1B4A-B645-7806B7D00776}" type="slidenum">
              <a:rPr lang="en-US" smtClean="0"/>
              <a:t>5</a:t>
            </a:fld>
            <a:endParaRPr lang="en-US"/>
          </a:p>
        </p:txBody>
      </p:sp>
    </p:spTree>
    <p:extLst>
      <p:ext uri="{BB962C8B-B14F-4D97-AF65-F5344CB8AC3E}">
        <p14:creationId xmlns:p14="http://schemas.microsoft.com/office/powerpoint/2010/main" val="1220896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Nursing collaboration with</a:t>
            </a:r>
            <a:r>
              <a:rPr lang="en-US" baseline="0" dirty="0" smtClean="0"/>
              <a:t> staff and other members of administration will ensure provision of accurate care.</a:t>
            </a:r>
          </a:p>
          <a:p>
            <a:r>
              <a:rPr lang="en-US" baseline="0" dirty="0" smtClean="0"/>
              <a:t>Performance-based care will minimize the extent of errors in nursing practice such as medication or diagnosis.</a:t>
            </a:r>
          </a:p>
          <a:p>
            <a:r>
              <a:rPr lang="en-US" dirty="0" smtClean="0"/>
              <a:t>Nurse</a:t>
            </a:r>
            <a:r>
              <a:rPr lang="en-US" baseline="0" dirty="0" smtClean="0"/>
              <a:t> will spend more time with each patient irrespective of their cultural background or ethnicity. </a:t>
            </a:r>
          </a:p>
          <a:p>
            <a:r>
              <a:rPr lang="en-US" baseline="0" dirty="0" smtClean="0"/>
              <a:t>Improved incentives offered to NP’s improve their dedication towards patients. </a:t>
            </a:r>
            <a:endParaRPr lang="en-US" dirty="0" smtClean="0"/>
          </a:p>
        </p:txBody>
      </p:sp>
      <p:sp>
        <p:nvSpPr>
          <p:cNvPr id="4" name="Slide Number Placeholder 3"/>
          <p:cNvSpPr>
            <a:spLocks noGrp="1"/>
          </p:cNvSpPr>
          <p:nvPr>
            <p:ph type="sldNum" sz="quarter" idx="10"/>
          </p:nvPr>
        </p:nvSpPr>
        <p:spPr/>
        <p:txBody>
          <a:bodyPr/>
          <a:lstStyle/>
          <a:p>
            <a:fld id="{691FDA46-78F8-1B4A-B645-7806B7D00776}" type="slidenum">
              <a:rPr lang="en-US" smtClean="0"/>
              <a:t>6</a:t>
            </a:fld>
            <a:endParaRPr lang="en-US"/>
          </a:p>
        </p:txBody>
      </p:sp>
    </p:spTree>
    <p:extLst>
      <p:ext uri="{BB962C8B-B14F-4D97-AF65-F5344CB8AC3E}">
        <p14:creationId xmlns:p14="http://schemas.microsoft.com/office/powerpoint/2010/main" val="3938651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movement towards value-based care requires a shift to patient and family centered care that focuses on health, wellness, and disease prevention. </a:t>
            </a:r>
            <a:r>
              <a:rPr lang="en-US" dirty="0" smtClean="0"/>
              <a:t>The first step transitioning</a:t>
            </a:r>
            <a:r>
              <a:rPr lang="en-US" baseline="0" dirty="0" smtClean="0"/>
              <a:t> to a value-based care model is understanding the patient population.  The foundation of value-based care involves understanding the patient population at highest risk such as those with frequent hospital and emergency department visits. This is often patients with complex chronic diseases like heart failure and kidney disease with comorbidities like diabetes. The second step is develop a model that is evidence-based and define the target population of patients, payers, services that will change, the workforce and staff needed to care for the patient population, frequency of patient visits and patient contact </a:t>
            </a:r>
            <a:r>
              <a:rPr lang="en-US" sz="1200" kern="1200" dirty="0" smtClean="0">
                <a:solidFill>
                  <a:schemeClr val="tx1"/>
                </a:solidFill>
                <a:effectLst/>
                <a:latin typeface="+mn-lt"/>
                <a:ea typeface="+mn-ea"/>
                <a:cs typeface="+mn-cs"/>
              </a:rPr>
              <a:t>(Preparing Your Practice for Value-Based Care,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2019)</a:t>
            </a:r>
            <a:endParaRPr lang="en-US" baseline="0" dirty="0" smtClean="0"/>
          </a:p>
          <a:p>
            <a:r>
              <a:rPr lang="en-US" baseline="0" dirty="0" smtClean="0"/>
              <a:t> </a:t>
            </a:r>
            <a:endParaRPr lang="en-US" dirty="0" smtClean="0"/>
          </a:p>
          <a:p>
            <a:r>
              <a:rPr lang="en-US" baseline="0" dirty="0" smtClean="0"/>
              <a:t>The third step involves collaboration with other health professionals and institutions such as specialty practices and hospital systems to ensure transitional care. The fourth step involves looking for ways to reduce cost and drive all care to cost reduction. The last step is to reevaluate interventions and the value-based change process. Several providers that have adopted value based care utilize healthcare technology for software and analytic services to measure their progress </a:t>
            </a:r>
            <a:r>
              <a:rPr lang="en-US" sz="1200" kern="1200" dirty="0" smtClean="0">
                <a:solidFill>
                  <a:schemeClr val="tx1"/>
                </a:solidFill>
                <a:effectLst/>
                <a:latin typeface="+mn-lt"/>
                <a:ea typeface="+mn-ea"/>
                <a:cs typeface="+mn-cs"/>
              </a:rPr>
              <a:t>(Preparing Your Practice for Value-Based Care,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2019)</a:t>
            </a: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91FDA46-78F8-1B4A-B645-7806B7D00776}" type="slidenum">
              <a:rPr lang="en-US" smtClean="0"/>
              <a:t>7</a:t>
            </a:fld>
            <a:endParaRPr lang="en-US"/>
          </a:p>
        </p:txBody>
      </p:sp>
    </p:spTree>
    <p:extLst>
      <p:ext uri="{BB962C8B-B14F-4D97-AF65-F5344CB8AC3E}">
        <p14:creationId xmlns:p14="http://schemas.microsoft.com/office/powerpoint/2010/main" val="83535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Several factors drive the movement</a:t>
            </a:r>
            <a:r>
              <a:rPr lang="en-US" sz="1200" kern="1200" baseline="0" dirty="0" smtClean="0">
                <a:solidFill>
                  <a:schemeClr val="tx1"/>
                </a:solidFill>
                <a:effectLst/>
                <a:latin typeface="+mn-lt"/>
                <a:ea typeface="+mn-ea"/>
                <a:cs typeface="+mn-cs"/>
              </a:rPr>
              <a:t> towards value based care. </a:t>
            </a:r>
            <a:r>
              <a:rPr lang="en-US" sz="1200" kern="1200" dirty="0" smtClean="0">
                <a:solidFill>
                  <a:schemeClr val="tx1"/>
                </a:solidFill>
                <a:effectLst/>
                <a:latin typeface="+mn-lt"/>
                <a:ea typeface="+mn-ea"/>
                <a:cs typeface="+mn-cs"/>
              </a:rPr>
              <a:t>According to </a:t>
            </a:r>
            <a:r>
              <a:rPr lang="en-US" sz="1200" kern="1200" dirty="0" err="1" smtClean="0">
                <a:solidFill>
                  <a:schemeClr val="tx1"/>
                </a:solidFill>
                <a:effectLst/>
                <a:latin typeface="+mn-lt"/>
                <a:ea typeface="+mn-ea"/>
                <a:cs typeface="+mn-cs"/>
              </a:rPr>
              <a:t>Salmond</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Echevarria</a:t>
            </a:r>
            <a:r>
              <a:rPr lang="en-US" sz="1200" kern="1200" baseline="0" dirty="0" smtClean="0">
                <a:solidFill>
                  <a:schemeClr val="tx1"/>
                </a:solidFill>
                <a:effectLst/>
                <a:latin typeface="+mn-lt"/>
                <a:ea typeface="+mn-ea"/>
                <a:cs typeface="+mn-cs"/>
              </a:rPr>
              <a:t> (2017), cost is one of the leading motivators for change with the United States population spending more on health care than any other country. </a:t>
            </a:r>
            <a:r>
              <a:rPr lang="en-US" sz="1200" kern="1200" baseline="0" dirty="0" err="1" smtClean="0">
                <a:solidFill>
                  <a:schemeClr val="tx1"/>
                </a:solidFill>
                <a:effectLst/>
                <a:latin typeface="+mn-lt"/>
                <a:ea typeface="+mn-ea"/>
                <a:cs typeface="+mn-cs"/>
              </a:rPr>
              <a:t>Salmond</a:t>
            </a:r>
            <a:r>
              <a:rPr lang="en-US" sz="1200" kern="1200" baseline="0" dirty="0" smtClean="0">
                <a:solidFill>
                  <a:schemeClr val="tx1"/>
                </a:solidFill>
                <a:effectLst/>
                <a:latin typeface="+mn-lt"/>
                <a:ea typeface="+mn-ea"/>
                <a:cs typeface="+mn-cs"/>
              </a:rPr>
              <a:t> and </a:t>
            </a:r>
            <a:r>
              <a:rPr lang="en-US" sz="1200" kern="1200" baseline="0" dirty="0" err="1" smtClean="0">
                <a:solidFill>
                  <a:schemeClr val="tx1"/>
                </a:solidFill>
                <a:effectLst/>
                <a:latin typeface="+mn-lt"/>
                <a:ea typeface="+mn-ea"/>
                <a:cs typeface="+mn-cs"/>
              </a:rPr>
              <a:t>Echevarria</a:t>
            </a:r>
            <a:r>
              <a:rPr lang="en-US" sz="1200" kern="1200" baseline="0" dirty="0" smtClean="0">
                <a:solidFill>
                  <a:schemeClr val="tx1"/>
                </a:solidFill>
                <a:effectLst/>
                <a:latin typeface="+mn-lt"/>
                <a:ea typeface="+mn-ea"/>
                <a:cs typeface="+mn-cs"/>
              </a:rPr>
              <a:t> (2017) state that chronic illness and increased lifespan are two major reasons for increased cost.  Issues with quality include repeated errors and hospital readmissions which result in no compensation. Inappropriate incentives and reimbursement for services lead to the utilization of expensive tests, procedures, prescriptions. There are essentially no incentives for the patient or provider for prevention and wellness. Poor collaboration and communication with other health care professionals is a driving force for change. Patient require a continuum of care as well as transitional care throughout their lifetime ranging from preventative care, mental health care, and care during illness to the end of life.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Salmond</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Echevarria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2017)</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1FDA46-78F8-1B4A-B645-7806B7D00776}" type="slidenum">
              <a:rPr lang="en-US" smtClean="0"/>
              <a:t>8</a:t>
            </a:fld>
            <a:endParaRPr lang="en-US"/>
          </a:p>
        </p:txBody>
      </p:sp>
    </p:spTree>
    <p:extLst>
      <p:ext uri="{BB962C8B-B14F-4D97-AF65-F5344CB8AC3E}">
        <p14:creationId xmlns:p14="http://schemas.microsoft.com/office/powerpoint/2010/main" val="3411379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Primary Care Providers</a:t>
            </a:r>
            <a:r>
              <a:rPr lang="en-US" baseline="0" dirty="0" smtClean="0"/>
              <a:t> play a huge role as they are responsible for disease management and care coordination.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Centers for Medicare and Medicaid Services (CMS) is a a branch of the US Department of Health and Human Services. The CMS is responsible for implementation of  Accountable Care organizations consisting of groups of doctors, hospitals, and health care providers who voluntarily work together to provide coordinate care and disease management </a:t>
            </a:r>
            <a:r>
              <a:rPr lang="en-US" dirty="0" smtClean="0"/>
              <a:t>(Accountable</a:t>
            </a:r>
            <a:r>
              <a:rPr lang="en-US" baseline="0" dirty="0" smtClean="0"/>
              <a:t> Care Organizations, 2019). Value-based programs are another one of the CMS’s efforts towards value-based care. These programs give incentives to providers based on the quality of care they give to Medicare patients. The CMS innovation team also led the creation and implementation of Quality Payment Programs, which are part of the </a:t>
            </a:r>
            <a:r>
              <a:rPr lang="en-US" sz="1200" kern="1200" dirty="0" smtClean="0">
                <a:solidFill>
                  <a:schemeClr val="tx1"/>
                </a:solidFill>
                <a:effectLst/>
                <a:latin typeface="+mn-lt"/>
                <a:ea typeface="+mn-ea"/>
                <a:cs typeface="+mn-cs"/>
              </a:rPr>
              <a:t>Medicare Access and CHIP Reauthorization Act of 2015</a:t>
            </a:r>
            <a:r>
              <a:rPr lang="en-US" sz="1200" kern="1200" baseline="0" dirty="0" smtClean="0">
                <a:solidFill>
                  <a:schemeClr val="tx1"/>
                </a:solidFill>
                <a:effectLst/>
                <a:latin typeface="+mn-lt"/>
                <a:ea typeface="+mn-ea"/>
                <a:cs typeface="+mn-cs"/>
              </a:rPr>
              <a:t> or MACRA</a:t>
            </a:r>
            <a:r>
              <a:rPr lang="en-US" baseline="0" dirty="0" smtClean="0"/>
              <a:t> (Innovation Models, 2019). </a:t>
            </a:r>
          </a:p>
        </p:txBody>
      </p:sp>
      <p:sp>
        <p:nvSpPr>
          <p:cNvPr id="4" name="Slide Number Placeholder 3"/>
          <p:cNvSpPr>
            <a:spLocks noGrp="1"/>
          </p:cNvSpPr>
          <p:nvPr>
            <p:ph type="sldNum" sz="quarter" idx="10"/>
          </p:nvPr>
        </p:nvSpPr>
        <p:spPr/>
        <p:txBody>
          <a:bodyPr/>
          <a:lstStyle/>
          <a:p>
            <a:fld id="{691FDA46-78F8-1B4A-B645-7806B7D00776}" type="slidenum">
              <a:rPr lang="en-US" smtClean="0"/>
              <a:t>9</a:t>
            </a:fld>
            <a:endParaRPr lang="en-US"/>
          </a:p>
        </p:txBody>
      </p:sp>
    </p:spTree>
    <p:extLst>
      <p:ext uri="{BB962C8B-B14F-4D97-AF65-F5344CB8AC3E}">
        <p14:creationId xmlns:p14="http://schemas.microsoft.com/office/powerpoint/2010/main" val="1242206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Physicians</a:t>
            </a:r>
            <a:r>
              <a:rPr lang="en-US" baseline="0" dirty="0" smtClean="0"/>
              <a:t> are resistant to change and have several concerns. Physicians are concerned that value-based care will result in lack of reimbursement in a health care system where compensation is already decreasing. Physicians are also concerned that funds will be wasted on creating and maintaining partnerships and allocating services to meet quality care performance measures.  In addition, physicians are concerned that they will experience additional work strain from increased workloads mandated by regulatory bodies. This includes paperwork, documentation, and data collection requirements. Lastly, physicians fear they may be forced to agree to merger and acquisition deals. </a:t>
            </a:r>
          </a:p>
          <a:p>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LaPointe</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2019)</a:t>
            </a:r>
            <a:endParaRPr lang="en-US" dirty="0"/>
          </a:p>
        </p:txBody>
      </p:sp>
      <p:sp>
        <p:nvSpPr>
          <p:cNvPr id="4" name="Slide Number Placeholder 3"/>
          <p:cNvSpPr>
            <a:spLocks noGrp="1"/>
          </p:cNvSpPr>
          <p:nvPr>
            <p:ph type="sldNum" sz="quarter" idx="10"/>
          </p:nvPr>
        </p:nvSpPr>
        <p:spPr/>
        <p:txBody>
          <a:bodyPr/>
          <a:lstStyle/>
          <a:p>
            <a:fld id="{691FDA46-78F8-1B4A-B645-7806B7D00776}" type="slidenum">
              <a:rPr lang="en-US" smtClean="0"/>
              <a:t>10</a:t>
            </a:fld>
            <a:endParaRPr lang="en-US"/>
          </a:p>
        </p:txBody>
      </p:sp>
    </p:spTree>
    <p:extLst>
      <p:ext uri="{BB962C8B-B14F-4D97-AF65-F5344CB8AC3E}">
        <p14:creationId xmlns:p14="http://schemas.microsoft.com/office/powerpoint/2010/main" val="2371440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8B76D346-930D-C84D-BAB5-296CC878A4AA}" type="datetimeFigureOut">
              <a:rPr lang="en-US" smtClean="0"/>
              <a:t>3/19/19</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4E076EB9-D6E8-2849-A963-DAFC9510E3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6D346-930D-C84D-BAB5-296CC878A4AA}"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76EB9-D6E8-2849-A963-DAFC9510E3D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B76D346-930D-C84D-BAB5-296CC878A4AA}"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B76D346-930D-C84D-BAB5-296CC878A4AA}"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B76D346-930D-C84D-BAB5-296CC878A4AA}"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B76D346-930D-C84D-BAB5-296CC878A4AA}"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B76D346-930D-C84D-BAB5-296CC878A4AA}"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8B76D346-930D-C84D-BAB5-296CC878A4AA}" type="datetimeFigureOut">
              <a:rPr lang="en-US" smtClean="0"/>
              <a:t>3/19/19</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6D346-930D-C84D-BAB5-296CC878A4AA}"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B76D346-930D-C84D-BAB5-296CC878A4AA}"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B76D346-930D-C84D-BAB5-296CC878A4AA}" type="datetimeFigureOut">
              <a:rPr lang="en-US" smtClean="0"/>
              <a:t>3/19/19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B76D346-930D-C84D-BAB5-296CC878A4AA}" type="datetimeFigureOut">
              <a:rPr lang="en-US" smtClean="0"/>
              <a:t>3/19/19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B76D346-930D-C84D-BAB5-296CC878A4AA}" type="datetimeFigureOut">
              <a:rPr lang="en-US" smtClean="0"/>
              <a:t>3/19/19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B76D346-930D-C84D-BAB5-296CC878A4AA}"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76EB9-D6E8-2849-A963-DAFC9510E3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B76D346-930D-C84D-BAB5-296CC878A4AA}" type="datetimeFigureOut">
              <a:rPr lang="en-US" smtClean="0"/>
              <a:t>3/19/19</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4E076EB9-D6E8-2849-A963-DAFC9510E3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Value-Based Care</a:t>
            </a:r>
            <a:endParaRPr lang="en-US" dirty="0"/>
          </a:p>
        </p:txBody>
      </p:sp>
      <p:sp>
        <p:nvSpPr>
          <p:cNvPr id="3" name="Subtitle 2"/>
          <p:cNvSpPr>
            <a:spLocks noGrp="1"/>
          </p:cNvSpPr>
          <p:nvPr>
            <p:ph type="subTitle" idx="1"/>
          </p:nvPr>
        </p:nvSpPr>
        <p:spPr/>
        <p:txBody>
          <a:bodyPr/>
          <a:lstStyle/>
          <a:p>
            <a:r>
              <a:rPr lang="en-US" dirty="0" smtClean="0"/>
              <a:t>Group 2:  </a:t>
            </a:r>
            <a:endParaRPr lang="en-US" dirty="0"/>
          </a:p>
        </p:txBody>
      </p:sp>
    </p:spTree>
    <p:extLst>
      <p:ext uri="{BB962C8B-B14F-4D97-AF65-F5344CB8AC3E}">
        <p14:creationId xmlns:p14="http://schemas.microsoft.com/office/powerpoint/2010/main" val="851762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to Change</a:t>
            </a:r>
            <a:endParaRPr lang="en-US" dirty="0"/>
          </a:p>
        </p:txBody>
      </p:sp>
      <p:sp>
        <p:nvSpPr>
          <p:cNvPr id="3" name="Content Placeholder 2"/>
          <p:cNvSpPr>
            <a:spLocks noGrp="1"/>
          </p:cNvSpPr>
          <p:nvPr>
            <p:ph idx="1"/>
          </p:nvPr>
        </p:nvSpPr>
        <p:spPr/>
        <p:txBody>
          <a:bodyPr>
            <a:normAutofit lnSpcReduction="10000"/>
          </a:bodyPr>
          <a:lstStyle/>
          <a:p>
            <a:r>
              <a:rPr lang="en-US" dirty="0" smtClean="0"/>
              <a:t>Physicians remain hesitant to change</a:t>
            </a:r>
          </a:p>
          <a:p>
            <a:r>
              <a:rPr lang="en-US" dirty="0" smtClean="0"/>
              <a:t>48% reported they will NOT participate according to July </a:t>
            </a:r>
            <a:r>
              <a:rPr lang="en-US" smtClean="0"/>
              <a:t>2018 surveys</a:t>
            </a:r>
          </a:p>
          <a:p>
            <a:r>
              <a:rPr lang="en-US" smtClean="0"/>
              <a:t> </a:t>
            </a:r>
            <a:r>
              <a:rPr lang="en-US" dirty="0" smtClean="0"/>
              <a:t>Concern for negative consequences</a:t>
            </a:r>
          </a:p>
          <a:p>
            <a:pPr lvl="1"/>
            <a:r>
              <a:rPr lang="en-US" dirty="0" smtClean="0"/>
              <a:t>Lack of reimbursement and compensation</a:t>
            </a:r>
          </a:p>
          <a:p>
            <a:pPr lvl="1"/>
            <a:r>
              <a:rPr lang="en-US" dirty="0" smtClean="0"/>
              <a:t>Wasting of funds on partnerships and services to meet quality performance measures </a:t>
            </a:r>
          </a:p>
          <a:p>
            <a:pPr lvl="1"/>
            <a:r>
              <a:rPr lang="en-US" dirty="0" smtClean="0"/>
              <a:t>Increased work load required by regulatory bodies</a:t>
            </a:r>
          </a:p>
          <a:p>
            <a:pPr lvl="1"/>
            <a:r>
              <a:rPr lang="en-US" dirty="0" smtClean="0"/>
              <a:t>Fear of mergers and acquisitions</a:t>
            </a:r>
          </a:p>
        </p:txBody>
      </p:sp>
    </p:spTree>
    <p:extLst>
      <p:ext uri="{BB962C8B-B14F-4D97-AF65-F5344CB8AC3E}">
        <p14:creationId xmlns:p14="http://schemas.microsoft.com/office/powerpoint/2010/main" val="33971047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pPr marL="0" indent="0">
              <a:buNone/>
            </a:pPr>
            <a:r>
              <a:rPr lang="en-US" sz="1200" dirty="0"/>
              <a:t>Accountable Care Organizations. (2019). Retrieved from https://</a:t>
            </a:r>
            <a:r>
              <a:rPr lang="en-US" sz="1200" dirty="0" err="1"/>
              <a:t>www.cms.gov</a:t>
            </a:r>
            <a:r>
              <a:rPr lang="en-US" sz="1200" dirty="0"/>
              <a:t>/Medicare/Medicare-Fee-for-Service-Payment/ACO/</a:t>
            </a:r>
            <a:r>
              <a:rPr lang="en-US" sz="1200" dirty="0" err="1"/>
              <a:t>index.html?redirect</a:t>
            </a:r>
            <a:r>
              <a:rPr lang="en-US" sz="1200" dirty="0"/>
              <a:t>=/</a:t>
            </a:r>
            <a:r>
              <a:rPr lang="en-US" sz="1200" dirty="0" err="1"/>
              <a:t>Aco</a:t>
            </a:r>
            <a:endParaRPr lang="en-US" sz="1200" dirty="0"/>
          </a:p>
          <a:p>
            <a:pPr marL="0" indent="0">
              <a:buNone/>
            </a:pPr>
            <a:r>
              <a:rPr lang="en-US" sz="1200" dirty="0"/>
              <a:t>Innovation Models. (2019). Retrieved from https://</a:t>
            </a:r>
            <a:r>
              <a:rPr lang="en-US" sz="1200" dirty="0" err="1"/>
              <a:t>innovation.cms.gov</a:t>
            </a:r>
            <a:r>
              <a:rPr lang="en-US" sz="1200" dirty="0"/>
              <a:t>/initiatives/#views=models</a:t>
            </a:r>
          </a:p>
          <a:p>
            <a:pPr marL="0" indent="0">
              <a:buNone/>
            </a:pPr>
            <a:r>
              <a:rPr lang="en-US" sz="1200" dirty="0" smtClean="0"/>
              <a:t>Miller, H. (2014). Measuring and Assigning Accountability for Healthcare Spending. </a:t>
            </a:r>
            <a:r>
              <a:rPr lang="en-US" sz="1200" dirty="0"/>
              <a:t>Retrieved from http://</a:t>
            </a:r>
            <a:r>
              <a:rPr lang="en-US" sz="1200" dirty="0" err="1"/>
              <a:t>www.chqpr.org</a:t>
            </a:r>
            <a:r>
              <a:rPr lang="en-US" sz="1200" dirty="0"/>
              <a:t>/downloads/</a:t>
            </a:r>
            <a:r>
              <a:rPr lang="en-US" sz="1200" dirty="0" err="1"/>
              <a:t>AccountabilityforHealthcareSpending.pdf</a:t>
            </a:r>
            <a:endParaRPr lang="en-US" sz="1200" dirty="0" smtClean="0"/>
          </a:p>
          <a:p>
            <a:pPr marL="0" indent="0">
              <a:buNone/>
            </a:pPr>
            <a:r>
              <a:rPr lang="en-US" sz="1200" dirty="0" smtClean="0"/>
              <a:t>Preparing </a:t>
            </a:r>
            <a:r>
              <a:rPr lang="en-US" sz="1200" dirty="0"/>
              <a:t>Your Practice for Value-Based Care (2019). Retrieved from</a:t>
            </a:r>
            <a:r>
              <a:rPr lang="en-US" sz="1200" b="1" dirty="0"/>
              <a:t> </a:t>
            </a:r>
            <a:r>
              <a:rPr lang="en-US" sz="1200" dirty="0"/>
              <a:t> </a:t>
            </a:r>
            <a:r>
              <a:rPr lang="en-US" sz="1200" dirty="0" smtClean="0"/>
              <a:t>https</a:t>
            </a:r>
            <a:r>
              <a:rPr lang="en-US" sz="1200" dirty="0"/>
              <a:t>://edhub.ama-assn.org/steps-forward/module/2702555</a:t>
            </a:r>
          </a:p>
          <a:p>
            <a:pPr marL="0" indent="0">
              <a:buNone/>
            </a:pPr>
            <a:r>
              <a:rPr lang="en-US" sz="1200" dirty="0" err="1" smtClean="0"/>
              <a:t>Salmond</a:t>
            </a:r>
            <a:r>
              <a:rPr lang="en-US" sz="1200" dirty="0"/>
              <a:t>, </a:t>
            </a:r>
            <a:r>
              <a:rPr lang="en-US" sz="1200" dirty="0" smtClean="0"/>
              <a:t>S.</a:t>
            </a:r>
            <a:r>
              <a:rPr lang="en-US" sz="1200" dirty="0"/>
              <a:t>, &amp; </a:t>
            </a:r>
            <a:r>
              <a:rPr lang="en-US" sz="1200" dirty="0" err="1"/>
              <a:t>Echevarria</a:t>
            </a:r>
            <a:r>
              <a:rPr lang="en-US" sz="1200" dirty="0"/>
              <a:t>, M. (2017). Healthcare Transformation and Changing Roles for Nursing. </a:t>
            </a:r>
            <a:r>
              <a:rPr lang="en-US" sz="1200" i="1" dirty="0"/>
              <a:t>Orthopedic nursing</a:t>
            </a:r>
            <a:r>
              <a:rPr lang="en-US" sz="1200" dirty="0"/>
              <a:t>, </a:t>
            </a:r>
            <a:r>
              <a:rPr lang="en-US" sz="1200" i="1" dirty="0"/>
              <a:t>36</a:t>
            </a:r>
            <a:r>
              <a:rPr lang="en-US" sz="1200" dirty="0"/>
              <a:t>(1), 12-25</a:t>
            </a:r>
            <a:r>
              <a:rPr lang="en-US" sz="1200" dirty="0" smtClean="0"/>
              <a:t>.</a:t>
            </a:r>
          </a:p>
          <a:p>
            <a:pPr marL="0" indent="0">
              <a:buNone/>
            </a:pPr>
            <a:r>
              <a:rPr lang="en-US" sz="1200" dirty="0" err="1">
                <a:solidFill>
                  <a:schemeClr val="tx1"/>
                </a:solidFill>
              </a:rPr>
              <a:t>LaPointe</a:t>
            </a:r>
            <a:r>
              <a:rPr lang="en-US" sz="1200" dirty="0">
                <a:solidFill>
                  <a:schemeClr val="tx1"/>
                </a:solidFill>
              </a:rPr>
              <a:t> J. (2019). Value-based care news. Retrieved from </a:t>
            </a:r>
            <a:r>
              <a:rPr lang="en-US" sz="1200" dirty="0" smtClean="0">
                <a:solidFill>
                  <a:schemeClr val="tx1"/>
                </a:solidFill>
              </a:rPr>
              <a:t> </a:t>
            </a:r>
            <a:r>
              <a:rPr lang="en-US" sz="1200" dirty="0" smtClean="0"/>
              <a:t>https</a:t>
            </a:r>
            <a:r>
              <a:rPr lang="en-US" sz="1200" dirty="0"/>
              <a:t>://</a:t>
            </a:r>
            <a:r>
              <a:rPr lang="en-US" sz="1200" dirty="0" err="1"/>
              <a:t>revcycleintelligence.com</a:t>
            </a:r>
            <a:r>
              <a:rPr lang="en-US" sz="1200" dirty="0"/>
              <a:t>/news/61-of-doctors-say-value-based-care-will-damage-their-practice</a:t>
            </a:r>
          </a:p>
          <a:p>
            <a:pPr marL="0" indent="0">
              <a:buNone/>
            </a:pPr>
            <a:endParaRPr lang="en-US" sz="1200" dirty="0"/>
          </a:p>
          <a:p>
            <a:endParaRPr lang="en-US" dirty="0"/>
          </a:p>
          <a:p>
            <a:endParaRPr lang="en-US" dirty="0"/>
          </a:p>
        </p:txBody>
      </p:sp>
    </p:spTree>
    <p:extLst>
      <p:ext uri="{BB962C8B-B14F-4D97-AF65-F5344CB8AC3E}">
        <p14:creationId xmlns:p14="http://schemas.microsoft.com/office/powerpoint/2010/main" val="18640893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uz-Cyrl-UZ" dirty="0"/>
              <a:t>Liu, C., &amp; Roy, A. (2018). Communicating a Value Proposition: Community Based Organizations as Key Actors of VBP. </a:t>
            </a:r>
            <a:r>
              <a:rPr lang="uz-Cyrl-UZ" i="1" dirty="0"/>
              <a:t>COPE Health Solutions</a:t>
            </a:r>
            <a:r>
              <a:rPr lang="uz-Cyrl-UZ" dirty="0"/>
              <a:t>. https://copehealthsolutions.com/cblog/communicating-a-value-proposition-community-based-organizations-as-key-actors-of-vbp/</a:t>
            </a:r>
            <a:endParaRPr lang="en-US" dirty="0"/>
          </a:p>
          <a:p>
            <a:r>
              <a:rPr lang="uz-Cyrl-UZ" dirty="0"/>
              <a:t>Nandi, P. L. (2000). Ethical Aspects of Clinical Practice. </a:t>
            </a:r>
            <a:r>
              <a:rPr lang="uz-Cyrl-UZ" i="1" dirty="0"/>
              <a:t>Arch Surg, 135</a:t>
            </a:r>
            <a:r>
              <a:rPr lang="uz-Cyrl-UZ" dirty="0"/>
              <a:t> (1), 22-25. https://www.ncbi.nlm.nih.gov/pubmed/10636342</a:t>
            </a:r>
            <a:endParaRPr lang="en-US" dirty="0"/>
          </a:p>
          <a:p>
            <a:endParaRPr lang="en-US" dirty="0"/>
          </a:p>
        </p:txBody>
      </p:sp>
    </p:spTree>
    <p:extLst>
      <p:ext uri="{BB962C8B-B14F-4D97-AF65-F5344CB8AC3E}">
        <p14:creationId xmlns:p14="http://schemas.microsoft.com/office/powerpoint/2010/main" val="10827173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Define value-based care</a:t>
            </a:r>
          </a:p>
          <a:p>
            <a:r>
              <a:rPr lang="en-US" dirty="0" smtClean="0"/>
              <a:t>Discuss impact of value-based care on executive decisions</a:t>
            </a:r>
          </a:p>
          <a:p>
            <a:r>
              <a:rPr lang="en-US" dirty="0" smtClean="0"/>
              <a:t>Describe current policy and regulations</a:t>
            </a:r>
          </a:p>
          <a:p>
            <a:r>
              <a:rPr lang="en-US" dirty="0" smtClean="0"/>
              <a:t>Explain the transformation process</a:t>
            </a:r>
          </a:p>
          <a:p>
            <a:r>
              <a:rPr lang="en-US" dirty="0" smtClean="0"/>
              <a:t>Discuss the APRN’s role in improving health care quality</a:t>
            </a:r>
            <a:endParaRPr lang="en-US" dirty="0"/>
          </a:p>
        </p:txBody>
      </p:sp>
    </p:spTree>
    <p:extLst>
      <p:ext uri="{BB962C8B-B14F-4D97-AF65-F5344CB8AC3E}">
        <p14:creationId xmlns:p14="http://schemas.microsoft.com/office/powerpoint/2010/main" val="42891563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Value-Based </a:t>
            </a:r>
            <a:r>
              <a:rPr lang="en-US" dirty="0"/>
              <a:t>C</a:t>
            </a:r>
            <a:r>
              <a:rPr lang="en-US" dirty="0" smtClean="0"/>
              <a:t>are</a:t>
            </a:r>
            <a:endParaRPr lang="en-US" dirty="0"/>
          </a:p>
        </p:txBody>
      </p:sp>
      <p:sp>
        <p:nvSpPr>
          <p:cNvPr id="3" name="Content Placeholder 2"/>
          <p:cNvSpPr>
            <a:spLocks noGrp="1"/>
          </p:cNvSpPr>
          <p:nvPr>
            <p:ph idx="1"/>
          </p:nvPr>
        </p:nvSpPr>
        <p:spPr/>
        <p:txBody>
          <a:bodyPr/>
          <a:lstStyle/>
          <a:p>
            <a:r>
              <a:rPr lang="en-US" dirty="0" smtClean="0"/>
              <a:t>Enhancing knowledge, competency and capability of NP’s.</a:t>
            </a:r>
          </a:p>
          <a:p>
            <a:r>
              <a:rPr lang="en-US" dirty="0" smtClean="0"/>
              <a:t>High efficiency and productivity of NP’s.</a:t>
            </a:r>
          </a:p>
          <a:p>
            <a:r>
              <a:rPr lang="en-US" dirty="0" smtClean="0"/>
              <a:t>Improving quality of care and delivery of healthcare service.</a:t>
            </a:r>
          </a:p>
          <a:p>
            <a:r>
              <a:rPr lang="en-US" dirty="0" smtClean="0"/>
              <a:t>Attaining improved patient satisfaction. </a:t>
            </a:r>
          </a:p>
          <a:p>
            <a:r>
              <a:rPr lang="en-US" dirty="0" smtClean="0"/>
              <a:t>Transition to value-based healthcare. </a:t>
            </a:r>
            <a:endParaRPr lang="en-US" dirty="0"/>
          </a:p>
        </p:txBody>
      </p:sp>
    </p:spTree>
    <p:extLst>
      <p:ext uri="{BB962C8B-B14F-4D97-AF65-F5344CB8AC3E}">
        <p14:creationId xmlns:p14="http://schemas.microsoft.com/office/powerpoint/2010/main" val="14442693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a:t>
            </a:r>
            <a:endParaRPr lang="en-US" dirty="0"/>
          </a:p>
        </p:txBody>
      </p:sp>
      <p:sp>
        <p:nvSpPr>
          <p:cNvPr id="3" name="Content Placeholder 2"/>
          <p:cNvSpPr>
            <a:spLocks noGrp="1"/>
          </p:cNvSpPr>
          <p:nvPr>
            <p:ph idx="1"/>
          </p:nvPr>
        </p:nvSpPr>
        <p:spPr/>
        <p:txBody>
          <a:bodyPr/>
          <a:lstStyle/>
          <a:p>
            <a:r>
              <a:rPr lang="en-US" dirty="0" smtClean="0"/>
              <a:t>Lowers the costs by setting price according to the value of the service.</a:t>
            </a:r>
          </a:p>
          <a:p>
            <a:r>
              <a:rPr lang="en-US" dirty="0" smtClean="0"/>
              <a:t>Overall wellness of the patient due to timely and accurate care. </a:t>
            </a:r>
          </a:p>
          <a:p>
            <a:r>
              <a:rPr lang="en-US" dirty="0" smtClean="0"/>
              <a:t>Improvements in nursing care and decrease in likelihood of administrative errors.</a:t>
            </a:r>
          </a:p>
          <a:p>
            <a:r>
              <a:rPr lang="en-US" dirty="0" smtClean="0"/>
              <a:t> Improved participation of nurse staff. </a:t>
            </a:r>
          </a:p>
        </p:txBody>
      </p:sp>
    </p:spTree>
    <p:extLst>
      <p:ext uri="{BB962C8B-B14F-4D97-AF65-F5344CB8AC3E}">
        <p14:creationId xmlns:p14="http://schemas.microsoft.com/office/powerpoint/2010/main" val="11161856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Reimbursement </a:t>
            </a:r>
            <a:endParaRPr lang="en-US" dirty="0"/>
          </a:p>
        </p:txBody>
      </p:sp>
      <p:sp>
        <p:nvSpPr>
          <p:cNvPr id="3" name="Content Placeholder 2"/>
          <p:cNvSpPr>
            <a:spLocks noGrp="1"/>
          </p:cNvSpPr>
          <p:nvPr>
            <p:ph idx="1"/>
          </p:nvPr>
        </p:nvSpPr>
        <p:spPr/>
        <p:txBody>
          <a:bodyPr/>
          <a:lstStyle/>
          <a:p>
            <a:r>
              <a:rPr lang="en-US" dirty="0" smtClean="0"/>
              <a:t>Nurse practitioners performing the services similar to physicians will receive same value. </a:t>
            </a:r>
          </a:p>
          <a:p>
            <a:r>
              <a:rPr lang="en-US" dirty="0" smtClean="0"/>
              <a:t>Provision of high-quality care services in diverse settings.</a:t>
            </a:r>
          </a:p>
          <a:p>
            <a:r>
              <a:rPr lang="en-US" dirty="0" smtClean="0"/>
              <a:t>Elimination of non-discriminatory and negative practices.</a:t>
            </a:r>
          </a:p>
          <a:p>
            <a:r>
              <a:rPr lang="en-US" dirty="0" smtClean="0"/>
              <a:t>Ensures competency and quality outcomes. </a:t>
            </a:r>
            <a:endParaRPr lang="en-US" dirty="0"/>
          </a:p>
        </p:txBody>
      </p:sp>
    </p:spTree>
    <p:extLst>
      <p:ext uri="{BB962C8B-B14F-4D97-AF65-F5344CB8AC3E}">
        <p14:creationId xmlns:p14="http://schemas.microsoft.com/office/powerpoint/2010/main" val="2858963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Performance-based care</a:t>
            </a:r>
            <a:endParaRPr lang="en-US" dirty="0"/>
          </a:p>
        </p:txBody>
      </p:sp>
      <p:sp>
        <p:nvSpPr>
          <p:cNvPr id="3" name="Content Placeholder 2"/>
          <p:cNvSpPr>
            <a:spLocks noGrp="1"/>
          </p:cNvSpPr>
          <p:nvPr>
            <p:ph idx="1"/>
          </p:nvPr>
        </p:nvSpPr>
        <p:spPr/>
        <p:txBody>
          <a:bodyPr>
            <a:normAutofit lnSpcReduction="10000"/>
          </a:bodyPr>
          <a:lstStyle/>
          <a:p>
            <a:r>
              <a:rPr lang="en-US" dirty="0" smtClean="0"/>
              <a:t>Value-based care is an effective method for promoting performance-based care.</a:t>
            </a:r>
          </a:p>
          <a:p>
            <a:r>
              <a:rPr lang="en-US" dirty="0" smtClean="0"/>
              <a:t>Better incentives will encourage NP’s to use their skills set for providing high-quality care.</a:t>
            </a:r>
          </a:p>
          <a:p>
            <a:r>
              <a:rPr lang="en-US" dirty="0" smtClean="0"/>
              <a:t>Improved patient-nurse interaction.</a:t>
            </a:r>
          </a:p>
          <a:p>
            <a:r>
              <a:rPr lang="en-US" dirty="0" smtClean="0"/>
              <a:t>Collective accountability promote team efforts. </a:t>
            </a:r>
          </a:p>
          <a:p>
            <a:r>
              <a:rPr lang="en-US" dirty="0" smtClean="0"/>
              <a:t>More time spent with patient will lead to better outcomes. </a:t>
            </a:r>
            <a:endParaRPr lang="en-US" dirty="0"/>
          </a:p>
        </p:txBody>
      </p:sp>
    </p:spTree>
    <p:extLst>
      <p:ext uri="{BB962C8B-B14F-4D97-AF65-F5344CB8AC3E}">
        <p14:creationId xmlns:p14="http://schemas.microsoft.com/office/powerpoint/2010/main" val="37107842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of Change</a:t>
            </a:r>
            <a:endParaRPr lang="en-US" dirty="0"/>
          </a:p>
        </p:txBody>
      </p:sp>
      <p:sp>
        <p:nvSpPr>
          <p:cNvPr id="3" name="Content Placeholder 2"/>
          <p:cNvSpPr>
            <a:spLocks noGrp="1"/>
          </p:cNvSpPr>
          <p:nvPr>
            <p:ph idx="1"/>
          </p:nvPr>
        </p:nvSpPr>
        <p:spPr/>
        <p:txBody>
          <a:bodyPr>
            <a:normAutofit/>
          </a:bodyPr>
          <a:lstStyle/>
          <a:p>
            <a:r>
              <a:rPr lang="en-US" dirty="0" smtClean="0"/>
              <a:t>Shift to patient and family-centered care focused on health, wellness, and disease prevention</a:t>
            </a:r>
          </a:p>
          <a:p>
            <a:r>
              <a:rPr lang="en-US" dirty="0" smtClean="0"/>
              <a:t>Steps for Adopting a Value-Based Model</a:t>
            </a:r>
          </a:p>
          <a:p>
            <a:pPr lvl="1"/>
            <a:r>
              <a:rPr lang="en-US" dirty="0" smtClean="0"/>
              <a:t>Determine patient population </a:t>
            </a:r>
          </a:p>
          <a:p>
            <a:pPr lvl="1"/>
            <a:r>
              <a:rPr lang="en-US" dirty="0" smtClean="0"/>
              <a:t>Develop </a:t>
            </a:r>
            <a:r>
              <a:rPr lang="en-US" dirty="0"/>
              <a:t>new health care </a:t>
            </a:r>
            <a:r>
              <a:rPr lang="en-US" dirty="0" smtClean="0"/>
              <a:t>model</a:t>
            </a:r>
          </a:p>
          <a:p>
            <a:pPr lvl="1"/>
            <a:r>
              <a:rPr lang="en-US" dirty="0" smtClean="0"/>
              <a:t>Collaborate with other health care professionals and allocate patient resources</a:t>
            </a:r>
          </a:p>
          <a:p>
            <a:pPr lvl="1"/>
            <a:r>
              <a:rPr lang="en-US" dirty="0" smtClean="0"/>
              <a:t>Look for methods to reduce costs</a:t>
            </a:r>
          </a:p>
          <a:p>
            <a:pPr lvl="1"/>
            <a:r>
              <a:rPr lang="en-US" dirty="0" smtClean="0"/>
              <a:t>Reevaluate interventions and analyze progress</a:t>
            </a:r>
          </a:p>
          <a:p>
            <a:endParaRPr lang="en-US" dirty="0" smtClean="0"/>
          </a:p>
          <a:p>
            <a:endParaRPr lang="en-US" dirty="0"/>
          </a:p>
        </p:txBody>
      </p:sp>
    </p:spTree>
    <p:extLst>
      <p:ext uri="{BB962C8B-B14F-4D97-AF65-F5344CB8AC3E}">
        <p14:creationId xmlns:p14="http://schemas.microsoft.com/office/powerpoint/2010/main" val="6182426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Motivators for Change</a:t>
            </a:r>
            <a:endParaRPr lang="en-US" dirty="0"/>
          </a:p>
        </p:txBody>
      </p:sp>
      <p:sp>
        <p:nvSpPr>
          <p:cNvPr id="3" name="Content Placeholder 2"/>
          <p:cNvSpPr>
            <a:spLocks noGrp="1"/>
          </p:cNvSpPr>
          <p:nvPr>
            <p:ph idx="1"/>
          </p:nvPr>
        </p:nvSpPr>
        <p:spPr/>
        <p:txBody>
          <a:bodyPr>
            <a:normAutofit/>
          </a:bodyPr>
          <a:lstStyle/>
          <a:p>
            <a:r>
              <a:rPr lang="en-US" dirty="0" smtClean="0"/>
              <a:t>Cost </a:t>
            </a:r>
          </a:p>
          <a:p>
            <a:r>
              <a:rPr lang="en-US" dirty="0"/>
              <a:t>Chronic illnesses</a:t>
            </a:r>
          </a:p>
          <a:p>
            <a:r>
              <a:rPr lang="en-US" dirty="0" smtClean="0"/>
              <a:t>Age and increased </a:t>
            </a:r>
            <a:r>
              <a:rPr lang="en-US" dirty="0"/>
              <a:t>lifespan of </a:t>
            </a:r>
            <a:r>
              <a:rPr lang="en-US" dirty="0" smtClean="0"/>
              <a:t>individuals</a:t>
            </a:r>
          </a:p>
          <a:p>
            <a:r>
              <a:rPr lang="en-US" dirty="0" smtClean="0"/>
              <a:t>Quality </a:t>
            </a:r>
          </a:p>
          <a:p>
            <a:r>
              <a:rPr lang="en-US" dirty="0" smtClean="0"/>
              <a:t>Inappropriate incentives and reimbursement</a:t>
            </a:r>
          </a:p>
          <a:p>
            <a:r>
              <a:rPr lang="en-US" dirty="0" smtClean="0"/>
              <a:t>Poor </a:t>
            </a:r>
            <a:r>
              <a:rPr lang="en-US" dirty="0"/>
              <a:t>c</a:t>
            </a:r>
            <a:r>
              <a:rPr lang="en-US" dirty="0" smtClean="0"/>
              <a:t>ollaboration and communication</a:t>
            </a:r>
            <a:endParaRPr lang="en-US" dirty="0"/>
          </a:p>
          <a:p>
            <a:endParaRPr lang="en-US" dirty="0" smtClean="0"/>
          </a:p>
        </p:txBody>
      </p:sp>
    </p:spTree>
    <p:extLst>
      <p:ext uri="{BB962C8B-B14F-4D97-AF65-F5344CB8AC3E}">
        <p14:creationId xmlns:p14="http://schemas.microsoft.com/office/powerpoint/2010/main" val="12852380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Players </a:t>
            </a:r>
            <a:endParaRPr lang="en-US" dirty="0"/>
          </a:p>
        </p:txBody>
      </p:sp>
      <p:sp>
        <p:nvSpPr>
          <p:cNvPr id="3" name="Content Placeholder 2"/>
          <p:cNvSpPr>
            <a:spLocks noGrp="1"/>
          </p:cNvSpPr>
          <p:nvPr>
            <p:ph idx="1"/>
          </p:nvPr>
        </p:nvSpPr>
        <p:spPr/>
        <p:txBody>
          <a:bodyPr>
            <a:normAutofit/>
          </a:bodyPr>
          <a:lstStyle/>
          <a:p>
            <a:r>
              <a:rPr lang="en-US" dirty="0" smtClean="0"/>
              <a:t>Patients</a:t>
            </a:r>
          </a:p>
          <a:p>
            <a:r>
              <a:rPr lang="en-US" dirty="0" smtClean="0"/>
              <a:t>Primary Care Providers</a:t>
            </a:r>
          </a:p>
          <a:p>
            <a:pPr marL="342900" lvl="1" indent="-342900">
              <a:spcBef>
                <a:spcPts val="2000"/>
              </a:spcBef>
              <a:buClr>
                <a:schemeClr val="tx1">
                  <a:lumMod val="75000"/>
                  <a:lumOff val="25000"/>
                </a:schemeClr>
              </a:buClr>
            </a:pPr>
            <a:r>
              <a:rPr lang="en-US" dirty="0" smtClean="0"/>
              <a:t>U.S</a:t>
            </a:r>
            <a:r>
              <a:rPr lang="en-US" dirty="0"/>
              <a:t>. Department of Health and Human Services</a:t>
            </a:r>
          </a:p>
          <a:p>
            <a:pPr lvl="2"/>
            <a:r>
              <a:rPr lang="en-US" dirty="0" smtClean="0"/>
              <a:t>Centers for Medicare and Medicaid Services (CMS)</a:t>
            </a:r>
          </a:p>
          <a:p>
            <a:pPr lvl="3"/>
            <a:r>
              <a:rPr lang="en-US" dirty="0" smtClean="0"/>
              <a:t>Accountable </a:t>
            </a:r>
            <a:r>
              <a:rPr lang="en-US" dirty="0"/>
              <a:t>Care Organizations</a:t>
            </a:r>
          </a:p>
          <a:p>
            <a:pPr lvl="3"/>
            <a:r>
              <a:rPr lang="en-US" dirty="0"/>
              <a:t>Value-Based Programs</a:t>
            </a:r>
          </a:p>
          <a:p>
            <a:pPr lvl="3"/>
            <a:r>
              <a:rPr lang="en-US" dirty="0" smtClean="0"/>
              <a:t>Quality Payment Programs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02274750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410</TotalTime>
  <Words>1626</Words>
  <Application>Microsoft Macintosh PowerPoint</Application>
  <PresentationFormat>On-screen Show (4:3)</PresentationFormat>
  <Paragraphs>109</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Capital</vt:lpstr>
      <vt:lpstr>Value-Based Care</vt:lpstr>
      <vt:lpstr>Objectives</vt:lpstr>
      <vt:lpstr>Value-Based Care</vt:lpstr>
      <vt:lpstr>Impact</vt:lpstr>
      <vt:lpstr>Reimbursement </vt:lpstr>
      <vt:lpstr>Performance-based care</vt:lpstr>
      <vt:lpstr>Process of Change</vt:lpstr>
      <vt:lpstr>Motivators for Change</vt:lpstr>
      <vt:lpstr>Key Players </vt:lpstr>
      <vt:lpstr>Opposition to Change</vt:lpstr>
      <vt:lpstr>References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Nurse Executives in Value-Based Care</dc:title>
  <dc:creator>Alicia Herron</dc:creator>
  <cp:lastModifiedBy>AB C</cp:lastModifiedBy>
  <cp:revision>65</cp:revision>
  <dcterms:created xsi:type="dcterms:W3CDTF">2019-03-18T01:10:32Z</dcterms:created>
  <dcterms:modified xsi:type="dcterms:W3CDTF">2019-03-19T19:42:47Z</dcterms:modified>
</cp:coreProperties>
</file>