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0"/>
  </p:notesMasterIdLst>
  <p:handoutMasterIdLst>
    <p:handoutMasterId r:id="rId21"/>
  </p:handoutMasterIdLst>
  <p:sldIdLst>
    <p:sldId id="281" r:id="rId5"/>
    <p:sldId id="287" r:id="rId6"/>
    <p:sldId id="277" r:id="rId7"/>
    <p:sldId id="257" r:id="rId8"/>
    <p:sldId id="303" r:id="rId9"/>
    <p:sldId id="313" r:id="rId10"/>
    <p:sldId id="324" r:id="rId11"/>
    <p:sldId id="305" r:id="rId12"/>
    <p:sldId id="320" r:id="rId13"/>
    <p:sldId id="315" r:id="rId14"/>
    <p:sldId id="317" r:id="rId15"/>
    <p:sldId id="293" r:id="rId16"/>
    <p:sldId id="310" r:id="rId17"/>
    <p:sldId id="322" r:id="rId18"/>
    <p:sldId id="32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guide id="3" pos="408" userDrawn="1">
          <p15:clr>
            <a:srgbClr val="A4A3A4"/>
          </p15:clr>
        </p15:guide>
        <p15:guide id="4" orient="horz" pos="432" userDrawn="1">
          <p15:clr>
            <a:srgbClr val="A4A3A4"/>
          </p15:clr>
        </p15:guide>
        <p15:guide id="5" pos="72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047"/>
    <a:srgbClr val="0B2B41"/>
    <a:srgbClr val="114263"/>
    <a:srgbClr val="401918"/>
    <a:srgbClr val="731F1C"/>
    <a:srgbClr val="AB678E"/>
    <a:srgbClr val="B2606E"/>
    <a:srgbClr val="CA929B"/>
    <a:srgbClr val="248CD2"/>
    <a:srgbClr val="C88E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E8B1032C-EA38-4F05-BA0D-38AFFFC7BED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9" autoAdjust="0"/>
    <p:restoredTop sz="96010" autoAdjust="0"/>
  </p:normalViewPr>
  <p:slideViewPr>
    <p:cSldViewPr snapToGrid="0">
      <p:cViewPr varScale="1">
        <p:scale>
          <a:sx n="37" d="100"/>
          <a:sy n="37" d="100"/>
        </p:scale>
        <p:origin x="78" y="966"/>
      </p:cViewPr>
      <p:guideLst>
        <p:guide orient="horz" pos="2160"/>
        <p:guide pos="3864"/>
        <p:guide pos="408"/>
        <p:guide orient="horz" pos="432"/>
        <p:guide pos="7272"/>
      </p:guideLst>
    </p:cSldViewPr>
  </p:slideViewPr>
  <p:notesTextViewPr>
    <p:cViewPr>
      <p:scale>
        <a:sx n="1" d="1"/>
        <a:sy n="1" d="1"/>
      </p:scale>
      <p:origin x="0" y="-79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057001-57F7-A447-9E63-6CCF0122F78D}" type="datetimeFigureOut">
              <a:rPr lang="en-US" smtClean="0"/>
              <a:t>4/18/2019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52814A-E184-894B-B9F6-EA5245D8798A}" type="slidenum">
              <a:rPr lang="en-US" smtClean="0"/>
              <a:t>‹#›</a:t>
            </a:fld>
            <a:endParaRPr lang="en-US"/>
          </a:p>
        </p:txBody>
      </p:sp>
    </p:spTree>
    <p:extLst>
      <p:ext uri="{BB962C8B-B14F-4D97-AF65-F5344CB8AC3E}">
        <p14:creationId xmlns:p14="http://schemas.microsoft.com/office/powerpoint/2010/main" val="334630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8F4C5-2379-4484-AE0E-F1AC9739AAF2}" type="datetimeFigureOut">
              <a:rPr lang="en-US" smtClean="0"/>
              <a:t>4/18/2019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68579-9AC9-48BB-8A9F-D54CD8A0C421}" type="slidenum">
              <a:rPr lang="en-US" smtClean="0"/>
              <a:t>‹#›</a:t>
            </a:fld>
            <a:endParaRPr lang="en-US"/>
          </a:p>
        </p:txBody>
      </p:sp>
    </p:spTree>
    <p:extLst>
      <p:ext uri="{BB962C8B-B14F-4D97-AF65-F5344CB8AC3E}">
        <p14:creationId xmlns:p14="http://schemas.microsoft.com/office/powerpoint/2010/main" val="3249693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3B3835"/>
                </a:solidFill>
                <a:effectLst/>
                <a:uLnTx/>
                <a:uFillTx/>
                <a:latin typeface="Helvetica Neue"/>
                <a:ea typeface="+mn-ea"/>
                <a:cs typeface="+mn-cs"/>
              </a:rPr>
              <a:t>Diversity can include Race, Ethnicity, Gender, Age, Religion, Disability, and Sexual orientation. A diverse workplace aims to create an inclusive culture that values and uses the talents of all its employees.</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CF68579-9AC9-48BB-8A9F-D54CD8A0C421}" type="slidenum">
              <a:rPr lang="en-US" smtClean="0"/>
              <a:t>4</a:t>
            </a:fld>
            <a:endParaRPr lang="en-US"/>
          </a:p>
        </p:txBody>
      </p:sp>
    </p:spTree>
    <p:extLst>
      <p:ext uri="{BB962C8B-B14F-4D97-AF65-F5344CB8AC3E}">
        <p14:creationId xmlns:p14="http://schemas.microsoft.com/office/powerpoint/2010/main" val="2310411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200" b="0" i="0" u="none" strike="noStrike" kern="1200" cap="none" spc="0" normalizeH="0" baseline="0" noProof="0" dirty="0" smtClean="0">
                <a:ln>
                  <a:noFill/>
                </a:ln>
                <a:solidFill>
                  <a:srgbClr val="3B3835"/>
                </a:solidFill>
                <a:effectLst/>
                <a:uLnTx/>
                <a:uFillTx/>
                <a:latin typeface="Helvetica Neue"/>
                <a:ea typeface="+mn-ea"/>
                <a:cs typeface="+mn-cs"/>
              </a:rPr>
              <a:t>The 1964 Civil Rights Act made it illegal for organizations to engage in employment practices that discriminated against employees on the basis of race, color, religion, gender, national origin, age, and disability.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200" b="0" i="0" u="none" strike="noStrike" kern="1200" cap="none" spc="0" normalizeH="0" baseline="0" noProof="0" dirty="0" smtClean="0">
                <a:ln>
                  <a:noFill/>
                </a:ln>
                <a:solidFill>
                  <a:srgbClr val="3B3835"/>
                </a:solidFill>
                <a:effectLst/>
                <a:uLnTx/>
                <a:uFillTx/>
                <a:latin typeface="Helvetica Neue"/>
                <a:ea typeface="+mn-ea"/>
                <a:cs typeface="+mn-cs"/>
              </a:rPr>
              <a:t>In 1965, Executive Order 11246 was passed requiring all government contractors to take affirmative actions to overcome past patterns of exclusion and discrimination.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200" b="0" i="0" u="none" strike="noStrike" kern="1200" cap="none" spc="0" normalizeH="0" baseline="0" noProof="0" dirty="0" smtClean="0">
                <a:ln>
                  <a:noFill/>
                </a:ln>
                <a:solidFill>
                  <a:srgbClr val="3B3835"/>
                </a:solidFill>
                <a:effectLst/>
                <a:uLnTx/>
                <a:uFillTx/>
                <a:latin typeface="Helvetica Neue"/>
                <a:ea typeface="+mn-ea"/>
                <a:cs typeface="+mn-cs"/>
              </a:rPr>
              <a:t>These mandates eliminated formal policies that discriminated against certain classes of workers and raised costs to organizations that failed to implement fair employment practices. These laws remain a part of the legal responsibilities under which organizations abide by today.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200" b="0" i="0" u="none" strike="noStrike" kern="1200" cap="none" spc="0" normalizeH="0" baseline="0" noProof="0" dirty="0" smtClean="0">
                <a:ln>
                  <a:noFill/>
                </a:ln>
                <a:solidFill>
                  <a:srgbClr val="3B3835"/>
                </a:solidFill>
                <a:effectLst/>
                <a:uLnTx/>
                <a:uFillTx/>
                <a:latin typeface="Helvetica Neue"/>
                <a:ea typeface="+mn-ea"/>
                <a:cs typeface="+mn-cs"/>
              </a:rPr>
              <a:t>Although many organizations became more diverse, there were still organizations inhospitable to certain classes of workers, and were slow to change.</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200" b="0" i="0" u="none" strike="noStrike" kern="1200" cap="none" spc="0" normalizeH="0" baseline="0" noProof="0" dirty="0" smtClean="0">
                <a:ln>
                  <a:noFill/>
                </a:ln>
                <a:solidFill>
                  <a:srgbClr val="3B3835"/>
                </a:solidFill>
                <a:effectLst/>
                <a:uLnTx/>
                <a:uFillTx/>
                <a:latin typeface="Helvetica Neue"/>
                <a:ea typeface="+mn-ea"/>
                <a:cs typeface="+mn-cs"/>
              </a:rPr>
              <a:t>In order to foster the development of more diverse organizational cultures, companies began to offer training programs aimed at valuing diversity.</a:t>
            </a:r>
          </a:p>
        </p:txBody>
      </p:sp>
      <p:sp>
        <p:nvSpPr>
          <p:cNvPr id="4" name="Slide Number Placeholder 3"/>
          <p:cNvSpPr>
            <a:spLocks noGrp="1"/>
          </p:cNvSpPr>
          <p:nvPr>
            <p:ph type="sldNum" sz="quarter" idx="10"/>
          </p:nvPr>
        </p:nvSpPr>
        <p:spPr/>
        <p:txBody>
          <a:bodyPr/>
          <a:lstStyle/>
          <a:p>
            <a:fld id="{9CF68579-9AC9-48BB-8A9F-D54CD8A0C421}" type="slidenum">
              <a:rPr lang="en-US" smtClean="0"/>
              <a:t>5</a:t>
            </a:fld>
            <a:endParaRPr lang="en-US"/>
          </a:p>
        </p:txBody>
      </p:sp>
    </p:spTree>
    <p:extLst>
      <p:ext uri="{BB962C8B-B14F-4D97-AF65-F5344CB8AC3E}">
        <p14:creationId xmlns:p14="http://schemas.microsoft.com/office/powerpoint/2010/main" val="876470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3B3835"/>
                </a:solidFill>
                <a:effectLst/>
                <a:uLnTx/>
                <a:uFillTx/>
                <a:latin typeface="Helvetica Neue"/>
                <a:ea typeface="+mn-ea"/>
                <a:cs typeface="+mn-cs"/>
              </a:rPr>
              <a:t>Groups with greater diversity were shown to have greater innovation and creativity.</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3B3835"/>
                </a:solidFill>
                <a:effectLst/>
                <a:uLnTx/>
                <a:uFillTx/>
                <a:latin typeface="Helvetica Neue"/>
                <a:ea typeface="+mn-ea"/>
                <a:cs typeface="+mn-cs"/>
              </a:rPr>
              <a:t>Diverse groups have a greater range of perspectives, and are able to generate more high quality solutions than less diverse groups.</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3B3835"/>
                </a:solidFill>
                <a:effectLst/>
                <a:uLnTx/>
                <a:uFillTx/>
                <a:latin typeface="Helvetica Neue"/>
                <a:ea typeface="+mn-ea"/>
                <a:cs typeface="+mn-cs"/>
              </a:rPr>
              <a:t>Diversity increases constructive group processes and is positively associated with performance in business units.</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3B3835"/>
                </a:solidFill>
                <a:effectLst/>
                <a:uLnTx/>
                <a:uFillTx/>
                <a:latin typeface="Helvetica Neue"/>
                <a:ea typeface="+mn-ea"/>
                <a:cs typeface="+mn-cs"/>
              </a:rPr>
              <a:t>Diversity is associated with increased sales revenue, greater market share, more customers, and greater profits.</a:t>
            </a:r>
            <a:endParaRPr kumimoji="0" lang="en-AU" sz="2800" b="0" i="0" u="none" strike="noStrike" kern="1200" cap="none" spc="0" normalizeH="0" baseline="0" noProof="0" dirty="0" smtClean="0">
              <a:ln>
                <a:noFill/>
              </a:ln>
              <a:solidFill>
                <a:prstClr val="black"/>
              </a:solidFill>
              <a:effectLst/>
              <a:uLnTx/>
              <a:uFillTx/>
              <a:latin typeface="Calibri Light"/>
              <a:ea typeface="+mn-ea"/>
              <a:cs typeface="+mn-cs"/>
            </a:endParaRPr>
          </a:p>
        </p:txBody>
      </p:sp>
      <p:sp>
        <p:nvSpPr>
          <p:cNvPr id="4" name="Slide Number Placeholder 3"/>
          <p:cNvSpPr>
            <a:spLocks noGrp="1"/>
          </p:cNvSpPr>
          <p:nvPr>
            <p:ph type="sldNum" sz="quarter" idx="10"/>
          </p:nvPr>
        </p:nvSpPr>
        <p:spPr/>
        <p:txBody>
          <a:bodyPr/>
          <a:lstStyle/>
          <a:p>
            <a:fld id="{9CF68579-9AC9-48BB-8A9F-D54CD8A0C421}" type="slidenum">
              <a:rPr lang="en-US" smtClean="0"/>
              <a:t>6</a:t>
            </a:fld>
            <a:endParaRPr lang="en-US"/>
          </a:p>
        </p:txBody>
      </p:sp>
    </p:spTree>
    <p:extLst>
      <p:ext uri="{BB962C8B-B14F-4D97-AF65-F5344CB8AC3E}">
        <p14:creationId xmlns:p14="http://schemas.microsoft.com/office/powerpoint/2010/main" val="3416563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3B3835"/>
                </a:solidFill>
                <a:effectLst/>
                <a:uLnTx/>
                <a:uFillTx/>
                <a:latin typeface="Helvetica Neue"/>
                <a:ea typeface="+mn-ea"/>
                <a:cs typeface="+mn-cs"/>
              </a:rPr>
              <a:t>Groups with greater diversity were shown to have greater innovation and creativity.</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3B3835"/>
                </a:solidFill>
                <a:effectLst/>
                <a:uLnTx/>
                <a:uFillTx/>
                <a:latin typeface="Helvetica Neue"/>
                <a:ea typeface="+mn-ea"/>
                <a:cs typeface="+mn-cs"/>
              </a:rPr>
              <a:t>Diverse groups have a greater range of perspectives, and are able to generate more high quality solutions than less diverse groups.</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3B3835"/>
                </a:solidFill>
                <a:effectLst/>
                <a:uLnTx/>
                <a:uFillTx/>
                <a:latin typeface="Helvetica Neue"/>
                <a:ea typeface="+mn-ea"/>
                <a:cs typeface="+mn-cs"/>
              </a:rPr>
              <a:t>Diversity increases constructive group processes and is positively associated with performance in business units.</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3B3835"/>
                </a:solidFill>
                <a:effectLst/>
                <a:uLnTx/>
                <a:uFillTx/>
                <a:latin typeface="Helvetica Neue"/>
                <a:ea typeface="+mn-ea"/>
                <a:cs typeface="+mn-cs"/>
              </a:rPr>
              <a:t>Diversity is associated with increased sales revenue, greater market share, more customers, and greater profits.</a:t>
            </a:r>
            <a:endParaRPr kumimoji="0" lang="en-AU" sz="2800" b="0" i="0" u="none" strike="noStrike" kern="1200" cap="none" spc="0" normalizeH="0" baseline="0" noProof="0" dirty="0" smtClean="0">
              <a:ln>
                <a:noFill/>
              </a:ln>
              <a:solidFill>
                <a:prstClr val="black"/>
              </a:solidFill>
              <a:effectLst/>
              <a:uLnTx/>
              <a:uFillTx/>
              <a:latin typeface="Calibri Light"/>
              <a:ea typeface="+mn-ea"/>
              <a:cs typeface="+mn-cs"/>
            </a:endParaRPr>
          </a:p>
        </p:txBody>
      </p:sp>
      <p:sp>
        <p:nvSpPr>
          <p:cNvPr id="4" name="Slide Number Placeholder 3"/>
          <p:cNvSpPr>
            <a:spLocks noGrp="1"/>
          </p:cNvSpPr>
          <p:nvPr>
            <p:ph type="sldNum" sz="quarter" idx="10"/>
          </p:nvPr>
        </p:nvSpPr>
        <p:spPr/>
        <p:txBody>
          <a:bodyPr/>
          <a:lstStyle/>
          <a:p>
            <a:fld id="{9CF68579-9AC9-48BB-8A9F-D54CD8A0C421}" type="slidenum">
              <a:rPr lang="en-US" smtClean="0"/>
              <a:t>7</a:t>
            </a:fld>
            <a:endParaRPr lang="en-US"/>
          </a:p>
        </p:txBody>
      </p:sp>
    </p:spTree>
    <p:extLst>
      <p:ext uri="{BB962C8B-B14F-4D97-AF65-F5344CB8AC3E}">
        <p14:creationId xmlns:p14="http://schemas.microsoft.com/office/powerpoint/2010/main" val="202687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0" i="0" u="none" strike="noStrike" kern="1200" cap="none" spc="0" normalizeH="0" baseline="0" noProof="0" dirty="0" smtClean="0">
                <a:ln>
                  <a:noFill/>
                </a:ln>
                <a:solidFill>
                  <a:prstClr val="white"/>
                </a:solidFill>
                <a:effectLst/>
                <a:uLnTx/>
                <a:uFillTx/>
                <a:latin typeface="Helvetica Neue"/>
                <a:ea typeface="+mn-ea"/>
                <a:cs typeface="+mn-cs"/>
              </a:rPr>
              <a:t>Diversity can also be linked with conflict, lower group adhesiveness, increased employee turnover and absenteeism, and lower quality of performance.</a:t>
            </a:r>
            <a:endParaRPr kumimoji="0" lang="en-US" sz="2000" b="0" i="0" u="none" strike="noStrike" kern="1200" cap="none" spc="0" normalizeH="0" baseline="0" noProof="0" dirty="0" smtClean="0">
              <a:ln>
                <a:noFill/>
              </a:ln>
              <a:solidFill>
                <a:prstClr val="white"/>
              </a:solidFill>
              <a:effectLst/>
              <a:uLnTx/>
              <a:uFillTx/>
              <a:latin typeface="Calibri Ligh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0" i="0" u="none" strike="noStrike" kern="1200" cap="none" spc="0" normalizeH="0" baseline="0" noProof="0" dirty="0" smtClean="0">
                <a:ln>
                  <a:noFill/>
                </a:ln>
                <a:solidFill>
                  <a:prstClr val="white"/>
                </a:solidFill>
                <a:effectLst/>
                <a:uLnTx/>
                <a:uFillTx/>
                <a:latin typeface="Helvetica Neue"/>
                <a:ea typeface="+mn-ea"/>
                <a:cs typeface="+mn-cs"/>
              </a:rPr>
              <a:t>Diverse groups are shown to be less integrated and have a higher level of dissatisfaction. Increases the level of dissatisfaction in group members, as well as miscommunication. </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CF68579-9AC9-48BB-8A9F-D54CD8A0C421}" type="slidenum">
              <a:rPr lang="en-US" smtClean="0"/>
              <a:t>8</a:t>
            </a:fld>
            <a:endParaRPr lang="en-US"/>
          </a:p>
        </p:txBody>
      </p:sp>
    </p:spTree>
    <p:extLst>
      <p:ext uri="{BB962C8B-B14F-4D97-AF65-F5344CB8AC3E}">
        <p14:creationId xmlns:p14="http://schemas.microsoft.com/office/powerpoint/2010/main" val="120968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white"/>
                </a:solidFill>
                <a:effectLst/>
                <a:uLnTx/>
                <a:uFillTx/>
                <a:latin typeface="Helvetica Neue"/>
                <a:ea typeface="+mn-ea"/>
                <a:cs typeface="+mn-cs"/>
              </a:rPr>
              <a:t>Conflict arise because of distrust and lack of confidence among group members.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white"/>
                </a:solidFill>
                <a:effectLst/>
                <a:uLnTx/>
                <a:uFillTx/>
                <a:latin typeface="Helvetica Neue"/>
                <a:ea typeface="+mn-ea"/>
                <a:cs typeface="+mn-cs"/>
              </a:rPr>
              <a:t>TIME CONSUMPTION There are differences in the way people carry- out instructions.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white"/>
                </a:solidFill>
                <a:effectLst/>
                <a:uLnTx/>
                <a:uFillTx/>
                <a:latin typeface="Helvetica Neue"/>
                <a:ea typeface="+mn-ea"/>
                <a:cs typeface="+mn-cs"/>
              </a:rPr>
              <a:t>RESISTANCE TO CHANGE “We have always done it this way”.</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white"/>
                </a:solidFill>
                <a:effectLst/>
                <a:uLnTx/>
                <a:uFillTx/>
                <a:latin typeface="Helvetica Neue"/>
                <a:ea typeface="+mn-ea"/>
                <a:cs typeface="+mn-cs"/>
              </a:rPr>
              <a:t>DISCRIMINATIONS When diversity is not accepted in an organizations, much of the time this is due to varying levels and kind of discrimination. Some types of discrimination which exist are gender, religion, disability, economic class or cultural background.</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white"/>
                </a:solidFill>
                <a:effectLst/>
                <a:uLnTx/>
                <a:uFillTx/>
                <a:latin typeface="Helvetica Neue"/>
                <a:ea typeface="+mn-ea"/>
                <a:cs typeface="+mn-cs"/>
              </a:rPr>
              <a:t>HARASSMENT Negative attitudes can arise which may lead to harassment of others who are different from the person provoking this behavior.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white"/>
                </a:solidFill>
                <a:effectLst/>
                <a:uLnTx/>
                <a:uFillTx/>
                <a:latin typeface="Helvetica Neue"/>
                <a:ea typeface="+mn-ea"/>
                <a:cs typeface="+mn-cs"/>
              </a:rPr>
              <a:t>HIGH TURNOVER RATE This is costly because each time someone leaves the company.</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white"/>
                </a:solidFill>
                <a:effectLst/>
                <a:uLnTx/>
                <a:uFillTx/>
                <a:latin typeface="Helvetica Neue"/>
                <a:ea typeface="+mn-ea"/>
                <a:cs typeface="+mn-cs"/>
              </a:rPr>
              <a:t>EXCLUSION – “Exclude people for reasons which have nothing to do with the job.”</a:t>
            </a:r>
            <a:endParaRPr kumimoji="0" lang="en-US" sz="2400" b="0" i="0" u="none" strike="noStrike" kern="1200" cap="none" spc="0" normalizeH="0" baseline="0" noProof="0" dirty="0" smtClean="0">
              <a:ln>
                <a:noFill/>
              </a:ln>
              <a:solidFill>
                <a:prstClr val="white"/>
              </a:solidFill>
              <a:effectLst/>
              <a:uLnTx/>
              <a:uFillTx/>
              <a:latin typeface="Calibri Light"/>
              <a:ea typeface="+mn-ea"/>
              <a:cs typeface="+mn-cs"/>
            </a:endParaRPr>
          </a:p>
        </p:txBody>
      </p:sp>
      <p:sp>
        <p:nvSpPr>
          <p:cNvPr id="4" name="Slide Number Placeholder 3"/>
          <p:cNvSpPr>
            <a:spLocks noGrp="1"/>
          </p:cNvSpPr>
          <p:nvPr>
            <p:ph type="sldNum" sz="quarter" idx="10"/>
          </p:nvPr>
        </p:nvSpPr>
        <p:spPr/>
        <p:txBody>
          <a:bodyPr/>
          <a:lstStyle/>
          <a:p>
            <a:fld id="{9CF68579-9AC9-48BB-8A9F-D54CD8A0C421}" type="slidenum">
              <a:rPr lang="en-US" smtClean="0"/>
              <a:t>9</a:t>
            </a:fld>
            <a:endParaRPr lang="en-US"/>
          </a:p>
        </p:txBody>
      </p:sp>
    </p:spTree>
    <p:extLst>
      <p:ext uri="{BB962C8B-B14F-4D97-AF65-F5344CB8AC3E}">
        <p14:creationId xmlns:p14="http://schemas.microsoft.com/office/powerpoint/2010/main" val="1601274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smtClean="0">
                <a:ln>
                  <a:noFill/>
                </a:ln>
                <a:solidFill>
                  <a:prstClr val="white"/>
                </a:solidFill>
                <a:effectLst/>
                <a:uLnTx/>
                <a:uFillTx/>
                <a:latin typeface="Helvetica Neue"/>
                <a:ea typeface="+mn-ea"/>
                <a:cs typeface="+mn-cs"/>
              </a:rPr>
              <a:t>Abercrombie and Fitch show extreme racial preference, with a reputation for hiring people to fit their image of a “Classic American,” which they believe are attractive white employees. Due to this, they have faced many lawsuits.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800" b="0" i="0" u="none" strike="noStrike" kern="1200" cap="none" spc="0" normalizeH="0" baseline="0" noProof="0" dirty="0" smtClean="0">
                <a:ln>
                  <a:noFill/>
                </a:ln>
                <a:solidFill>
                  <a:prstClr val="white"/>
                </a:solidFill>
                <a:effectLst/>
                <a:uLnTx/>
                <a:uFillTx/>
                <a:latin typeface="Helvetica Neue"/>
                <a:ea typeface="+mn-ea"/>
                <a:cs typeface="+mn-cs"/>
              </a:rPr>
              <a:t>Even the organizations that claim to be strong advocates for diversity do not have the statistics to back their claims.</a:t>
            </a:r>
            <a:endParaRPr kumimoji="0" lang="en-US" sz="1600" b="0" i="0" u="none" strike="noStrike" kern="1200" cap="none" spc="0" normalizeH="0" baseline="0" noProof="0" dirty="0" smtClean="0">
              <a:ln>
                <a:noFill/>
              </a:ln>
              <a:solidFill>
                <a:prstClr val="white"/>
              </a:solidFill>
              <a:effectLst/>
              <a:uLnTx/>
              <a:uFillTx/>
              <a:latin typeface="Helvetica Neue"/>
              <a:ea typeface="+mn-ea"/>
              <a:cs typeface="+mn-cs"/>
            </a:endParaRPr>
          </a:p>
        </p:txBody>
      </p:sp>
      <p:sp>
        <p:nvSpPr>
          <p:cNvPr id="4" name="Slide Number Placeholder 3"/>
          <p:cNvSpPr>
            <a:spLocks noGrp="1"/>
          </p:cNvSpPr>
          <p:nvPr>
            <p:ph type="sldNum" sz="quarter" idx="10"/>
          </p:nvPr>
        </p:nvSpPr>
        <p:spPr/>
        <p:txBody>
          <a:bodyPr/>
          <a:lstStyle/>
          <a:p>
            <a:fld id="{9CF68579-9AC9-48BB-8A9F-D54CD8A0C421}" type="slidenum">
              <a:rPr lang="en-US" smtClean="0"/>
              <a:t>10</a:t>
            </a:fld>
            <a:endParaRPr lang="en-US"/>
          </a:p>
        </p:txBody>
      </p:sp>
    </p:spTree>
    <p:extLst>
      <p:ext uri="{BB962C8B-B14F-4D97-AF65-F5344CB8AC3E}">
        <p14:creationId xmlns:p14="http://schemas.microsoft.com/office/powerpoint/2010/main" val="465330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smtClean="0">
                <a:ln>
                  <a:noFill/>
                </a:ln>
                <a:solidFill>
                  <a:prstClr val="white"/>
                </a:solidFill>
                <a:effectLst/>
                <a:uLnTx/>
                <a:uFillTx/>
                <a:latin typeface="Helvetica Neue"/>
                <a:ea typeface="+mn-ea"/>
                <a:cs typeface="+mn-cs"/>
              </a:rPr>
              <a:t>Gender discrimination is still a huge problem within many organizations. Many male managers are slow to promote female employees to managerial positions. A Senior Vice President interviewed by Turner (2007), was quoted saying, “ Well, yes we need to have more women in senior positions. Our senior leadership team includes only men. But, personally, I’m just less comfortable with women on the senior team. We spend a lot of time together. You know you always have to be worried about the sexual harassment thing, what you say, how you say it…But, that doesn’t mean we shouldn’t pursue it .” </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9CF68579-9AC9-48BB-8A9F-D54CD8A0C421}" type="slidenum">
              <a:rPr lang="en-US" smtClean="0"/>
              <a:t>11</a:t>
            </a:fld>
            <a:endParaRPr lang="en-US"/>
          </a:p>
        </p:txBody>
      </p:sp>
    </p:spTree>
    <p:extLst>
      <p:ext uri="{BB962C8B-B14F-4D97-AF65-F5344CB8AC3E}">
        <p14:creationId xmlns:p14="http://schemas.microsoft.com/office/powerpoint/2010/main" val="1738292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3B3835"/>
                </a:solidFill>
                <a:effectLst/>
                <a:uLnTx/>
                <a:uFillTx/>
                <a:latin typeface="Helvetica Neue"/>
                <a:ea typeface="+mn-ea"/>
                <a:cs typeface="+mn-cs"/>
              </a:rPr>
              <a:t>As diversity in the workforce grows at an amazing rate, more and more organizations are now focusing on diversity in the workplace by emphasizing recruitment, selection, retention, and training.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3B3835"/>
                </a:solidFill>
                <a:effectLst/>
                <a:uLnTx/>
                <a:uFillTx/>
                <a:latin typeface="Helvetica Neue"/>
                <a:ea typeface="+mn-ea"/>
                <a:cs typeface="+mn-cs"/>
              </a:rPr>
              <a:t>li&gt;With diversity training, employees have a greater understanding of the value diversity, better diversity management skills, and more effective diversity related behaviors . &lt;/li&gt;&lt;/</a:t>
            </a:r>
            <a:r>
              <a:rPr kumimoji="0" lang="en-US" sz="1400" b="0" i="0" u="none" strike="noStrike" kern="1200" cap="none" spc="0" normalizeH="0" baseline="0" noProof="0" dirty="0" err="1" smtClean="0">
                <a:ln>
                  <a:noFill/>
                </a:ln>
                <a:solidFill>
                  <a:srgbClr val="3B3835"/>
                </a:solidFill>
                <a:effectLst/>
                <a:uLnTx/>
                <a:uFillTx/>
                <a:latin typeface="Helvetica Neue"/>
                <a:ea typeface="+mn-ea"/>
                <a:cs typeface="+mn-cs"/>
              </a:rPr>
              <a:t>ul</a:t>
            </a:r>
            <a:r>
              <a:rPr kumimoji="0" lang="en-US" sz="1400" b="0" i="0" u="none" strike="noStrike" kern="1200" cap="none" spc="0" normalizeH="0" baseline="0" noProof="0" dirty="0" smtClean="0">
                <a:ln>
                  <a:noFill/>
                </a:ln>
                <a:solidFill>
                  <a:srgbClr val="3B3835"/>
                </a:solidFill>
                <a:effectLst/>
                <a:uLnTx/>
                <a:uFillTx/>
                <a:latin typeface="Helvetica Neue"/>
                <a:ea typeface="+mn-ea"/>
                <a:cs typeface="+mn-cs"/>
              </a:rPr>
              <a:t>&gt;&lt;</a:t>
            </a:r>
            <a:r>
              <a:rPr kumimoji="0" lang="en-US" sz="1400" b="0" i="0" u="none" strike="noStrike" kern="1200" cap="none" spc="0" normalizeH="0" baseline="0" noProof="0" dirty="0" err="1" smtClean="0">
                <a:ln>
                  <a:noFill/>
                </a:ln>
                <a:solidFill>
                  <a:srgbClr val="3B3835"/>
                </a:solidFill>
                <a:effectLst/>
                <a:uLnTx/>
                <a:uFillTx/>
                <a:latin typeface="Helvetica Neue"/>
                <a:ea typeface="+mn-ea"/>
                <a:cs typeface="+mn-cs"/>
              </a:rPr>
              <a:t>ul</a:t>
            </a:r>
            <a:r>
              <a:rPr kumimoji="0" lang="en-US" sz="1400" b="0" i="0" u="none" strike="noStrike" kern="1200" cap="none" spc="0" normalizeH="0" baseline="0" noProof="0" smtClean="0">
                <a:ln>
                  <a:noFill/>
                </a:ln>
                <a:solidFill>
                  <a:srgbClr val="3B3835"/>
                </a:solidFill>
                <a:effectLst/>
                <a:uLnTx/>
                <a:uFillTx/>
                <a:latin typeface="Helvetica Neue"/>
                <a:ea typeface="+mn-ea"/>
                <a:cs typeface="+mn-cs"/>
              </a:rPr>
              <a:t>&gt;&lt;li&gt;After undergoing training, managers saw diversity related practices as more important than they did prior to the training, and were more likely to positively engage in diversity related practices.</a:t>
            </a:r>
            <a:endParaRPr lang="en-US" dirty="0"/>
          </a:p>
        </p:txBody>
      </p:sp>
      <p:sp>
        <p:nvSpPr>
          <p:cNvPr id="4" name="Slide Number Placeholder 3"/>
          <p:cNvSpPr>
            <a:spLocks noGrp="1"/>
          </p:cNvSpPr>
          <p:nvPr>
            <p:ph type="sldNum" sz="quarter" idx="10"/>
          </p:nvPr>
        </p:nvSpPr>
        <p:spPr/>
        <p:txBody>
          <a:bodyPr/>
          <a:lstStyle/>
          <a:p>
            <a:fld id="{9CF68579-9AC9-48BB-8A9F-D54CD8A0C421}" type="slidenum">
              <a:rPr lang="en-US" smtClean="0"/>
              <a:t>12</a:t>
            </a:fld>
            <a:endParaRPr lang="en-US"/>
          </a:p>
        </p:txBody>
      </p:sp>
    </p:spTree>
    <p:extLst>
      <p:ext uri="{BB962C8B-B14F-4D97-AF65-F5344CB8AC3E}">
        <p14:creationId xmlns:p14="http://schemas.microsoft.com/office/powerpoint/2010/main" val="895055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01">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6676569"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667656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24204957"/>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smtClean="0"/>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50809561"/>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Images_Important Text 0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D935D313-376E-4CA0-9732-D0CACCC07FAD}"/>
              </a:ext>
            </a:extLst>
          </p:cNvPr>
          <p:cNvSpPr>
            <a:spLocks noGrp="1"/>
          </p:cNvSpPr>
          <p:nvPr>
            <p:ph type="pic" sz="quarter" idx="13" hasCustomPrompt="1"/>
          </p:nvPr>
        </p:nvSpPr>
        <p:spPr>
          <a:xfrm>
            <a:off x="6464300" y="0"/>
            <a:ext cx="5727700" cy="6858000"/>
          </a:xfrm>
          <a:custGeom>
            <a:avLst/>
            <a:gdLst>
              <a:gd name="connsiteX0" fmla="*/ 1708150 w 5727700"/>
              <a:gd name="connsiteY0" fmla="*/ 0 h 6858000"/>
              <a:gd name="connsiteX1" fmla="*/ 5727700 w 5727700"/>
              <a:gd name="connsiteY1" fmla="*/ 0 h 6858000"/>
              <a:gd name="connsiteX2" fmla="*/ 5727700 w 5727700"/>
              <a:gd name="connsiteY2" fmla="*/ 6858000 h 6858000"/>
              <a:gd name="connsiteX3" fmla="*/ 0 w 5727700"/>
              <a:gd name="connsiteY3" fmla="*/ 6858000 h 6858000"/>
              <a:gd name="connsiteX4" fmla="*/ 0 w 5727700"/>
              <a:gd name="connsiteY4" fmla="*/ 68326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7700" h="6858000">
                <a:moveTo>
                  <a:pt x="1708150" y="0"/>
                </a:moveTo>
                <a:lnTo>
                  <a:pt x="5727700" y="0"/>
                </a:lnTo>
                <a:lnTo>
                  <a:pt x="5727700" y="6858000"/>
                </a:lnTo>
                <a:lnTo>
                  <a:pt x="0" y="6858000"/>
                </a:lnTo>
                <a:lnTo>
                  <a:pt x="0" y="6832600"/>
                </a:lnTo>
                <a:close/>
              </a:path>
            </a:pathLst>
          </a:custGeom>
        </p:spPr>
        <p:txBody>
          <a:bodyPr vert="horz" wrap="square" lIns="91440" tIns="45720" rIns="91440" bIns="45720" rtlCol="0" anchor="ctr" anchorCtr="1">
            <a:noAutofit/>
          </a:bodyPr>
          <a:lstStyle>
            <a:lvl1pPr marL="0" indent="0">
              <a:buNone/>
              <a:defRPr lang="en-GB" sz="1800"/>
            </a:lvl1pPr>
          </a:lstStyle>
          <a:p>
            <a:pPr marL="228600" lvl="0" indent="-228600" algn="ctr"/>
            <a:r>
              <a:rPr lang="en-US" dirty="0"/>
              <a:t>Insert Image</a:t>
            </a:r>
            <a:endParaRPr lang="en-GB" dirty="0"/>
          </a:p>
        </p:txBody>
      </p:sp>
      <p:sp>
        <p:nvSpPr>
          <p:cNvPr id="12" name="Picture Placeholder 11">
            <a:extLst>
              <a:ext uri="{FF2B5EF4-FFF2-40B4-BE49-F238E27FC236}">
                <a16:creationId xmlns:a16="http://schemas.microsoft.com/office/drawing/2014/main" id="{83A2DEF1-03FF-475D-994A-6FC6FB1414FB}"/>
              </a:ext>
            </a:extLst>
          </p:cNvPr>
          <p:cNvSpPr>
            <a:spLocks noGrp="1"/>
          </p:cNvSpPr>
          <p:nvPr>
            <p:ph type="pic" sz="quarter" idx="12" hasCustomPrompt="1"/>
          </p:nvPr>
        </p:nvSpPr>
        <p:spPr>
          <a:xfrm>
            <a:off x="0" y="0"/>
            <a:ext cx="8087304" cy="6858000"/>
          </a:xfrm>
          <a:custGeom>
            <a:avLst/>
            <a:gdLst>
              <a:gd name="connsiteX0" fmla="*/ 0 w 8087304"/>
              <a:gd name="connsiteY0" fmla="*/ 0 h 6858000"/>
              <a:gd name="connsiteX1" fmla="*/ 8087304 w 8087304"/>
              <a:gd name="connsiteY1" fmla="*/ 0 h 6858000"/>
              <a:gd name="connsiteX2" fmla="*/ 8087304 w 8087304"/>
              <a:gd name="connsiteY2" fmla="*/ 7620 h 6858000"/>
              <a:gd name="connsiteX3" fmla="*/ 6368365 w 8087304"/>
              <a:gd name="connsiteY3" fmla="*/ 6858000 h 6858000"/>
              <a:gd name="connsiteX4" fmla="*/ 0 w 808730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7304" h="6858000">
                <a:moveTo>
                  <a:pt x="0" y="0"/>
                </a:moveTo>
                <a:lnTo>
                  <a:pt x="8087304" y="0"/>
                </a:lnTo>
                <a:lnTo>
                  <a:pt x="8087304" y="7620"/>
                </a:lnTo>
                <a:lnTo>
                  <a:pt x="6368365" y="6858000"/>
                </a:lnTo>
                <a:lnTo>
                  <a:pt x="0" y="6858000"/>
                </a:lnTo>
                <a:close/>
              </a:path>
            </a:pathLst>
          </a:custGeom>
        </p:spPr>
        <p:txBody>
          <a:bodyPr wrap="square" anchor="ctr" anchorCtr="1">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285750" marR="0" lvl="0" indent="-285750" algn="ctr" defTabSz="914400" rtl="0" eaLnBrk="1" fontAlgn="auto" latinLnBrk="0" hangingPunct="1">
              <a:lnSpc>
                <a:spcPct val="90000"/>
              </a:lnSpc>
              <a:spcBef>
                <a:spcPts val="1000"/>
              </a:spcBef>
              <a:spcAft>
                <a:spcPts val="0"/>
              </a:spcAft>
              <a:buClrTx/>
              <a:buSzTx/>
              <a:tabLst/>
              <a:defRPr/>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785586" y="5047107"/>
            <a:ext cx="5005614" cy="1005840"/>
          </a:xfrm>
        </p:spPr>
        <p:txBody>
          <a:bodyPr vert="horz" wrap="square" lIns="0" tIns="45720" rIns="0" bIns="45720" rtlCol="0" anchor="t">
            <a:noAutofit/>
          </a:bodyPr>
          <a:lstStyle>
            <a:lvl1pPr marL="0" indent="0">
              <a:buNone/>
              <a:defRPr lang="en-US" sz="1600" dirty="0" smtClean="0">
                <a:solidFill>
                  <a:schemeClr val="tx1"/>
                </a:solidFill>
                <a:latin typeface="+mn-lt"/>
                <a:ea typeface="+mj-ea"/>
                <a:cs typeface="+mj-cs"/>
              </a:defRPr>
            </a:lvl1pPr>
          </a:lstStyle>
          <a:p>
            <a:pPr marL="57150" lvl="0" indent="-285750">
              <a:lnSpc>
                <a:spcPct val="100000"/>
              </a:lnSpc>
              <a:spcBef>
                <a:spcPct val="0"/>
              </a:spcBef>
            </a:pPr>
            <a:r>
              <a:rPr lang="en-US" smtClean="0"/>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785586" y="4081468"/>
            <a:ext cx="5005614" cy="822960"/>
          </a:xfrm>
        </p:spPr>
        <p:txBody>
          <a:bodyPr vert="horz" wrap="square" lIns="0" tIns="45720" rIns="91440" bIns="45720" rtlCol="0" anchor="t">
            <a:noAutofit/>
          </a:bodyPr>
          <a:lstStyle>
            <a:lvl1pPr marL="0" indent="0">
              <a:buFont typeface="Arial" panose="020B0604020202020204" pitchFamily="34" charset="0"/>
              <a:buNone/>
              <a:defRPr lang="en-GB" sz="2400" dirty="0">
                <a:solidFill>
                  <a:schemeClr val="tx1"/>
                </a:solidFill>
                <a:latin typeface="Corbel" panose="020B0503020204020204" pitchFamily="34" charset="0"/>
              </a:defRPr>
            </a:lvl1pPr>
          </a:lstStyle>
          <a:p>
            <a:pPr marL="0" lvl="0">
              <a:lnSpc>
                <a:spcPct val="100000"/>
              </a:lnSpc>
            </a:pPr>
            <a:r>
              <a:rPr lang="en-US" smtClean="0"/>
              <a:t>Click to edit Master title style</a:t>
            </a:r>
            <a:endParaRPr lang="en-GB" dirty="0"/>
          </a:p>
        </p:txBody>
      </p:sp>
      <p:sp>
        <p:nvSpPr>
          <p:cNvPr id="20" name="Slide Number Placeholder 7">
            <a:extLst>
              <a:ext uri="{FF2B5EF4-FFF2-40B4-BE49-F238E27FC236}">
                <a16:creationId xmlns:a16="http://schemas.microsoft.com/office/drawing/2014/main" id="{1CEA3362-50AD-4D98-92C4-DA1D8C857A75}"/>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791417826"/>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F3686C7-DF83-47D9-A485-35F4F1D36A69}"/>
              </a:ext>
            </a:extLst>
          </p:cNvPr>
          <p:cNvGrpSpPr/>
          <p:nvPr userDrawn="1"/>
        </p:nvGrpSpPr>
        <p:grpSpPr>
          <a:xfrm>
            <a:off x="0" y="6086479"/>
            <a:ext cx="12192000" cy="600974"/>
            <a:chOff x="0" y="6086479"/>
            <a:chExt cx="12192000" cy="600974"/>
          </a:xfrm>
        </p:grpSpPr>
        <p:sp>
          <p:nvSpPr>
            <p:cNvPr id="4" name="Rectangle 3">
              <a:extLst>
                <a:ext uri="{FF2B5EF4-FFF2-40B4-BE49-F238E27FC236}">
                  <a16:creationId xmlns:a16="http://schemas.microsoft.com/office/drawing/2014/main" id="{790B36CF-9391-49E9-B599-8B724B6EF267}"/>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a:extLst>
                <a:ext uri="{FF2B5EF4-FFF2-40B4-BE49-F238E27FC236}">
                  <a16:creationId xmlns:a16="http://schemas.microsoft.com/office/drawing/2014/main" id="{468CE156-5D60-42B0-A4F9-33FA8553780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 name="Slide Number Placeholder 7">
            <a:extLst>
              <a:ext uri="{FF2B5EF4-FFF2-40B4-BE49-F238E27FC236}">
                <a16:creationId xmlns:a16="http://schemas.microsoft.com/office/drawing/2014/main" id="{9E4521A1-4C9D-4795-B551-D151E8856AA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US" smtClean="0"/>
              <a:pPr algn="ctr"/>
              <a:t>‹#›</a:t>
            </a:fld>
            <a:endParaRPr lang="en-US" dirty="0"/>
          </a:p>
        </p:txBody>
      </p:sp>
    </p:spTree>
    <p:extLst>
      <p:ext uri="{BB962C8B-B14F-4D97-AF65-F5344CB8AC3E}">
        <p14:creationId xmlns:p14="http://schemas.microsoft.com/office/powerpoint/2010/main" val="540370684"/>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0" name="Title 1">
            <a:extLst>
              <a:ext uri="{FF2B5EF4-FFF2-40B4-BE49-F238E27FC236}">
                <a16:creationId xmlns:a16="http://schemas.microsoft.com/office/drawing/2014/main" id="{A75C086E-F523-4C77-938F-0DB6203DBC43}"/>
              </a:ext>
            </a:extLst>
          </p:cNvPr>
          <p:cNvSpPr>
            <a:spLocks noGrp="1"/>
          </p:cNvSpPr>
          <p:nvPr>
            <p:ph type="ctrTitle" hasCustomPrompt="1"/>
          </p:nvPr>
        </p:nvSpPr>
        <p:spPr>
          <a:xfrm>
            <a:off x="691080" y="2139696"/>
            <a:ext cx="5578995" cy="879928"/>
          </a:xfrm>
        </p:spPr>
        <p:txBody>
          <a:bodyPr vert="horz" lIns="91440" tIns="45720" rIns="91440" bIns="45720" rtlCol="0" anchor="ctr" anchorCtr="0">
            <a:noAutofit/>
          </a:bodyPr>
          <a:lstStyle>
            <a:lvl1pPr algn="l">
              <a:defRPr lang="en-GB" b="0" dirty="0">
                <a:solidFill>
                  <a:schemeClr val="bg1"/>
                </a:solidFill>
              </a:defRPr>
            </a:lvl1pPr>
          </a:lstStyle>
          <a:p>
            <a:pPr marL="0" lvl="0" algn="ctr"/>
            <a:r>
              <a:rPr lang="en-US" dirty="0"/>
              <a:t>TITLE</a:t>
            </a:r>
            <a:endParaRPr lang="en-GB" dirty="0"/>
          </a:p>
        </p:txBody>
      </p:sp>
      <p:sp>
        <p:nvSpPr>
          <p:cNvPr id="17" name="Text Placeholder 4">
            <a:extLst>
              <a:ext uri="{FF2B5EF4-FFF2-40B4-BE49-F238E27FC236}">
                <a16:creationId xmlns:a16="http://schemas.microsoft.com/office/drawing/2014/main" id="{B293AB9F-7C1D-4A06-9F42-4FD67BF2739F}"/>
              </a:ext>
            </a:extLst>
          </p:cNvPr>
          <p:cNvSpPr>
            <a:spLocks noGrp="1"/>
          </p:cNvSpPr>
          <p:nvPr>
            <p:ph type="body" sz="quarter" idx="15" hasCustomPrompt="1"/>
          </p:nvPr>
        </p:nvSpPr>
        <p:spPr>
          <a:xfrm>
            <a:off x="1359075" y="3653097"/>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Name</a:t>
            </a:r>
          </a:p>
        </p:txBody>
      </p:sp>
      <p:sp>
        <p:nvSpPr>
          <p:cNvPr id="18" name="Text Placeholder 4">
            <a:extLst>
              <a:ext uri="{FF2B5EF4-FFF2-40B4-BE49-F238E27FC236}">
                <a16:creationId xmlns:a16="http://schemas.microsoft.com/office/drawing/2014/main" id="{224AF9FB-5C6E-4050-AE8D-3B218C0F1DAE}"/>
              </a:ext>
            </a:extLst>
          </p:cNvPr>
          <p:cNvSpPr>
            <a:spLocks noGrp="1"/>
          </p:cNvSpPr>
          <p:nvPr>
            <p:ph type="body" sz="quarter" idx="16" hasCustomPrompt="1"/>
          </p:nvPr>
        </p:nvSpPr>
        <p:spPr>
          <a:xfrm>
            <a:off x="1359075" y="4392151"/>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Phone</a:t>
            </a:r>
          </a:p>
        </p:txBody>
      </p:sp>
      <p:sp>
        <p:nvSpPr>
          <p:cNvPr id="19" name="Text Placeholder 4">
            <a:extLst>
              <a:ext uri="{FF2B5EF4-FFF2-40B4-BE49-F238E27FC236}">
                <a16:creationId xmlns:a16="http://schemas.microsoft.com/office/drawing/2014/main" id="{68A48B85-2E0B-42B6-AB4A-1302D3C828F5}"/>
              </a:ext>
            </a:extLst>
          </p:cNvPr>
          <p:cNvSpPr>
            <a:spLocks noGrp="1"/>
          </p:cNvSpPr>
          <p:nvPr>
            <p:ph type="body" sz="quarter" idx="17" hasCustomPrompt="1"/>
          </p:nvPr>
        </p:nvSpPr>
        <p:spPr>
          <a:xfrm>
            <a:off x="1359075" y="5131205"/>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Email</a:t>
            </a:r>
          </a:p>
        </p:txBody>
      </p:sp>
      <p:sp>
        <p:nvSpPr>
          <p:cNvPr id="20" name="Text Placeholder 4">
            <a:extLst>
              <a:ext uri="{FF2B5EF4-FFF2-40B4-BE49-F238E27FC236}">
                <a16:creationId xmlns:a16="http://schemas.microsoft.com/office/drawing/2014/main" id="{9244D33F-3A47-4DE3-8198-7AC5316E31E6}"/>
              </a:ext>
            </a:extLst>
          </p:cNvPr>
          <p:cNvSpPr>
            <a:spLocks noGrp="1"/>
          </p:cNvSpPr>
          <p:nvPr>
            <p:ph type="body" sz="quarter" idx="18" hasCustomPrompt="1"/>
          </p:nvPr>
        </p:nvSpPr>
        <p:spPr>
          <a:xfrm>
            <a:off x="1359075" y="5870258"/>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Website</a:t>
            </a:r>
          </a:p>
        </p:txBody>
      </p:sp>
      <p:sp>
        <p:nvSpPr>
          <p:cNvPr id="3" name="Content Placeholder 2">
            <a:extLst>
              <a:ext uri="{FF2B5EF4-FFF2-40B4-BE49-F238E27FC236}">
                <a16:creationId xmlns:a16="http://schemas.microsoft.com/office/drawing/2014/main" id="{8F220C8B-2E18-4D91-A806-6C7C3940B00F}"/>
              </a:ext>
            </a:extLst>
          </p:cNvPr>
          <p:cNvSpPr>
            <a:spLocks noGrp="1" noChangeAspect="1"/>
          </p:cNvSpPr>
          <p:nvPr>
            <p:ph sz="quarter" idx="19" hasCustomPrompt="1"/>
          </p:nvPr>
        </p:nvSpPr>
        <p:spPr>
          <a:xfrm>
            <a:off x="691080" y="4295744"/>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8" name="Content Placeholder 2">
            <a:extLst>
              <a:ext uri="{FF2B5EF4-FFF2-40B4-BE49-F238E27FC236}">
                <a16:creationId xmlns:a16="http://schemas.microsoft.com/office/drawing/2014/main" id="{3D1C5933-D103-4989-B652-C7B692341BC3}"/>
              </a:ext>
            </a:extLst>
          </p:cNvPr>
          <p:cNvSpPr>
            <a:spLocks noGrp="1" noChangeAspect="1"/>
          </p:cNvSpPr>
          <p:nvPr>
            <p:ph sz="quarter" idx="20" hasCustomPrompt="1"/>
          </p:nvPr>
        </p:nvSpPr>
        <p:spPr>
          <a:xfrm>
            <a:off x="691080" y="5034798"/>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9" name="Content Placeholder 2">
            <a:extLst>
              <a:ext uri="{FF2B5EF4-FFF2-40B4-BE49-F238E27FC236}">
                <a16:creationId xmlns:a16="http://schemas.microsoft.com/office/drawing/2014/main" id="{A80EBF65-A9A1-4724-B962-DB9B79A924AA}"/>
              </a:ext>
            </a:extLst>
          </p:cNvPr>
          <p:cNvSpPr>
            <a:spLocks noGrp="1" noChangeAspect="1"/>
          </p:cNvSpPr>
          <p:nvPr>
            <p:ph sz="quarter" idx="21" hasCustomPrompt="1"/>
          </p:nvPr>
        </p:nvSpPr>
        <p:spPr>
          <a:xfrm>
            <a:off x="691080" y="5773851"/>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30" name="Content Placeholder 2">
            <a:extLst>
              <a:ext uri="{FF2B5EF4-FFF2-40B4-BE49-F238E27FC236}">
                <a16:creationId xmlns:a16="http://schemas.microsoft.com/office/drawing/2014/main" id="{06251342-E6E3-4C57-A0A9-C7BB3DCAE115}"/>
              </a:ext>
            </a:extLst>
          </p:cNvPr>
          <p:cNvSpPr>
            <a:spLocks noGrp="1" noChangeAspect="1"/>
          </p:cNvSpPr>
          <p:nvPr>
            <p:ph sz="quarter" idx="22" hasCustomPrompt="1"/>
          </p:nvPr>
        </p:nvSpPr>
        <p:spPr>
          <a:xfrm>
            <a:off x="691080" y="3556690"/>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Tree>
    <p:extLst>
      <p:ext uri="{BB962C8B-B14F-4D97-AF65-F5344CB8AC3E}">
        <p14:creationId xmlns:p14="http://schemas.microsoft.com/office/powerpoint/2010/main" val="4169354293"/>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Freeform: Shape 12">
            <a:extLst>
              <a:ext uri="{FF2B5EF4-FFF2-40B4-BE49-F238E27FC236}">
                <a16:creationId xmlns:a16="http://schemas.microsoft.com/office/drawing/2014/main" id="{5BE10AC4-CBFC-4ECF-92D5-9CE1874F58D7}"/>
              </a:ext>
            </a:extLst>
          </p:cNvPr>
          <p:cNvSpPr/>
          <p:nvPr userDrawn="1"/>
        </p:nvSpPr>
        <p:spPr>
          <a:xfrm>
            <a:off x="0" y="0"/>
            <a:ext cx="8568965"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Tree>
    <p:extLst>
      <p:ext uri="{BB962C8B-B14F-4D97-AF65-F5344CB8AC3E}">
        <p14:creationId xmlns:p14="http://schemas.microsoft.com/office/powerpoint/2010/main" val="2466734411"/>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4334810"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873491543"/>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smtClean="0"/>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C7BBA6D3-FEB9-412B-8FBB-095FC3A60ABF}"/>
              </a:ext>
            </a:extLst>
          </p:cNvPr>
          <p:cNvSpPr>
            <a:spLocks noGrp="1"/>
          </p:cNvSpPr>
          <p:nvPr>
            <p:ph idx="1"/>
          </p:nvPr>
        </p:nvSpPr>
        <p:spPr>
          <a:xfrm>
            <a:off x="633186" y="1825625"/>
            <a:ext cx="10815864"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1002379"/>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smtClean="0"/>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64A4F74B-B2CD-407C-865A-037EDFAC9DB0}"/>
              </a:ext>
            </a:extLst>
          </p:cNvPr>
          <p:cNvSpPr>
            <a:spLocks noGrp="1"/>
          </p:cNvSpPr>
          <p:nvPr>
            <p:ph sz="half" idx="1"/>
          </p:nvPr>
        </p:nvSpPr>
        <p:spPr>
          <a:xfrm>
            <a:off x="633186" y="1825625"/>
            <a:ext cx="5386614" cy="4351338"/>
          </a:xfrm>
        </p:spPr>
        <p:txBody>
          <a:bodyPr>
            <a:norm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3">
            <a:extLst>
              <a:ext uri="{FF2B5EF4-FFF2-40B4-BE49-F238E27FC236}">
                <a16:creationId xmlns:a16="http://schemas.microsoft.com/office/drawing/2014/main" id="{A2548E2E-973A-4D52-ACB9-BF564F407308}"/>
              </a:ext>
            </a:extLst>
          </p:cNvPr>
          <p:cNvSpPr>
            <a:spLocks noGrp="1"/>
          </p:cNvSpPr>
          <p:nvPr>
            <p:ph sz="half" idx="2"/>
          </p:nvPr>
        </p:nvSpPr>
        <p:spPr>
          <a:xfrm>
            <a:off x="6172200" y="1825625"/>
            <a:ext cx="5276850" cy="4351338"/>
          </a:xfrm>
        </p:spPr>
        <p:txBody>
          <a:bodyPr>
            <a:norm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1069831"/>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smtClean="0"/>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2">
            <a:extLst>
              <a:ext uri="{FF2B5EF4-FFF2-40B4-BE49-F238E27FC236}">
                <a16:creationId xmlns:a16="http://schemas.microsoft.com/office/drawing/2014/main" id="{10CD1AD0-C8B7-4785-A47D-D822CF4F248F}"/>
              </a:ext>
            </a:extLst>
          </p:cNvPr>
          <p:cNvSpPr>
            <a:spLocks noGrp="1"/>
          </p:cNvSpPr>
          <p:nvPr>
            <p:ph type="body" idx="1"/>
          </p:nvPr>
        </p:nvSpPr>
        <p:spPr>
          <a:xfrm>
            <a:off x="633186" y="1681163"/>
            <a:ext cx="533214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4">
            <a:extLst>
              <a:ext uri="{FF2B5EF4-FFF2-40B4-BE49-F238E27FC236}">
                <a16:creationId xmlns:a16="http://schemas.microsoft.com/office/drawing/2014/main" id="{90A1BBCF-EEF1-4C9A-BA10-9657A79560D3}"/>
              </a:ext>
            </a:extLst>
          </p:cNvPr>
          <p:cNvSpPr>
            <a:spLocks noGrp="1"/>
          </p:cNvSpPr>
          <p:nvPr>
            <p:ph type="body" sz="quarter" idx="3"/>
          </p:nvPr>
        </p:nvSpPr>
        <p:spPr>
          <a:xfrm>
            <a:off x="6172200" y="1681163"/>
            <a:ext cx="5276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1" name="Content Placeholder 3">
            <a:extLst>
              <a:ext uri="{FF2B5EF4-FFF2-40B4-BE49-F238E27FC236}">
                <a16:creationId xmlns:a16="http://schemas.microsoft.com/office/drawing/2014/main" id="{79F8415A-57A2-4D5C-97B0-E78499CC7C6F}"/>
              </a:ext>
            </a:extLst>
          </p:cNvPr>
          <p:cNvSpPr>
            <a:spLocks noGrp="1"/>
          </p:cNvSpPr>
          <p:nvPr>
            <p:ph sz="half" idx="2"/>
          </p:nvPr>
        </p:nvSpPr>
        <p:spPr>
          <a:xfrm>
            <a:off x="633186" y="2505075"/>
            <a:ext cx="5332147" cy="3684588"/>
          </a:xfrm>
        </p:spPr>
        <p:txBody>
          <a:bodyPr>
            <a:norm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a:extLst>
              <a:ext uri="{FF2B5EF4-FFF2-40B4-BE49-F238E27FC236}">
                <a16:creationId xmlns:a16="http://schemas.microsoft.com/office/drawing/2014/main" id="{37A31490-A10D-455A-B515-E26064D0E10A}"/>
              </a:ext>
            </a:extLst>
          </p:cNvPr>
          <p:cNvSpPr>
            <a:spLocks noGrp="1"/>
          </p:cNvSpPr>
          <p:nvPr>
            <p:ph sz="quarter" idx="4"/>
          </p:nvPr>
        </p:nvSpPr>
        <p:spPr>
          <a:xfrm>
            <a:off x="6172200" y="2505075"/>
            <a:ext cx="5276850" cy="3684588"/>
          </a:xfrm>
        </p:spPr>
        <p:txBody>
          <a:bodyPr>
            <a:normAutofit/>
          </a:bodyPr>
          <a:lstStyle>
            <a:lvl1pPr>
              <a:defRPr sz="2000"/>
            </a:lvl1pPr>
            <a:lvl2pPr>
              <a:defRPr sz="1800"/>
            </a:lvl2pPr>
            <a:lvl3pPr>
              <a:defRPr sz="16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9070841"/>
      </p:ext>
    </p:extLst>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3">
            <a:extLst>
              <a:ext uri="{FF2B5EF4-FFF2-40B4-BE49-F238E27FC236}">
                <a16:creationId xmlns:a16="http://schemas.microsoft.com/office/drawing/2014/main" id="{9F5DF135-B773-4FF0-A198-687768159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10" name="Content Placeholder 2">
            <a:extLst>
              <a:ext uri="{FF2B5EF4-FFF2-40B4-BE49-F238E27FC236}">
                <a16:creationId xmlns:a16="http://schemas.microsoft.com/office/drawing/2014/main" id="{4D4BA48E-457A-42FA-BC00-3AE386B38A0C}"/>
              </a:ext>
            </a:extLst>
          </p:cNvPr>
          <p:cNvSpPr>
            <a:spLocks noGrp="1"/>
          </p:cNvSpPr>
          <p:nvPr>
            <p:ph idx="1"/>
          </p:nvPr>
        </p:nvSpPr>
        <p:spPr>
          <a:xfrm>
            <a:off x="5183188" y="987425"/>
            <a:ext cx="626586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
            <a:extLst>
              <a:ext uri="{FF2B5EF4-FFF2-40B4-BE49-F238E27FC236}">
                <a16:creationId xmlns:a16="http://schemas.microsoft.com/office/drawing/2014/main" id="{43DF8AE6-3466-400C-B6F1-335DF4DED075}"/>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976986461"/>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02">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5512953"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550468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spTree>
    <p:extLst>
      <p:ext uri="{BB962C8B-B14F-4D97-AF65-F5344CB8AC3E}">
        <p14:creationId xmlns:p14="http://schemas.microsoft.com/office/powerpoint/2010/main" val="1270854778"/>
      </p:ext>
    </p:extLst>
  </p:cSld>
  <p:clrMapOvr>
    <a:masterClrMapping/>
  </p:clrMapOvr>
  <p:transition spd="med">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itle 1">
            <a:extLst>
              <a:ext uri="{FF2B5EF4-FFF2-40B4-BE49-F238E27FC236}">
                <a16:creationId xmlns:a16="http://schemas.microsoft.com/office/drawing/2014/main" id="{A3EA16B2-FFAE-4A6E-977D-191BC1DB5B28}"/>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 name="Text Placeholder 3">
            <a:extLst>
              <a:ext uri="{FF2B5EF4-FFF2-40B4-BE49-F238E27FC236}">
                <a16:creationId xmlns:a16="http://schemas.microsoft.com/office/drawing/2014/main" id="{436B2E80-B2B9-4309-8C9B-11D0B83C4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11" name="Picture Placeholder 2">
            <a:extLst>
              <a:ext uri="{FF2B5EF4-FFF2-40B4-BE49-F238E27FC236}">
                <a16:creationId xmlns:a16="http://schemas.microsoft.com/office/drawing/2014/main" id="{03DB89DF-F372-4E54-9DFD-D53E42A2B8E8}"/>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4294346599"/>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03">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47CEAAF6-CCA9-40F8-8A3D-FAAD92220D11}"/>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316020" y="2404234"/>
            <a:ext cx="5330038" cy="1746504"/>
          </a:xfrm>
        </p:spPr>
        <p:txBody>
          <a:bodyPr vert="horz" lIns="0" tIns="45720" rIns="0" bIns="45720" rtlCol="0" anchor="b" anchorCtr="1">
            <a:noAutofit/>
          </a:bodyPr>
          <a:lstStyle>
            <a:lvl1pPr>
              <a:defRPr lang="en-GB" dirty="0">
                <a:solidFill>
                  <a:schemeClr val="bg1"/>
                </a:solidFill>
              </a:defRPr>
            </a:lvl1pPr>
          </a:lstStyle>
          <a:p>
            <a:pPr marL="0" lvl="0"/>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453180" y="4553291"/>
            <a:ext cx="5049510" cy="521208"/>
          </a:xfrm>
        </p:spPr>
        <p:txBody>
          <a:bodyPr vert="horz" lIns="0" tIns="0" rIns="0" bIns="0" rtlCol="0" anchor="t" anchorCtr="1">
            <a:noAutofit/>
          </a:bodyPr>
          <a:lstStyle>
            <a:lvl1pPr marL="0" indent="0">
              <a:lnSpc>
                <a:spcPct val="100000"/>
              </a:lnSpc>
              <a:spcBef>
                <a:spcPts val="0"/>
              </a:spcBef>
              <a:buNone/>
              <a:defRPr lang="en-GB" sz="2000" dirty="0">
                <a:solidFill>
                  <a:schemeClr val="bg1"/>
                </a:solidFill>
              </a:defRPr>
            </a:lvl1pPr>
          </a:lstStyle>
          <a:p>
            <a:pPr lvl="0"/>
            <a:r>
              <a:rPr lang="en-US" dirty="0"/>
              <a:t>Subtitle</a:t>
            </a:r>
            <a:endParaRPr lang="en-GB" dirty="0"/>
          </a:p>
        </p:txBody>
      </p:sp>
    </p:spTree>
    <p:extLst>
      <p:ext uri="{BB962C8B-B14F-4D97-AF65-F5344CB8AC3E}">
        <p14:creationId xmlns:p14="http://schemas.microsoft.com/office/powerpoint/2010/main" val="3477175643"/>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AAF32A0B-D38A-4E4A-BD5E-94B671296508}"/>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tx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2DCD3B46-48AB-439D-A981-D3596F977592}"/>
              </a:ext>
            </a:extLst>
          </p:cNvPr>
          <p:cNvSpPr>
            <a:spLocks noGrp="1"/>
          </p:cNvSpPr>
          <p:nvPr>
            <p:ph type="title"/>
          </p:nvPr>
        </p:nvSpPr>
        <p:spPr>
          <a:xfrm>
            <a:off x="4590288" y="2313432"/>
            <a:ext cx="6592824" cy="2852737"/>
          </a:xfrm>
        </p:spPr>
        <p:txBody>
          <a:bodyPr vert="horz" lIns="91440" tIns="45720" rIns="91440" bIns="45720" rtlCol="0" anchor="b">
            <a:noAutofit/>
          </a:bodyPr>
          <a:lstStyle>
            <a:lvl1pPr>
              <a:defRPr lang="en-GB" sz="6000" dirty="0">
                <a:solidFill>
                  <a:schemeClr val="bg1"/>
                </a:solidFill>
              </a:defRPr>
            </a:lvl1pPr>
          </a:lstStyle>
          <a:p>
            <a:pPr lvl="0"/>
            <a:r>
              <a:rPr lang="en-US" smtClean="0"/>
              <a:t>Click to edit Master title style</a:t>
            </a:r>
            <a:endParaRPr lang="en-GB" dirty="0"/>
          </a:p>
        </p:txBody>
      </p:sp>
      <p:sp>
        <p:nvSpPr>
          <p:cNvPr id="3" name="Text Placeholder 2">
            <a:extLst>
              <a:ext uri="{FF2B5EF4-FFF2-40B4-BE49-F238E27FC236}">
                <a16:creationId xmlns:a16="http://schemas.microsoft.com/office/drawing/2014/main" id="{2728D712-0D13-4ECD-9BEB-B8EE651FF63F}"/>
              </a:ext>
            </a:extLst>
          </p:cNvPr>
          <p:cNvSpPr>
            <a:spLocks noGrp="1"/>
          </p:cNvSpPr>
          <p:nvPr>
            <p:ph type="body" idx="1"/>
          </p:nvPr>
        </p:nvSpPr>
        <p:spPr>
          <a:xfrm>
            <a:off x="4590288" y="5193792"/>
            <a:ext cx="6592824" cy="978408"/>
          </a:xfrm>
        </p:spPr>
        <p:txBody>
          <a:bodyPr vert="horz" lIns="91440" tIns="45720" rIns="91440" bIns="45720" rtlCol="0">
            <a:noAutofit/>
          </a:bodyPr>
          <a:lstStyle>
            <a:lvl1pPr marL="0" indent="0">
              <a:buNone/>
              <a:defRPr lang="en-US" sz="1600">
                <a:solidFill>
                  <a:schemeClr val="bg1"/>
                </a:solidFill>
              </a:defRPr>
            </a:lvl1pPr>
          </a:lstStyle>
          <a:p>
            <a:pPr marL="228600" lvl="0" indent="-228600"/>
            <a:r>
              <a:rPr lang="en-US" smtClean="0"/>
              <a:t>Edit Master text styles</a:t>
            </a:r>
          </a:p>
        </p:txBody>
      </p:sp>
    </p:spTree>
    <p:extLst>
      <p:ext uri="{BB962C8B-B14F-4D97-AF65-F5344CB8AC3E}">
        <p14:creationId xmlns:p14="http://schemas.microsoft.com/office/powerpoint/2010/main" val="3411308898"/>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1 Content_2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6836125" y="0"/>
            <a:ext cx="5355875"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4386558"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smtClean="0"/>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smtClean="0"/>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6891564" cy="830997"/>
          </a:xfrm>
        </p:spPr>
        <p:txBody>
          <a:bodyPr vert="horz" wrap="square" lIns="0" tIns="45720" rIns="91440" bIns="45720" rtlCol="0" anchor="t">
            <a:noAutofit/>
          </a:bodyPr>
          <a:lstStyle>
            <a:lvl1pPr>
              <a:defRPr lang="en-GB" sz="2400">
                <a:latin typeface="Corbel" panose="020B0503020204020204" pitchFamily="34" charset="0"/>
              </a:defRPr>
            </a:lvl1pPr>
          </a:lstStyle>
          <a:p>
            <a:pPr lvl="0">
              <a:lnSpc>
                <a:spcPct val="100000"/>
              </a:lnSpc>
            </a:pPr>
            <a:r>
              <a:rPr lang="en-US" smtClean="0"/>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906451"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5645309"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8" name="Slide Number Placeholder 7">
            <a:extLst>
              <a:ext uri="{FF2B5EF4-FFF2-40B4-BE49-F238E27FC236}">
                <a16:creationId xmlns:a16="http://schemas.microsoft.com/office/drawing/2014/main" id="{8728750D-82C7-4A8D-A7C7-554934667964}"/>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772049326"/>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2 Content_3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3888842"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smtClean="0"/>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smtClean="0"/>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smtClean="0"/>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562100"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4803242"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Text Placeholder 12">
            <a:extLst>
              <a:ext uri="{FF2B5EF4-FFF2-40B4-BE49-F238E27FC236}">
                <a16:creationId xmlns:a16="http://schemas.microsoft.com/office/drawing/2014/main" id="{DEF523FD-B1FC-40A7-93AA-389CB38E17C0}"/>
              </a:ext>
            </a:extLst>
          </p:cNvPr>
          <p:cNvSpPr>
            <a:spLocks noGrp="1"/>
          </p:cNvSpPr>
          <p:nvPr>
            <p:ph type="body" sz="quarter" idx="15"/>
          </p:nvPr>
        </p:nvSpPr>
        <p:spPr>
          <a:xfrm>
            <a:off x="7129985"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smtClean="0"/>
              <a:t>Edit Master text styles</a:t>
            </a:r>
          </a:p>
        </p:txBody>
      </p:sp>
      <p:sp>
        <p:nvSpPr>
          <p:cNvPr id="10" name="Content Placeholder 15">
            <a:extLst>
              <a:ext uri="{FF2B5EF4-FFF2-40B4-BE49-F238E27FC236}">
                <a16:creationId xmlns:a16="http://schemas.microsoft.com/office/drawing/2014/main" id="{B60C8CC8-C869-4395-B389-D76DF4A56AA1}"/>
              </a:ext>
            </a:extLst>
          </p:cNvPr>
          <p:cNvSpPr>
            <a:spLocks noGrp="1"/>
          </p:cNvSpPr>
          <p:nvPr>
            <p:ph sz="quarter" idx="16" hasCustomPrompt="1"/>
          </p:nvPr>
        </p:nvSpPr>
        <p:spPr>
          <a:xfrm>
            <a:off x="8044385"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Slide Number Placeholder 7">
            <a:extLst>
              <a:ext uri="{FF2B5EF4-FFF2-40B4-BE49-F238E27FC236}">
                <a16:creationId xmlns:a16="http://schemas.microsoft.com/office/drawing/2014/main" id="{E10AF5F6-7B7D-4CE6-A1D0-2F46804D3CE7}"/>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1054804934"/>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3 Content_2 column Vertical">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809750" y="1847927"/>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smtClean="0"/>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smtClean="0"/>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2304413"/>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Text Placeholder 12">
            <a:extLst>
              <a:ext uri="{FF2B5EF4-FFF2-40B4-BE49-F238E27FC236}">
                <a16:creationId xmlns:a16="http://schemas.microsoft.com/office/drawing/2014/main" id="{C3BB8EAB-4266-4938-A8CB-6D18C938017F}"/>
              </a:ext>
            </a:extLst>
          </p:cNvPr>
          <p:cNvSpPr>
            <a:spLocks noGrp="1"/>
          </p:cNvSpPr>
          <p:nvPr>
            <p:ph type="body" sz="quarter" idx="14"/>
          </p:nvPr>
        </p:nvSpPr>
        <p:spPr>
          <a:xfrm>
            <a:off x="1809750" y="4048520"/>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smtClean="0"/>
              <a:t>Edit Master text styles</a:t>
            </a:r>
          </a:p>
        </p:txBody>
      </p:sp>
      <p:sp>
        <p:nvSpPr>
          <p:cNvPr id="12" name="Content Placeholder 15">
            <a:extLst>
              <a:ext uri="{FF2B5EF4-FFF2-40B4-BE49-F238E27FC236}">
                <a16:creationId xmlns:a16="http://schemas.microsoft.com/office/drawing/2014/main" id="{716D363C-A0A5-4FB1-8CC2-850C0CD9F4E7}"/>
              </a:ext>
            </a:extLst>
          </p:cNvPr>
          <p:cNvSpPr>
            <a:spLocks noGrp="1"/>
          </p:cNvSpPr>
          <p:nvPr>
            <p:ph sz="quarter" idx="15" hasCustomPrompt="1"/>
          </p:nvPr>
        </p:nvSpPr>
        <p:spPr>
          <a:xfrm>
            <a:off x="647700" y="4505006"/>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5" name="Slide Number Placeholder 7">
            <a:extLst>
              <a:ext uri="{FF2B5EF4-FFF2-40B4-BE49-F238E27FC236}">
                <a16:creationId xmlns:a16="http://schemas.microsoft.com/office/drawing/2014/main" id="{AAF4A39B-C3C3-4691-BB94-371047ADD50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447190080"/>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4 Content_1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2438400" cy="424807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smtClean="0"/>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smtClean="0"/>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Slide Number Placeholder 7">
            <a:extLst>
              <a:ext uri="{FF2B5EF4-FFF2-40B4-BE49-F238E27FC236}">
                <a16:creationId xmlns:a16="http://schemas.microsoft.com/office/drawing/2014/main" id="{100F546D-5491-4A19-9725-5C920C5738B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215973352"/>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5 Content">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8534400" cy="4248073"/>
          </a:xfrm>
        </p:spPr>
        <p:txBody>
          <a:bodyPr vert="horz" wrap="square" lIns="0" tIns="45720" rIns="0" bIns="45720" rtlCol="0" anchor="t">
            <a:noAutofit/>
          </a:bodyPr>
          <a:lstStyle>
            <a:lvl1pPr>
              <a:defRPr lang="en-US" sz="1400" dirty="0" smtClean="0">
                <a:solidFill>
                  <a:schemeClr val="tx1"/>
                </a:solidFill>
                <a:latin typeface="+mn-lt"/>
                <a:ea typeface="+mj-ea"/>
                <a:cs typeface="+mj-cs"/>
              </a:defRPr>
            </a:lvl1pPr>
          </a:lstStyle>
          <a:p>
            <a:pPr marL="0" lvl="0">
              <a:lnSpc>
                <a:spcPct val="100000"/>
              </a:lnSpc>
              <a:spcBef>
                <a:spcPct val="0"/>
              </a:spcBef>
              <a:buNone/>
            </a:pPr>
            <a:r>
              <a:rPr lang="en-US" smtClean="0"/>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smtClean="0"/>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tx1"/>
                </a:solidFill>
              </a:defRPr>
            </a:lvl1pPr>
          </a:lstStyle>
          <a:p>
            <a:pPr lvl="0"/>
            <a:r>
              <a:rPr lang="en-US" dirty="0"/>
              <a:t>Icon</a:t>
            </a:r>
            <a:endParaRPr lang="en-GB" dirty="0"/>
          </a:p>
        </p:txBody>
      </p:sp>
      <p:grpSp>
        <p:nvGrpSpPr>
          <p:cNvPr id="11" name="Group 10">
            <a:extLst>
              <a:ext uri="{FF2B5EF4-FFF2-40B4-BE49-F238E27FC236}">
                <a16:creationId xmlns:a16="http://schemas.microsoft.com/office/drawing/2014/main" id="{00AC1958-0DCB-4970-ADE3-E64DAAFC501D}"/>
              </a:ext>
            </a:extLst>
          </p:cNvPr>
          <p:cNvGrpSpPr/>
          <p:nvPr userDrawn="1"/>
        </p:nvGrpSpPr>
        <p:grpSpPr>
          <a:xfrm>
            <a:off x="0" y="6086479"/>
            <a:ext cx="12192000" cy="600974"/>
            <a:chOff x="0" y="6086479"/>
            <a:chExt cx="12192000" cy="600974"/>
          </a:xfrm>
        </p:grpSpPr>
        <p:sp>
          <p:nvSpPr>
            <p:cNvPr id="12" name="Rectangle 11">
              <a:extLst>
                <a:ext uri="{FF2B5EF4-FFF2-40B4-BE49-F238E27FC236}">
                  <a16:creationId xmlns:a16="http://schemas.microsoft.com/office/drawing/2014/main" id="{9E71A8D8-5A28-4968-9E80-110E9CB88F92}"/>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a:extLst>
                <a:ext uri="{FF2B5EF4-FFF2-40B4-BE49-F238E27FC236}">
                  <a16:creationId xmlns:a16="http://schemas.microsoft.com/office/drawing/2014/main" id="{7239C02C-1FAD-4E73-AB32-5A30A946A44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5" name="Slide Number Placeholder 5">
            <a:extLst>
              <a:ext uri="{FF2B5EF4-FFF2-40B4-BE49-F238E27FC236}">
                <a16:creationId xmlns:a16="http://schemas.microsoft.com/office/drawing/2014/main" id="{FF40D550-A563-4E50-AEE9-6D9D19499F9F}"/>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830657104"/>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0F2147C-DDBF-4431-95AC-650CCE32FC7A}"/>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tx1"/>
                </a:solidFill>
              </a:defRPr>
            </a:lvl1pPr>
          </a:lstStyle>
          <a:p>
            <a:pPr algn="ctr"/>
            <a:fld id="{817179DE-9BF3-494C-804F-0C7C90AC8700}" type="slidenum">
              <a:rPr lang="en-GB" smtClean="0"/>
              <a:pPr algn="ctr"/>
              <a:t>‹#›</a:t>
            </a:fld>
            <a:endParaRPr lang="en-GB" dirty="0"/>
          </a:p>
        </p:txBody>
      </p:sp>
      <p:sp>
        <p:nvSpPr>
          <p:cNvPr id="2" name="Title Placeholder 1">
            <a:extLst>
              <a:ext uri="{FF2B5EF4-FFF2-40B4-BE49-F238E27FC236}">
                <a16:creationId xmlns:a16="http://schemas.microsoft.com/office/drawing/2014/main" id="{224C3681-351A-40D9-8C08-632E98237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a:extLst>
              <a:ext uri="{FF2B5EF4-FFF2-40B4-BE49-F238E27FC236}">
                <a16:creationId xmlns:a16="http://schemas.microsoft.com/office/drawing/2014/main" id="{607CEF16-92A3-4A77-B95D-A9DB52319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9677071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0" r:id="rId10"/>
    <p:sldLayoutId id="2147483669" r:id="rId11"/>
    <p:sldLayoutId id="2147483655"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Lst>
  <p:transition spd="med">
    <p:pull/>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6.sv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21.sv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6.sv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21.sv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8.sv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8.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Three people sitting at picnic table">
            <a:extLst>
              <a:ext uri="{FF2B5EF4-FFF2-40B4-BE49-F238E27FC236}">
                <a16:creationId xmlns:a16="http://schemas.microsoft.com/office/drawing/2014/main" id="{0B90EB26-97FD-4B8B-86E0-B00589E0946D}"/>
              </a:ext>
            </a:extLst>
          </p:cNvPr>
          <p:cNvPicPr>
            <a:picLocks noGrp="1" noChangeAspect="1"/>
          </p:cNvPicPr>
          <p:nvPr>
            <p:ph type="pic" sz="quarter" idx="10"/>
          </p:nvPr>
        </p:nvPicPr>
        <p:blipFill rotWithShape="1">
          <a:blip r:embed="rId2" cstate="email">
            <a:extLst>
              <a:ext uri="{28A0092B-C50C-407E-A947-70E740481C1C}">
                <a14:useLocalDpi xmlns:a14="http://schemas.microsoft.com/office/drawing/2010/main"/>
              </a:ext>
            </a:extLst>
          </a:blip>
          <a:srcRect/>
          <a:stretch/>
        </p:blipFill>
        <p:spPr>
          <a:xfrm>
            <a:off x="-1" y="0"/>
            <a:ext cx="6676568" cy="6858000"/>
          </a:xfrm>
        </p:spPr>
      </p:pic>
      <p:sp>
        <p:nvSpPr>
          <p:cNvPr id="2" name="Title 1">
            <a:extLst>
              <a:ext uri="{FF2B5EF4-FFF2-40B4-BE49-F238E27FC236}">
                <a16:creationId xmlns:a16="http://schemas.microsoft.com/office/drawing/2014/main" id="{28BAA8DA-C40B-4AB9-9407-30FB70335152}"/>
              </a:ext>
            </a:extLst>
          </p:cNvPr>
          <p:cNvSpPr>
            <a:spLocks noGrp="1"/>
          </p:cNvSpPr>
          <p:nvPr>
            <p:ph type="ctrTitle"/>
          </p:nvPr>
        </p:nvSpPr>
        <p:spPr>
          <a:xfrm>
            <a:off x="6918035" y="1291772"/>
            <a:ext cx="4996873" cy="3611880"/>
          </a:xfrm>
        </p:spPr>
        <p:txBody>
          <a:bodyPr/>
          <a:lstStyle/>
          <a:p>
            <a:r>
              <a:rPr lang="en-US" dirty="0">
                <a:solidFill>
                  <a:srgbClr val="393939"/>
                </a:solidFill>
                <a:latin typeface="Roboto"/>
              </a:rPr>
              <a:t>W</a:t>
            </a:r>
            <a:r>
              <a:rPr lang="en-US" dirty="0" smtClean="0">
                <a:solidFill>
                  <a:srgbClr val="393939"/>
                </a:solidFill>
                <a:latin typeface="Roboto"/>
              </a:rPr>
              <a:t>orkplace Diversity</a:t>
            </a:r>
            <a:r>
              <a:rPr lang="en-US" sz="3600" dirty="0" smtClean="0"/>
              <a:t> </a:t>
            </a:r>
            <a:br>
              <a:rPr lang="en-US" sz="3600" dirty="0" smtClean="0"/>
            </a:br>
            <a:r>
              <a:rPr lang="en-US" sz="3600" dirty="0" smtClean="0"/>
              <a:t>by</a:t>
            </a:r>
            <a:br>
              <a:rPr lang="en-US" sz="3600" dirty="0" smtClean="0"/>
            </a:br>
            <a:r>
              <a:rPr lang="en-US" sz="3200" dirty="0">
                <a:solidFill>
                  <a:srgbClr val="393939"/>
                </a:solidFill>
                <a:latin typeface="Roboto"/>
              </a:rPr>
              <a:t>Abdullah </a:t>
            </a:r>
            <a:r>
              <a:rPr lang="en-US" sz="3200" dirty="0" err="1" smtClean="0">
                <a:solidFill>
                  <a:srgbClr val="393939"/>
                </a:solidFill>
                <a:latin typeface="Roboto"/>
              </a:rPr>
              <a:t>Swaray</a:t>
            </a:r>
            <a:endParaRPr lang="en-GB" sz="3200" dirty="0"/>
          </a:p>
        </p:txBody>
      </p:sp>
      <p:sp>
        <p:nvSpPr>
          <p:cNvPr id="12" name="Subtitle 11">
            <a:extLst>
              <a:ext uri="{FF2B5EF4-FFF2-40B4-BE49-F238E27FC236}">
                <a16:creationId xmlns:a16="http://schemas.microsoft.com/office/drawing/2014/main" id="{B28A8D9C-5123-4D2B-9272-016EF90E0E50}"/>
              </a:ext>
            </a:extLst>
          </p:cNvPr>
          <p:cNvSpPr>
            <a:spLocks noGrp="1"/>
          </p:cNvSpPr>
          <p:nvPr>
            <p:ph type="subTitle" idx="1"/>
          </p:nvPr>
        </p:nvSpPr>
        <p:spPr/>
        <p:txBody>
          <a:bodyPr/>
          <a:lstStyle/>
          <a:p>
            <a:r>
              <a:rPr lang="en-US" dirty="0" smtClean="0"/>
              <a:t>April 18, 2019 </a:t>
            </a:r>
            <a:endParaRPr lang="en-GB" dirty="0"/>
          </a:p>
        </p:txBody>
      </p:sp>
      <p:grpSp>
        <p:nvGrpSpPr>
          <p:cNvPr id="4" name="Group 3" descr="decorative element">
            <a:extLst>
              <a:ext uri="{FF2B5EF4-FFF2-40B4-BE49-F238E27FC236}">
                <a16:creationId xmlns:a16="http://schemas.microsoft.com/office/drawing/2014/main" id="{EB664AAE-5AE9-41D7-8346-002B9F445323}"/>
              </a:ext>
            </a:extLst>
          </p:cNvPr>
          <p:cNvGrpSpPr/>
          <p:nvPr/>
        </p:nvGrpSpPr>
        <p:grpSpPr>
          <a:xfrm>
            <a:off x="-3740" y="0"/>
            <a:ext cx="6208649" cy="6858000"/>
            <a:chOff x="-3740" y="0"/>
            <a:chExt cx="6208649" cy="6858000"/>
          </a:xfrm>
        </p:grpSpPr>
        <p:sp>
          <p:nvSpPr>
            <p:cNvPr id="11" name="Freeform: Shape 10">
              <a:extLst>
                <a:ext uri="{FF2B5EF4-FFF2-40B4-BE49-F238E27FC236}">
                  <a16:creationId xmlns:a16="http://schemas.microsoft.com/office/drawing/2014/main" id="{927C3783-B800-4093-BB0D-D5AEF08C3B59}"/>
                </a:ext>
              </a:extLst>
            </p:cNvPr>
            <p:cNvSpPr/>
            <p:nvPr/>
          </p:nvSpPr>
          <p:spPr>
            <a:xfrm>
              <a:off x="-3740" y="0"/>
              <a:ext cx="6208649" cy="6858000"/>
            </a:xfrm>
            <a:custGeom>
              <a:avLst/>
              <a:gdLst>
                <a:gd name="connsiteX0" fmla="*/ 0 w 6208649"/>
                <a:gd name="connsiteY0" fmla="*/ 0 h 6858000"/>
                <a:gd name="connsiteX1" fmla="*/ 6208649 w 6208649"/>
                <a:gd name="connsiteY1" fmla="*/ 0 h 6858000"/>
                <a:gd name="connsiteX2" fmla="*/ 2737815 w 6208649"/>
                <a:gd name="connsiteY2" fmla="*/ 6858000 h 6858000"/>
                <a:gd name="connsiteX3" fmla="*/ 0 w 620864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208649" h="6858000">
                  <a:moveTo>
                    <a:pt x="0" y="0"/>
                  </a:moveTo>
                  <a:lnTo>
                    <a:pt x="6208649" y="0"/>
                  </a:lnTo>
                  <a:lnTo>
                    <a:pt x="2737815" y="6858000"/>
                  </a:lnTo>
                  <a:lnTo>
                    <a:pt x="0" y="6858000"/>
                  </a:lnTo>
                  <a:close/>
                </a:path>
              </a:pathLst>
            </a:custGeom>
            <a:solidFill>
              <a:schemeClr val="bg1">
                <a:lumMod val="9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9" name="Rectangle 8">
              <a:extLst>
                <a:ext uri="{FF2B5EF4-FFF2-40B4-BE49-F238E27FC236}">
                  <a16:creationId xmlns:a16="http://schemas.microsoft.com/office/drawing/2014/main" id="{B576E978-A841-4A4F-B153-CC369D9391D3}"/>
                </a:ext>
              </a:extLst>
            </p:cNvPr>
            <p:cNvSpPr/>
            <p:nvPr/>
          </p:nvSpPr>
          <p:spPr>
            <a:xfrm>
              <a:off x="1451429" y="0"/>
              <a:ext cx="3222172"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725568416"/>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group of students throwing their graduation caps in the air at sunset">
            <a:extLst>
              <a:ext uri="{FF2B5EF4-FFF2-40B4-BE49-F238E27FC236}">
                <a16:creationId xmlns:a16="http://schemas.microsoft.com/office/drawing/2014/main" id="{039BFAD7-131E-407E-8A28-E4CF6B8977F6}"/>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
        <p:nvSpPr>
          <p:cNvPr id="31" name="Rectangle 30" descr="decorative element">
            <a:extLst>
              <a:ext uri="{FF2B5EF4-FFF2-40B4-BE49-F238E27FC236}">
                <a16:creationId xmlns:a16="http://schemas.microsoft.com/office/drawing/2014/main" id="{340A7491-C312-4D36-BA63-6F859CD81D66}"/>
              </a:ext>
            </a:extLst>
          </p:cNvPr>
          <p:cNvSpPr/>
          <p:nvPr/>
        </p:nvSpPr>
        <p:spPr>
          <a:xfrm>
            <a:off x="0" y="11252"/>
            <a:ext cx="9754597" cy="6852374"/>
          </a:xfrm>
          <a:prstGeom prst="rect">
            <a:avLst/>
          </a:prstGeom>
          <a:solidFill>
            <a:schemeClr val="tx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itle 3">
            <a:extLst>
              <a:ext uri="{FF2B5EF4-FFF2-40B4-BE49-F238E27FC236}">
                <a16:creationId xmlns:a16="http://schemas.microsoft.com/office/drawing/2014/main" id="{DFF36EE7-AE57-42F4-ACA9-A328C1F4EA02}"/>
              </a:ext>
            </a:extLst>
          </p:cNvPr>
          <p:cNvSpPr>
            <a:spLocks noGrp="1"/>
          </p:cNvSpPr>
          <p:nvPr>
            <p:ph type="title"/>
          </p:nvPr>
        </p:nvSpPr>
        <p:spPr>
          <a:xfrm>
            <a:off x="3746810" y="415637"/>
            <a:ext cx="7092640" cy="972800"/>
          </a:xfrm>
        </p:spPr>
        <p:txBody>
          <a:bodyPr/>
          <a:lstStyle/>
          <a:p>
            <a:r>
              <a:rPr lang="en-GB" sz="3600" dirty="0" smtClean="0">
                <a:solidFill>
                  <a:srgbClr val="FF0000"/>
                </a:solidFill>
                <a:effectLst>
                  <a:outerShdw blurRad="38100" dist="38100" dir="2700000" algn="tl">
                    <a:srgbClr val="000000">
                      <a:alpha val="43137"/>
                    </a:srgbClr>
                  </a:outerShdw>
                </a:effectLst>
              </a:rPr>
              <a:t>The Problem</a:t>
            </a:r>
            <a:endParaRPr lang="en-GB" sz="3600" dirty="0">
              <a:solidFill>
                <a:srgbClr val="FF0000"/>
              </a:solidFill>
              <a:effectLst>
                <a:outerShdw blurRad="38100" dist="38100" dir="2700000" algn="tl">
                  <a:srgbClr val="000000">
                    <a:alpha val="43137"/>
                  </a:srgbClr>
                </a:outerShdw>
              </a:effectLst>
            </a:endParaRPr>
          </a:p>
        </p:txBody>
      </p:sp>
      <p:grpSp>
        <p:nvGrpSpPr>
          <p:cNvPr id="7" name="Group 6" descr="decorative element">
            <a:extLst>
              <a:ext uri="{FF2B5EF4-FFF2-40B4-BE49-F238E27FC236}">
                <a16:creationId xmlns:a16="http://schemas.microsoft.com/office/drawing/2014/main" id="{F5325EDA-7343-463C-83EC-5D799E8B8195}"/>
              </a:ext>
            </a:extLst>
          </p:cNvPr>
          <p:cNvGrpSpPr/>
          <p:nvPr/>
        </p:nvGrpSpPr>
        <p:grpSpPr>
          <a:xfrm>
            <a:off x="9621170" y="0"/>
            <a:ext cx="2570831" cy="6858001"/>
            <a:chOff x="9621170" y="0"/>
            <a:chExt cx="2570831" cy="6858001"/>
          </a:xfrm>
        </p:grpSpPr>
        <p:sp>
          <p:nvSpPr>
            <p:cNvPr id="32" name="Freeform: Shape 31">
              <a:extLst>
                <a:ext uri="{FF2B5EF4-FFF2-40B4-BE49-F238E27FC236}">
                  <a16:creationId xmlns:a16="http://schemas.microsoft.com/office/drawing/2014/main" id="{25DFF88D-A516-4508-BC03-10D68E4034CF}"/>
                </a:ext>
              </a:extLst>
            </p:cNvPr>
            <p:cNvSpPr/>
            <p:nvPr/>
          </p:nvSpPr>
          <p:spPr>
            <a:xfrm>
              <a:off x="9621170" y="0"/>
              <a:ext cx="2570831" cy="6858000"/>
            </a:xfrm>
            <a:custGeom>
              <a:avLst/>
              <a:gdLst>
                <a:gd name="connsiteX0" fmla="*/ 1649197 w 2570831"/>
                <a:gd name="connsiteY0" fmla="*/ 0 h 6858000"/>
                <a:gd name="connsiteX1" fmla="*/ 2570831 w 2570831"/>
                <a:gd name="connsiteY1" fmla="*/ 0 h 6858000"/>
                <a:gd name="connsiteX2" fmla="*/ 2570831 w 2570831"/>
                <a:gd name="connsiteY2" fmla="*/ 6858000 h 6858000"/>
                <a:gd name="connsiteX3" fmla="*/ 0 w 25708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2570831" h="6858000">
                  <a:moveTo>
                    <a:pt x="1649197" y="0"/>
                  </a:moveTo>
                  <a:lnTo>
                    <a:pt x="2570831" y="0"/>
                  </a:lnTo>
                  <a:lnTo>
                    <a:pt x="2570831" y="6858000"/>
                  </a:lnTo>
                  <a:lnTo>
                    <a:pt x="0" y="6858000"/>
                  </a:lnTo>
                  <a:close/>
                </a:path>
              </a:pathLst>
            </a:cu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30" name="Freeform: Shape 29">
              <a:extLst>
                <a:ext uri="{FF2B5EF4-FFF2-40B4-BE49-F238E27FC236}">
                  <a16:creationId xmlns:a16="http://schemas.microsoft.com/office/drawing/2014/main" id="{F990A05A-2B0C-4EA2-8A33-D5A7D8C1BC4F}"/>
                </a:ext>
              </a:extLst>
            </p:cNvPr>
            <p:cNvSpPr/>
            <p:nvPr/>
          </p:nvSpPr>
          <p:spPr>
            <a:xfrm>
              <a:off x="9754598" y="0"/>
              <a:ext cx="2437402" cy="6858000"/>
            </a:xfrm>
            <a:custGeom>
              <a:avLst/>
              <a:gdLst>
                <a:gd name="connsiteX0" fmla="*/ 1649197 w 2437402"/>
                <a:gd name="connsiteY0" fmla="*/ 0 h 6858000"/>
                <a:gd name="connsiteX1" fmla="*/ 2437402 w 2437402"/>
                <a:gd name="connsiteY1" fmla="*/ 0 h 6858000"/>
                <a:gd name="connsiteX2" fmla="*/ 2437402 w 2437402"/>
                <a:gd name="connsiteY2" fmla="*/ 6858000 h 6858000"/>
                <a:gd name="connsiteX3" fmla="*/ 0 w 243740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2437402" h="6858000">
                  <a:moveTo>
                    <a:pt x="1649197" y="0"/>
                  </a:moveTo>
                  <a:lnTo>
                    <a:pt x="2437402" y="0"/>
                  </a:lnTo>
                  <a:lnTo>
                    <a:pt x="2437402" y="6858000"/>
                  </a:lnTo>
                  <a:lnTo>
                    <a:pt x="0" y="6858000"/>
                  </a:lnTo>
                  <a:close/>
                </a:path>
              </a:pathLst>
            </a:cu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8" name="Freeform: Shape 27">
              <a:extLst>
                <a:ext uri="{FF2B5EF4-FFF2-40B4-BE49-F238E27FC236}">
                  <a16:creationId xmlns:a16="http://schemas.microsoft.com/office/drawing/2014/main" id="{79BF84DA-56CC-4319-9B18-B6303F93EF5A}"/>
                </a:ext>
              </a:extLst>
            </p:cNvPr>
            <p:cNvSpPr/>
            <p:nvPr/>
          </p:nvSpPr>
          <p:spPr>
            <a:xfrm>
              <a:off x="10011320" y="0"/>
              <a:ext cx="2180680" cy="6858000"/>
            </a:xfrm>
            <a:custGeom>
              <a:avLst/>
              <a:gdLst>
                <a:gd name="connsiteX0" fmla="*/ 1649197 w 2180680"/>
                <a:gd name="connsiteY0" fmla="*/ 0 h 6858000"/>
                <a:gd name="connsiteX1" fmla="*/ 2180680 w 2180680"/>
                <a:gd name="connsiteY1" fmla="*/ 0 h 6858000"/>
                <a:gd name="connsiteX2" fmla="*/ 2180680 w 2180680"/>
                <a:gd name="connsiteY2" fmla="*/ 6858000 h 6858000"/>
                <a:gd name="connsiteX3" fmla="*/ 0 w 218068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2180680" h="6858000">
                  <a:moveTo>
                    <a:pt x="1649197" y="0"/>
                  </a:moveTo>
                  <a:lnTo>
                    <a:pt x="2180680" y="0"/>
                  </a:lnTo>
                  <a:lnTo>
                    <a:pt x="2180680" y="6858000"/>
                  </a:lnTo>
                  <a:lnTo>
                    <a:pt x="0" y="6858000"/>
                  </a:lnTo>
                  <a:close/>
                </a:path>
              </a:pathLst>
            </a:custGeom>
            <a:solidFill>
              <a:schemeClr val="bg1">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6" name="Freeform: Shape 25">
              <a:extLst>
                <a:ext uri="{FF2B5EF4-FFF2-40B4-BE49-F238E27FC236}">
                  <a16:creationId xmlns:a16="http://schemas.microsoft.com/office/drawing/2014/main" id="{3FE4855B-D7C3-4EA7-8050-5BDDB9E3A78A}"/>
                </a:ext>
              </a:extLst>
            </p:cNvPr>
            <p:cNvSpPr/>
            <p:nvPr/>
          </p:nvSpPr>
          <p:spPr>
            <a:xfrm>
              <a:off x="10544156" y="5626"/>
              <a:ext cx="1647844" cy="6852374"/>
            </a:xfrm>
            <a:custGeom>
              <a:avLst/>
              <a:gdLst>
                <a:gd name="connsiteX0" fmla="*/ 1647844 w 1647844"/>
                <a:gd name="connsiteY0" fmla="*/ 0 h 6852374"/>
                <a:gd name="connsiteX1" fmla="*/ 1647844 w 1647844"/>
                <a:gd name="connsiteY1" fmla="*/ 6852374 h 6852374"/>
                <a:gd name="connsiteX2" fmla="*/ 0 w 1647844"/>
                <a:gd name="connsiteY2" fmla="*/ 6852374 h 6852374"/>
              </a:gdLst>
              <a:ahLst/>
              <a:cxnLst>
                <a:cxn ang="0">
                  <a:pos x="connsiteX0" y="connsiteY0"/>
                </a:cxn>
                <a:cxn ang="0">
                  <a:pos x="connsiteX1" y="connsiteY1"/>
                </a:cxn>
                <a:cxn ang="0">
                  <a:pos x="connsiteX2" y="connsiteY2"/>
                </a:cxn>
              </a:cxnLst>
              <a:rect l="l" t="t" r="r" b="b"/>
              <a:pathLst>
                <a:path w="1647844" h="6852374">
                  <a:moveTo>
                    <a:pt x="1647844" y="0"/>
                  </a:moveTo>
                  <a:lnTo>
                    <a:pt x="1647844" y="6852374"/>
                  </a:lnTo>
                  <a:lnTo>
                    <a:pt x="0" y="6852374"/>
                  </a:lnTo>
                  <a:close/>
                </a:path>
              </a:pathLst>
            </a:cu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4" name="Freeform: Shape 23">
              <a:extLst>
                <a:ext uri="{FF2B5EF4-FFF2-40B4-BE49-F238E27FC236}">
                  <a16:creationId xmlns:a16="http://schemas.microsoft.com/office/drawing/2014/main" id="{EC066EC5-6C2C-4006-B87D-E6C5CFDEF302}"/>
                </a:ext>
              </a:extLst>
            </p:cNvPr>
            <p:cNvSpPr/>
            <p:nvPr/>
          </p:nvSpPr>
          <p:spPr>
            <a:xfrm>
              <a:off x="10803086" y="1082358"/>
              <a:ext cx="1388914" cy="5775643"/>
            </a:xfrm>
            <a:custGeom>
              <a:avLst/>
              <a:gdLst>
                <a:gd name="connsiteX0" fmla="*/ 1388914 w 1388914"/>
                <a:gd name="connsiteY0" fmla="*/ 0 h 5775643"/>
                <a:gd name="connsiteX1" fmla="*/ 1388914 w 1388914"/>
                <a:gd name="connsiteY1" fmla="*/ 5775643 h 5775643"/>
                <a:gd name="connsiteX2" fmla="*/ 0 w 1388914"/>
                <a:gd name="connsiteY2" fmla="*/ 5775643 h 5775643"/>
              </a:gdLst>
              <a:ahLst/>
              <a:cxnLst>
                <a:cxn ang="0">
                  <a:pos x="connsiteX0" y="connsiteY0"/>
                </a:cxn>
                <a:cxn ang="0">
                  <a:pos x="connsiteX1" y="connsiteY1"/>
                </a:cxn>
                <a:cxn ang="0">
                  <a:pos x="connsiteX2" y="connsiteY2"/>
                </a:cxn>
              </a:cxnLst>
              <a:rect l="l" t="t" r="r" b="b"/>
              <a:pathLst>
                <a:path w="1388914" h="5775643">
                  <a:moveTo>
                    <a:pt x="1388914" y="0"/>
                  </a:moveTo>
                  <a:lnTo>
                    <a:pt x="1388914" y="5775643"/>
                  </a:lnTo>
                  <a:lnTo>
                    <a:pt x="0" y="577564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grpSp>
      <p:grpSp>
        <p:nvGrpSpPr>
          <p:cNvPr id="5" name="Group 4" descr="decorative element">
            <a:extLst>
              <a:ext uri="{FF2B5EF4-FFF2-40B4-BE49-F238E27FC236}">
                <a16:creationId xmlns:a16="http://schemas.microsoft.com/office/drawing/2014/main" id="{1A141F7B-AE96-45F9-BC57-F7C86174910A}"/>
              </a:ext>
            </a:extLst>
          </p:cNvPr>
          <p:cNvGrpSpPr/>
          <p:nvPr/>
        </p:nvGrpSpPr>
        <p:grpSpPr>
          <a:xfrm>
            <a:off x="0" y="6086479"/>
            <a:ext cx="12192000" cy="600974"/>
            <a:chOff x="0" y="6086479"/>
            <a:chExt cx="12192000" cy="600974"/>
          </a:xfrm>
        </p:grpSpPr>
        <p:sp>
          <p:nvSpPr>
            <p:cNvPr id="14" name="Rectangle 13">
              <a:extLst>
                <a:ext uri="{FF2B5EF4-FFF2-40B4-BE49-F238E27FC236}">
                  <a16:creationId xmlns:a16="http://schemas.microsoft.com/office/drawing/2014/main" id="{C862BC4D-BD7A-417E-A34A-59CE4D4A6AC8}"/>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a:extLst>
                <a:ext uri="{FF2B5EF4-FFF2-40B4-BE49-F238E27FC236}">
                  <a16:creationId xmlns:a16="http://schemas.microsoft.com/office/drawing/2014/main" id="{652937FB-CDE3-46B3-8481-AB5DB8C4BABA}"/>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8" name="Slide Number Placeholder 5">
            <a:extLst>
              <a:ext uri="{FF2B5EF4-FFF2-40B4-BE49-F238E27FC236}">
                <a16:creationId xmlns:a16="http://schemas.microsoft.com/office/drawing/2014/main" id="{118AA3A9-97EA-409C-AD65-3CD3B0A58871}"/>
              </a:ext>
            </a:extLst>
          </p:cNvPr>
          <p:cNvSpPr txBox="1">
            <a:spLocks/>
          </p:cNvSpPr>
          <p:nvPr/>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10</a:t>
            </a:fld>
            <a:endParaRPr lang="en-GB" sz="1200" dirty="0">
              <a:solidFill>
                <a:schemeClr val="bg1"/>
              </a:solidFill>
            </a:endParaRPr>
          </a:p>
        </p:txBody>
      </p:sp>
      <p:sp>
        <p:nvSpPr>
          <p:cNvPr id="87" name="Text Placeholder 86">
            <a:extLst>
              <a:ext uri="{FF2B5EF4-FFF2-40B4-BE49-F238E27FC236}">
                <a16:creationId xmlns:a16="http://schemas.microsoft.com/office/drawing/2014/main" id="{1F4C9CA2-B224-40CD-8DB2-CAE478D23611}"/>
              </a:ext>
            </a:extLst>
          </p:cNvPr>
          <p:cNvSpPr>
            <a:spLocks noGrp="1"/>
          </p:cNvSpPr>
          <p:nvPr>
            <p:ph type="body" sz="quarter" idx="11"/>
          </p:nvPr>
        </p:nvSpPr>
        <p:spPr>
          <a:xfrm>
            <a:off x="1433703" y="1626783"/>
            <a:ext cx="7821080" cy="4686791"/>
          </a:xfrm>
        </p:spPr>
        <p:txBody>
          <a:bodyPr/>
          <a:lstStyle/>
          <a:p>
            <a:pPr>
              <a:lnSpc>
                <a:spcPct val="100000"/>
              </a:lnSpc>
              <a:spcBef>
                <a:spcPts val="0"/>
              </a:spcBef>
            </a:pPr>
            <a:r>
              <a:rPr lang="en-US" sz="2400" dirty="0" smtClean="0">
                <a:solidFill>
                  <a:schemeClr val="bg1"/>
                </a:solidFill>
                <a:latin typeface="Helvetica Neue"/>
                <a:ea typeface="+mn-ea"/>
                <a:cs typeface="+mn-cs"/>
              </a:rPr>
              <a:t>Many organizations still show racial preferences such as </a:t>
            </a:r>
            <a:r>
              <a:rPr lang="en-US" sz="2400" dirty="0">
                <a:solidFill>
                  <a:prstClr val="white"/>
                </a:solidFill>
                <a:latin typeface="Helvetica Neue"/>
              </a:rPr>
              <a:t>Abercrombie </a:t>
            </a:r>
            <a:r>
              <a:rPr lang="en-US" sz="2400" dirty="0" smtClean="0">
                <a:solidFill>
                  <a:prstClr val="white"/>
                </a:solidFill>
                <a:latin typeface="Helvetica Neue"/>
              </a:rPr>
              <a:t>&amp; </a:t>
            </a:r>
            <a:r>
              <a:rPr lang="en-US" sz="2400" dirty="0" smtClean="0">
                <a:solidFill>
                  <a:schemeClr val="bg1"/>
                </a:solidFill>
                <a:latin typeface="Helvetica Neue"/>
                <a:ea typeface="+mn-ea"/>
                <a:cs typeface="+mn-cs"/>
              </a:rPr>
              <a:t>Fitch by hiring “</a:t>
            </a:r>
            <a:r>
              <a:rPr lang="en-US" sz="2400" dirty="0">
                <a:solidFill>
                  <a:schemeClr val="bg1"/>
                </a:solidFill>
                <a:latin typeface="Helvetica Neue"/>
                <a:ea typeface="+mn-ea"/>
                <a:cs typeface="+mn-cs"/>
              </a:rPr>
              <a:t>Classic </a:t>
            </a:r>
            <a:r>
              <a:rPr lang="en-US" sz="2400" dirty="0" smtClean="0">
                <a:solidFill>
                  <a:schemeClr val="bg1"/>
                </a:solidFill>
                <a:latin typeface="Helvetica Neue"/>
                <a:ea typeface="+mn-ea"/>
                <a:cs typeface="+mn-cs"/>
              </a:rPr>
              <a:t>American” employees.</a:t>
            </a:r>
          </a:p>
          <a:p>
            <a:pPr>
              <a:lnSpc>
                <a:spcPct val="100000"/>
              </a:lnSpc>
              <a:spcBef>
                <a:spcPts val="0"/>
              </a:spcBef>
            </a:pPr>
            <a:r>
              <a:rPr lang="en-US" sz="2400" dirty="0" smtClean="0">
                <a:solidFill>
                  <a:schemeClr val="bg1"/>
                </a:solidFill>
                <a:latin typeface="Helvetica Neue"/>
                <a:ea typeface="+mn-ea"/>
                <a:cs typeface="+mn-cs"/>
              </a:rPr>
              <a:t>Now these companies claim diversity due to pressure and response to lawsuits.</a:t>
            </a:r>
          </a:p>
          <a:p>
            <a:pPr>
              <a:lnSpc>
                <a:spcPct val="100000"/>
              </a:lnSpc>
              <a:spcBef>
                <a:spcPts val="0"/>
              </a:spcBef>
            </a:pPr>
            <a:r>
              <a:rPr lang="en-US" sz="2400" dirty="0" smtClean="0">
                <a:solidFill>
                  <a:prstClr val="white"/>
                </a:solidFill>
                <a:latin typeface="Helvetica Neue"/>
              </a:rPr>
              <a:t>The </a:t>
            </a:r>
            <a:r>
              <a:rPr lang="en-US" sz="2400" dirty="0">
                <a:solidFill>
                  <a:prstClr val="white"/>
                </a:solidFill>
                <a:latin typeface="Helvetica Neue"/>
              </a:rPr>
              <a:t>most prominent companies of Fortune 500 provide training on adaptation of diversity. </a:t>
            </a:r>
            <a:endParaRPr lang="en-US" sz="2400" dirty="0" smtClean="0">
              <a:solidFill>
                <a:prstClr val="white"/>
              </a:solidFill>
              <a:latin typeface="Helvetica Neue"/>
            </a:endParaRPr>
          </a:p>
          <a:p>
            <a:pPr>
              <a:lnSpc>
                <a:spcPct val="100000"/>
              </a:lnSpc>
              <a:spcBef>
                <a:spcPts val="0"/>
              </a:spcBef>
            </a:pPr>
            <a:r>
              <a:rPr lang="en-US" sz="2400" dirty="0" smtClean="0">
                <a:solidFill>
                  <a:prstClr val="white"/>
                </a:solidFill>
                <a:latin typeface="Helvetica Neue"/>
              </a:rPr>
              <a:t>40</a:t>
            </a:r>
            <a:r>
              <a:rPr lang="en-US" sz="2400" dirty="0">
                <a:solidFill>
                  <a:prstClr val="white"/>
                </a:solidFill>
                <a:latin typeface="Helvetica Neue"/>
              </a:rPr>
              <a:t>% of organization still do not prefer formal trainings for diversity acceptance</a:t>
            </a:r>
            <a:r>
              <a:rPr lang="en-US" sz="2400" dirty="0" smtClean="0">
                <a:solidFill>
                  <a:prstClr val="white"/>
                </a:solidFill>
                <a:latin typeface="Helvetica Neue"/>
              </a:rPr>
              <a:t>.</a:t>
            </a:r>
            <a:endParaRPr lang="en-US" sz="2400" dirty="0" smtClean="0">
              <a:solidFill>
                <a:schemeClr val="bg1"/>
              </a:solidFill>
              <a:latin typeface="Helvetica Neue"/>
              <a:ea typeface="+mn-ea"/>
              <a:cs typeface="+mn-cs"/>
            </a:endParaRPr>
          </a:p>
        </p:txBody>
      </p:sp>
      <p:pic>
        <p:nvPicPr>
          <p:cNvPr id="80" name="Content Placeholder 79" descr="Open Book">
            <a:extLst>
              <a:ext uri="{FF2B5EF4-FFF2-40B4-BE49-F238E27FC236}">
                <a16:creationId xmlns:a16="http://schemas.microsoft.com/office/drawing/2014/main" id="{1198805C-69FE-4129-96D0-B3F35CB64166}"/>
              </a:ext>
            </a:extLst>
          </p:cNvPr>
          <p:cNvPicPr>
            <a:picLocks noGrp="1" noChangeAspect="1"/>
          </p:cNvPicPr>
          <p:nvPr>
            <p:ph sz="quarter" idx="13"/>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648493" y="2305050"/>
            <a:ext cx="547688" cy="547688"/>
          </a:xfrm>
        </p:spPr>
      </p:pic>
      <p:pic>
        <p:nvPicPr>
          <p:cNvPr id="95" name="Content Placeholder 94" descr="Microscope">
            <a:extLst>
              <a:ext uri="{FF2B5EF4-FFF2-40B4-BE49-F238E27FC236}">
                <a16:creationId xmlns:a16="http://schemas.microsoft.com/office/drawing/2014/main" id="{96991F60-484C-4906-ADB8-676435D3D6E3}"/>
              </a:ext>
            </a:extLst>
          </p:cNvPr>
          <p:cNvPicPr>
            <a:picLocks noGrp="1" noChangeAspect="1"/>
          </p:cNvPicPr>
          <p:nvPr>
            <p:ph sz="quarter" idx="15"/>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xmlns="" r:embed="rId7"/>
              </a:ext>
            </a:extLst>
          </a:blip>
          <a:stretch>
            <a:fillRect/>
          </a:stretch>
        </p:blipFill>
        <p:spPr>
          <a:xfrm>
            <a:off x="648493" y="4505325"/>
            <a:ext cx="547688" cy="547688"/>
          </a:xfrm>
        </p:spPr>
      </p:pic>
      <p:cxnSp>
        <p:nvCxnSpPr>
          <p:cNvPr id="65" name="Straight Connector 64" descr="decorative element">
            <a:extLst>
              <a:ext uri="{FF2B5EF4-FFF2-40B4-BE49-F238E27FC236}">
                <a16:creationId xmlns:a16="http://schemas.microsoft.com/office/drawing/2014/main" id="{A4132B5C-BDF2-4C9A-B21E-BDD2CD03A542}"/>
              </a:ext>
            </a:extLst>
          </p:cNvPr>
          <p:cNvCxnSpPr/>
          <p:nvPr/>
        </p:nvCxnSpPr>
        <p:spPr>
          <a:xfrm>
            <a:off x="2080210" y="3553688"/>
            <a:ext cx="749808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405326"/>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group of students throwing their graduation caps in the air at sunset">
            <a:extLst>
              <a:ext uri="{FF2B5EF4-FFF2-40B4-BE49-F238E27FC236}">
                <a16:creationId xmlns:a16="http://schemas.microsoft.com/office/drawing/2014/main" id="{039BFAD7-131E-407E-8A28-E4CF6B8977F6}"/>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
        <p:nvSpPr>
          <p:cNvPr id="31" name="Rectangle 30" descr="decorative element">
            <a:extLst>
              <a:ext uri="{FF2B5EF4-FFF2-40B4-BE49-F238E27FC236}">
                <a16:creationId xmlns:a16="http://schemas.microsoft.com/office/drawing/2014/main" id="{340A7491-C312-4D36-BA63-6F859CD81D66}"/>
              </a:ext>
            </a:extLst>
          </p:cNvPr>
          <p:cNvSpPr/>
          <p:nvPr/>
        </p:nvSpPr>
        <p:spPr>
          <a:xfrm>
            <a:off x="0" y="11252"/>
            <a:ext cx="12191999" cy="6852374"/>
          </a:xfrm>
          <a:prstGeom prst="rect">
            <a:avLst/>
          </a:prstGeom>
          <a:solidFill>
            <a:schemeClr val="tx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itle 3">
            <a:extLst>
              <a:ext uri="{FF2B5EF4-FFF2-40B4-BE49-F238E27FC236}">
                <a16:creationId xmlns:a16="http://schemas.microsoft.com/office/drawing/2014/main" id="{DFF36EE7-AE57-42F4-ACA9-A328C1F4EA02}"/>
              </a:ext>
            </a:extLst>
          </p:cNvPr>
          <p:cNvSpPr>
            <a:spLocks noGrp="1"/>
          </p:cNvSpPr>
          <p:nvPr>
            <p:ph type="title"/>
          </p:nvPr>
        </p:nvSpPr>
        <p:spPr>
          <a:xfrm>
            <a:off x="3746810" y="415637"/>
            <a:ext cx="7092640" cy="972800"/>
          </a:xfrm>
        </p:spPr>
        <p:txBody>
          <a:bodyPr/>
          <a:lstStyle/>
          <a:p>
            <a:r>
              <a:rPr lang="en-GB" sz="4800" dirty="0" smtClean="0">
                <a:solidFill>
                  <a:srgbClr val="FF0000"/>
                </a:solidFill>
                <a:effectLst>
                  <a:outerShdw blurRad="38100" dist="38100" dir="2700000" algn="tl">
                    <a:srgbClr val="000000">
                      <a:alpha val="43137"/>
                    </a:srgbClr>
                  </a:outerShdw>
                </a:effectLst>
              </a:rPr>
              <a:t>The Problem</a:t>
            </a:r>
            <a:endParaRPr lang="en-GB" sz="4800" dirty="0">
              <a:solidFill>
                <a:srgbClr val="FF0000"/>
              </a:solidFill>
              <a:effectLst>
                <a:outerShdw blurRad="38100" dist="38100" dir="2700000" algn="tl">
                  <a:srgbClr val="000000">
                    <a:alpha val="43137"/>
                  </a:srgbClr>
                </a:outerShdw>
              </a:effectLst>
            </a:endParaRPr>
          </a:p>
        </p:txBody>
      </p:sp>
      <p:grpSp>
        <p:nvGrpSpPr>
          <p:cNvPr id="7" name="Group 6" descr="decorative element">
            <a:extLst>
              <a:ext uri="{FF2B5EF4-FFF2-40B4-BE49-F238E27FC236}">
                <a16:creationId xmlns:a16="http://schemas.microsoft.com/office/drawing/2014/main" id="{F5325EDA-7343-463C-83EC-5D799E8B8195}"/>
              </a:ext>
            </a:extLst>
          </p:cNvPr>
          <p:cNvGrpSpPr/>
          <p:nvPr/>
        </p:nvGrpSpPr>
        <p:grpSpPr>
          <a:xfrm>
            <a:off x="9621170" y="0"/>
            <a:ext cx="2570831" cy="6858001"/>
            <a:chOff x="9621170" y="0"/>
            <a:chExt cx="2570831" cy="6858001"/>
          </a:xfrm>
        </p:grpSpPr>
        <p:sp>
          <p:nvSpPr>
            <p:cNvPr id="32" name="Freeform: Shape 31">
              <a:extLst>
                <a:ext uri="{FF2B5EF4-FFF2-40B4-BE49-F238E27FC236}">
                  <a16:creationId xmlns:a16="http://schemas.microsoft.com/office/drawing/2014/main" id="{25DFF88D-A516-4508-BC03-10D68E4034CF}"/>
                </a:ext>
              </a:extLst>
            </p:cNvPr>
            <p:cNvSpPr/>
            <p:nvPr/>
          </p:nvSpPr>
          <p:spPr>
            <a:xfrm>
              <a:off x="9621170" y="0"/>
              <a:ext cx="2570831" cy="6858000"/>
            </a:xfrm>
            <a:custGeom>
              <a:avLst/>
              <a:gdLst>
                <a:gd name="connsiteX0" fmla="*/ 1649197 w 2570831"/>
                <a:gd name="connsiteY0" fmla="*/ 0 h 6858000"/>
                <a:gd name="connsiteX1" fmla="*/ 2570831 w 2570831"/>
                <a:gd name="connsiteY1" fmla="*/ 0 h 6858000"/>
                <a:gd name="connsiteX2" fmla="*/ 2570831 w 2570831"/>
                <a:gd name="connsiteY2" fmla="*/ 6858000 h 6858000"/>
                <a:gd name="connsiteX3" fmla="*/ 0 w 25708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2570831" h="6858000">
                  <a:moveTo>
                    <a:pt x="1649197" y="0"/>
                  </a:moveTo>
                  <a:lnTo>
                    <a:pt x="2570831" y="0"/>
                  </a:lnTo>
                  <a:lnTo>
                    <a:pt x="2570831" y="6858000"/>
                  </a:lnTo>
                  <a:lnTo>
                    <a:pt x="0" y="6858000"/>
                  </a:lnTo>
                  <a:close/>
                </a:path>
              </a:pathLst>
            </a:cu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30" name="Freeform: Shape 29">
              <a:extLst>
                <a:ext uri="{FF2B5EF4-FFF2-40B4-BE49-F238E27FC236}">
                  <a16:creationId xmlns:a16="http://schemas.microsoft.com/office/drawing/2014/main" id="{F990A05A-2B0C-4EA2-8A33-D5A7D8C1BC4F}"/>
                </a:ext>
              </a:extLst>
            </p:cNvPr>
            <p:cNvSpPr/>
            <p:nvPr/>
          </p:nvSpPr>
          <p:spPr>
            <a:xfrm>
              <a:off x="9754598" y="0"/>
              <a:ext cx="2437402" cy="6858000"/>
            </a:xfrm>
            <a:custGeom>
              <a:avLst/>
              <a:gdLst>
                <a:gd name="connsiteX0" fmla="*/ 1649197 w 2437402"/>
                <a:gd name="connsiteY0" fmla="*/ 0 h 6858000"/>
                <a:gd name="connsiteX1" fmla="*/ 2437402 w 2437402"/>
                <a:gd name="connsiteY1" fmla="*/ 0 h 6858000"/>
                <a:gd name="connsiteX2" fmla="*/ 2437402 w 2437402"/>
                <a:gd name="connsiteY2" fmla="*/ 6858000 h 6858000"/>
                <a:gd name="connsiteX3" fmla="*/ 0 w 243740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2437402" h="6858000">
                  <a:moveTo>
                    <a:pt x="1649197" y="0"/>
                  </a:moveTo>
                  <a:lnTo>
                    <a:pt x="2437402" y="0"/>
                  </a:lnTo>
                  <a:lnTo>
                    <a:pt x="2437402" y="6858000"/>
                  </a:lnTo>
                  <a:lnTo>
                    <a:pt x="0" y="6858000"/>
                  </a:lnTo>
                  <a:close/>
                </a:path>
              </a:pathLst>
            </a:cu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8" name="Freeform: Shape 27">
              <a:extLst>
                <a:ext uri="{FF2B5EF4-FFF2-40B4-BE49-F238E27FC236}">
                  <a16:creationId xmlns:a16="http://schemas.microsoft.com/office/drawing/2014/main" id="{79BF84DA-56CC-4319-9B18-B6303F93EF5A}"/>
                </a:ext>
              </a:extLst>
            </p:cNvPr>
            <p:cNvSpPr/>
            <p:nvPr/>
          </p:nvSpPr>
          <p:spPr>
            <a:xfrm>
              <a:off x="10011320" y="0"/>
              <a:ext cx="2180680" cy="6858000"/>
            </a:xfrm>
            <a:custGeom>
              <a:avLst/>
              <a:gdLst>
                <a:gd name="connsiteX0" fmla="*/ 1649197 w 2180680"/>
                <a:gd name="connsiteY0" fmla="*/ 0 h 6858000"/>
                <a:gd name="connsiteX1" fmla="*/ 2180680 w 2180680"/>
                <a:gd name="connsiteY1" fmla="*/ 0 h 6858000"/>
                <a:gd name="connsiteX2" fmla="*/ 2180680 w 2180680"/>
                <a:gd name="connsiteY2" fmla="*/ 6858000 h 6858000"/>
                <a:gd name="connsiteX3" fmla="*/ 0 w 218068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2180680" h="6858000">
                  <a:moveTo>
                    <a:pt x="1649197" y="0"/>
                  </a:moveTo>
                  <a:lnTo>
                    <a:pt x="2180680" y="0"/>
                  </a:lnTo>
                  <a:lnTo>
                    <a:pt x="2180680" y="6858000"/>
                  </a:lnTo>
                  <a:lnTo>
                    <a:pt x="0" y="6858000"/>
                  </a:lnTo>
                  <a:close/>
                </a:path>
              </a:pathLst>
            </a:custGeom>
            <a:solidFill>
              <a:schemeClr val="bg1">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6" name="Freeform: Shape 25">
              <a:extLst>
                <a:ext uri="{FF2B5EF4-FFF2-40B4-BE49-F238E27FC236}">
                  <a16:creationId xmlns:a16="http://schemas.microsoft.com/office/drawing/2014/main" id="{3FE4855B-D7C3-4EA7-8050-5BDDB9E3A78A}"/>
                </a:ext>
              </a:extLst>
            </p:cNvPr>
            <p:cNvSpPr/>
            <p:nvPr/>
          </p:nvSpPr>
          <p:spPr>
            <a:xfrm>
              <a:off x="10544156" y="5626"/>
              <a:ext cx="1647844" cy="6852374"/>
            </a:xfrm>
            <a:custGeom>
              <a:avLst/>
              <a:gdLst>
                <a:gd name="connsiteX0" fmla="*/ 1647844 w 1647844"/>
                <a:gd name="connsiteY0" fmla="*/ 0 h 6852374"/>
                <a:gd name="connsiteX1" fmla="*/ 1647844 w 1647844"/>
                <a:gd name="connsiteY1" fmla="*/ 6852374 h 6852374"/>
                <a:gd name="connsiteX2" fmla="*/ 0 w 1647844"/>
                <a:gd name="connsiteY2" fmla="*/ 6852374 h 6852374"/>
              </a:gdLst>
              <a:ahLst/>
              <a:cxnLst>
                <a:cxn ang="0">
                  <a:pos x="connsiteX0" y="connsiteY0"/>
                </a:cxn>
                <a:cxn ang="0">
                  <a:pos x="connsiteX1" y="connsiteY1"/>
                </a:cxn>
                <a:cxn ang="0">
                  <a:pos x="connsiteX2" y="connsiteY2"/>
                </a:cxn>
              </a:cxnLst>
              <a:rect l="l" t="t" r="r" b="b"/>
              <a:pathLst>
                <a:path w="1647844" h="6852374">
                  <a:moveTo>
                    <a:pt x="1647844" y="0"/>
                  </a:moveTo>
                  <a:lnTo>
                    <a:pt x="1647844" y="6852374"/>
                  </a:lnTo>
                  <a:lnTo>
                    <a:pt x="0" y="6852374"/>
                  </a:lnTo>
                  <a:close/>
                </a:path>
              </a:pathLst>
            </a:cu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4" name="Freeform: Shape 23">
              <a:extLst>
                <a:ext uri="{FF2B5EF4-FFF2-40B4-BE49-F238E27FC236}">
                  <a16:creationId xmlns:a16="http://schemas.microsoft.com/office/drawing/2014/main" id="{EC066EC5-6C2C-4006-B87D-E6C5CFDEF302}"/>
                </a:ext>
              </a:extLst>
            </p:cNvPr>
            <p:cNvSpPr/>
            <p:nvPr/>
          </p:nvSpPr>
          <p:spPr>
            <a:xfrm>
              <a:off x="10803086" y="1082358"/>
              <a:ext cx="1388914" cy="5775643"/>
            </a:xfrm>
            <a:custGeom>
              <a:avLst/>
              <a:gdLst>
                <a:gd name="connsiteX0" fmla="*/ 1388914 w 1388914"/>
                <a:gd name="connsiteY0" fmla="*/ 0 h 5775643"/>
                <a:gd name="connsiteX1" fmla="*/ 1388914 w 1388914"/>
                <a:gd name="connsiteY1" fmla="*/ 5775643 h 5775643"/>
                <a:gd name="connsiteX2" fmla="*/ 0 w 1388914"/>
                <a:gd name="connsiteY2" fmla="*/ 5775643 h 5775643"/>
              </a:gdLst>
              <a:ahLst/>
              <a:cxnLst>
                <a:cxn ang="0">
                  <a:pos x="connsiteX0" y="connsiteY0"/>
                </a:cxn>
                <a:cxn ang="0">
                  <a:pos x="connsiteX1" y="connsiteY1"/>
                </a:cxn>
                <a:cxn ang="0">
                  <a:pos x="connsiteX2" y="connsiteY2"/>
                </a:cxn>
              </a:cxnLst>
              <a:rect l="l" t="t" r="r" b="b"/>
              <a:pathLst>
                <a:path w="1388914" h="5775643">
                  <a:moveTo>
                    <a:pt x="1388914" y="0"/>
                  </a:moveTo>
                  <a:lnTo>
                    <a:pt x="1388914" y="5775643"/>
                  </a:lnTo>
                  <a:lnTo>
                    <a:pt x="0" y="577564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grpSp>
      <p:grpSp>
        <p:nvGrpSpPr>
          <p:cNvPr id="5" name="Group 4" descr="decorative element">
            <a:extLst>
              <a:ext uri="{FF2B5EF4-FFF2-40B4-BE49-F238E27FC236}">
                <a16:creationId xmlns:a16="http://schemas.microsoft.com/office/drawing/2014/main" id="{1A141F7B-AE96-45F9-BC57-F7C86174910A}"/>
              </a:ext>
            </a:extLst>
          </p:cNvPr>
          <p:cNvGrpSpPr/>
          <p:nvPr/>
        </p:nvGrpSpPr>
        <p:grpSpPr>
          <a:xfrm>
            <a:off x="0" y="6086479"/>
            <a:ext cx="12192000" cy="600974"/>
            <a:chOff x="0" y="6086479"/>
            <a:chExt cx="12192000" cy="600974"/>
          </a:xfrm>
        </p:grpSpPr>
        <p:sp>
          <p:nvSpPr>
            <p:cNvPr id="14" name="Rectangle 13">
              <a:extLst>
                <a:ext uri="{FF2B5EF4-FFF2-40B4-BE49-F238E27FC236}">
                  <a16:creationId xmlns:a16="http://schemas.microsoft.com/office/drawing/2014/main" id="{C862BC4D-BD7A-417E-A34A-59CE4D4A6AC8}"/>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a:extLst>
                <a:ext uri="{FF2B5EF4-FFF2-40B4-BE49-F238E27FC236}">
                  <a16:creationId xmlns:a16="http://schemas.microsoft.com/office/drawing/2014/main" id="{652937FB-CDE3-46B3-8481-AB5DB8C4BABA}"/>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8" name="Slide Number Placeholder 5">
            <a:extLst>
              <a:ext uri="{FF2B5EF4-FFF2-40B4-BE49-F238E27FC236}">
                <a16:creationId xmlns:a16="http://schemas.microsoft.com/office/drawing/2014/main" id="{118AA3A9-97EA-409C-AD65-3CD3B0A58871}"/>
              </a:ext>
            </a:extLst>
          </p:cNvPr>
          <p:cNvSpPr txBox="1">
            <a:spLocks/>
          </p:cNvSpPr>
          <p:nvPr/>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11</a:t>
            </a:fld>
            <a:endParaRPr lang="en-GB" sz="1200" dirty="0">
              <a:solidFill>
                <a:schemeClr val="bg1"/>
              </a:solidFill>
            </a:endParaRPr>
          </a:p>
        </p:txBody>
      </p:sp>
      <p:sp>
        <p:nvSpPr>
          <p:cNvPr id="87" name="Text Placeholder 86">
            <a:extLst>
              <a:ext uri="{FF2B5EF4-FFF2-40B4-BE49-F238E27FC236}">
                <a16:creationId xmlns:a16="http://schemas.microsoft.com/office/drawing/2014/main" id="{1F4C9CA2-B224-40CD-8DB2-CAE478D23611}"/>
              </a:ext>
            </a:extLst>
          </p:cNvPr>
          <p:cNvSpPr>
            <a:spLocks noGrp="1"/>
          </p:cNvSpPr>
          <p:nvPr>
            <p:ph type="body" sz="quarter" idx="11"/>
          </p:nvPr>
        </p:nvSpPr>
        <p:spPr>
          <a:xfrm>
            <a:off x="1729017" y="1388437"/>
            <a:ext cx="6929754" cy="4925137"/>
          </a:xfrm>
        </p:spPr>
        <p:txBody>
          <a:bodyPr/>
          <a:lstStyle/>
          <a:p>
            <a:pPr lvl="0">
              <a:lnSpc>
                <a:spcPct val="100000"/>
              </a:lnSpc>
              <a:spcBef>
                <a:spcPts val="0"/>
              </a:spcBef>
            </a:pPr>
            <a:r>
              <a:rPr lang="en-US" sz="2800" dirty="0">
                <a:solidFill>
                  <a:prstClr val="white"/>
                </a:solidFill>
                <a:latin typeface="Helvetica Neue"/>
              </a:rPr>
              <a:t>Gender discrimination is another major issue in organizations. </a:t>
            </a:r>
          </a:p>
          <a:p>
            <a:pPr lvl="0">
              <a:lnSpc>
                <a:spcPct val="100000"/>
              </a:lnSpc>
              <a:spcBef>
                <a:spcPts val="0"/>
              </a:spcBef>
            </a:pPr>
            <a:r>
              <a:rPr lang="en-US" sz="2800" dirty="0">
                <a:solidFill>
                  <a:prstClr val="white"/>
                </a:solidFill>
                <a:latin typeface="Helvetica Neue"/>
              </a:rPr>
              <a:t>Females are not provided with managerial positions.</a:t>
            </a:r>
          </a:p>
          <a:p>
            <a:pPr lvl="0">
              <a:lnSpc>
                <a:spcPct val="100000"/>
              </a:lnSpc>
              <a:spcBef>
                <a:spcPts val="0"/>
              </a:spcBef>
            </a:pPr>
            <a:r>
              <a:rPr lang="en-US" sz="2800" dirty="0">
                <a:solidFill>
                  <a:prstClr val="white"/>
                </a:solidFill>
                <a:latin typeface="Helvetica Neue"/>
              </a:rPr>
              <a:t>They are taught to be physically vulnerable due to sexual harassments. </a:t>
            </a:r>
            <a:endParaRPr lang="en-GB" sz="2800" dirty="0" smtClean="0">
              <a:solidFill>
                <a:prstClr val="white"/>
              </a:solidFill>
            </a:endParaRPr>
          </a:p>
          <a:p>
            <a:pPr lvl="0">
              <a:lnSpc>
                <a:spcPct val="100000"/>
              </a:lnSpc>
              <a:spcBef>
                <a:spcPts val="0"/>
              </a:spcBef>
            </a:pPr>
            <a:r>
              <a:rPr lang="en-GB" sz="2800" dirty="0" smtClean="0">
                <a:solidFill>
                  <a:prstClr val="white"/>
                </a:solidFill>
                <a:latin typeface="Helvetica Neue"/>
                <a:ea typeface="+mn-ea"/>
                <a:cs typeface="+mn-cs"/>
              </a:rPr>
              <a:t>In Wal-Mart, 70% of employees are female, however the managerial positions are given to </a:t>
            </a:r>
            <a:r>
              <a:rPr lang="en-US" sz="2800" dirty="0" smtClean="0">
                <a:solidFill>
                  <a:schemeClr val="bg1"/>
                </a:solidFill>
                <a:latin typeface="Helvetica Neue"/>
                <a:ea typeface="+mn-ea"/>
                <a:cs typeface="+mn-cs"/>
              </a:rPr>
              <a:t>only </a:t>
            </a:r>
            <a:r>
              <a:rPr lang="en-US" sz="2800" dirty="0">
                <a:solidFill>
                  <a:schemeClr val="bg1"/>
                </a:solidFill>
                <a:latin typeface="Helvetica Neue"/>
                <a:ea typeface="+mn-ea"/>
                <a:cs typeface="+mn-cs"/>
              </a:rPr>
              <a:t>30% of female </a:t>
            </a:r>
            <a:r>
              <a:rPr lang="en-US" sz="2800" dirty="0" smtClean="0">
                <a:solidFill>
                  <a:schemeClr val="bg1"/>
                </a:solidFill>
                <a:latin typeface="Helvetica Neue"/>
                <a:ea typeface="+mn-ea"/>
                <a:cs typeface="+mn-cs"/>
              </a:rPr>
              <a:t>employees.</a:t>
            </a:r>
            <a:endParaRPr lang="en-US" sz="2800" dirty="0">
              <a:solidFill>
                <a:schemeClr val="bg1"/>
              </a:solidFill>
              <a:latin typeface="Calibri" panose="020F0502020204030204"/>
              <a:ea typeface="+mn-ea"/>
              <a:cs typeface="+mn-cs"/>
            </a:endParaRPr>
          </a:p>
        </p:txBody>
      </p:sp>
      <p:pic>
        <p:nvPicPr>
          <p:cNvPr id="80" name="Content Placeholder 79" descr="Open Book">
            <a:extLst>
              <a:ext uri="{FF2B5EF4-FFF2-40B4-BE49-F238E27FC236}">
                <a16:creationId xmlns:a16="http://schemas.microsoft.com/office/drawing/2014/main" id="{1198805C-69FE-4129-96D0-B3F35CB64166}"/>
              </a:ext>
            </a:extLst>
          </p:cNvPr>
          <p:cNvPicPr>
            <a:picLocks noGrp="1" noChangeAspect="1"/>
          </p:cNvPicPr>
          <p:nvPr>
            <p:ph sz="quarter" idx="13"/>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648493" y="2305050"/>
            <a:ext cx="547688" cy="547688"/>
          </a:xfrm>
        </p:spPr>
      </p:pic>
      <p:pic>
        <p:nvPicPr>
          <p:cNvPr id="95" name="Content Placeholder 94" descr="Microscope">
            <a:extLst>
              <a:ext uri="{FF2B5EF4-FFF2-40B4-BE49-F238E27FC236}">
                <a16:creationId xmlns:a16="http://schemas.microsoft.com/office/drawing/2014/main" id="{96991F60-484C-4906-ADB8-676435D3D6E3}"/>
              </a:ext>
            </a:extLst>
          </p:cNvPr>
          <p:cNvPicPr>
            <a:picLocks noGrp="1" noChangeAspect="1"/>
          </p:cNvPicPr>
          <p:nvPr>
            <p:ph sz="quarter" idx="15"/>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xmlns="" r:embed="rId7"/>
              </a:ext>
            </a:extLst>
          </a:blip>
          <a:stretch>
            <a:fillRect/>
          </a:stretch>
        </p:blipFill>
        <p:spPr>
          <a:xfrm>
            <a:off x="648493" y="4505325"/>
            <a:ext cx="547688" cy="547688"/>
          </a:xfrm>
        </p:spPr>
      </p:pic>
      <p:cxnSp>
        <p:nvCxnSpPr>
          <p:cNvPr id="65" name="Straight Connector 64" descr="decorative element">
            <a:extLst>
              <a:ext uri="{FF2B5EF4-FFF2-40B4-BE49-F238E27FC236}">
                <a16:creationId xmlns:a16="http://schemas.microsoft.com/office/drawing/2014/main" id="{A4132B5C-BDF2-4C9A-B21E-BDD2CD03A542}"/>
              </a:ext>
            </a:extLst>
          </p:cNvPr>
          <p:cNvCxnSpPr/>
          <p:nvPr/>
        </p:nvCxnSpPr>
        <p:spPr>
          <a:xfrm>
            <a:off x="2080210" y="3553688"/>
            <a:ext cx="749808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477711"/>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rial view of boy sitting at his laptop">
            <a:extLst>
              <a:ext uri="{FF2B5EF4-FFF2-40B4-BE49-F238E27FC236}">
                <a16:creationId xmlns:a16="http://schemas.microsoft.com/office/drawing/2014/main" id="{3C2A7DCB-B005-424A-8446-ACA533D0BC8B}"/>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grpSp>
        <p:nvGrpSpPr>
          <p:cNvPr id="11" name="Group 10" descr="decorative element">
            <a:extLst>
              <a:ext uri="{FF2B5EF4-FFF2-40B4-BE49-F238E27FC236}">
                <a16:creationId xmlns:a16="http://schemas.microsoft.com/office/drawing/2014/main" id="{AB025618-C830-4992-9CD3-D9E49BC79E67}"/>
              </a:ext>
            </a:extLst>
          </p:cNvPr>
          <p:cNvGrpSpPr/>
          <p:nvPr/>
        </p:nvGrpSpPr>
        <p:grpSpPr>
          <a:xfrm>
            <a:off x="2595847" y="0"/>
            <a:ext cx="7388298" cy="6858000"/>
            <a:chOff x="1826589" y="0"/>
            <a:chExt cx="7388298" cy="6858000"/>
          </a:xfrm>
        </p:grpSpPr>
        <p:sp>
          <p:nvSpPr>
            <p:cNvPr id="10" name="Parallelogram 9">
              <a:extLst>
                <a:ext uri="{FF2B5EF4-FFF2-40B4-BE49-F238E27FC236}">
                  <a16:creationId xmlns:a16="http://schemas.microsoft.com/office/drawing/2014/main" id="{11E692D4-6AEA-4652-A7AE-A02328258A55}"/>
                </a:ext>
              </a:extLst>
            </p:cNvPr>
            <p:cNvSpPr/>
            <p:nvPr/>
          </p:nvSpPr>
          <p:spPr>
            <a:xfrm>
              <a:off x="2618099" y="0"/>
              <a:ext cx="6596788" cy="6858000"/>
            </a:xfrm>
            <a:prstGeom prst="parallelogram">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Parallelogram 8">
              <a:extLst>
                <a:ext uri="{FF2B5EF4-FFF2-40B4-BE49-F238E27FC236}">
                  <a16:creationId xmlns:a16="http://schemas.microsoft.com/office/drawing/2014/main" id="{A134AA32-2418-4A09-9BA8-ED7207AC0D74}"/>
                </a:ext>
              </a:extLst>
            </p:cNvPr>
            <p:cNvSpPr/>
            <p:nvPr/>
          </p:nvSpPr>
          <p:spPr>
            <a:xfrm>
              <a:off x="2340861" y="0"/>
              <a:ext cx="6596788" cy="6858000"/>
            </a:xfrm>
            <a:prstGeom prst="parallelogram">
              <a:avLst/>
            </a:prstGeom>
            <a:solidFill>
              <a:schemeClr val="bg1">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Parallelogram 21">
              <a:extLst>
                <a:ext uri="{FF2B5EF4-FFF2-40B4-BE49-F238E27FC236}">
                  <a16:creationId xmlns:a16="http://schemas.microsoft.com/office/drawing/2014/main" id="{0051AD99-BC4A-487F-BE1C-486FC5B8E9F2}"/>
                </a:ext>
              </a:extLst>
            </p:cNvPr>
            <p:cNvSpPr/>
            <p:nvPr/>
          </p:nvSpPr>
          <p:spPr>
            <a:xfrm>
              <a:off x="1826589" y="0"/>
              <a:ext cx="6596788" cy="6858000"/>
            </a:xfrm>
            <a:prstGeom prst="parallelogram">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4" name="Rectangle 13" descr="decorative element">
            <a:extLst>
              <a:ext uri="{FF2B5EF4-FFF2-40B4-BE49-F238E27FC236}">
                <a16:creationId xmlns:a16="http://schemas.microsoft.com/office/drawing/2014/main" id="{C862BC4D-BD7A-417E-A34A-59CE4D4A6AC8}"/>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descr="decorative element">
            <a:extLst>
              <a:ext uri="{FF2B5EF4-FFF2-40B4-BE49-F238E27FC236}">
                <a16:creationId xmlns:a16="http://schemas.microsoft.com/office/drawing/2014/main" id="{652937FB-CDE3-46B3-8481-AB5DB8C4BABA}"/>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Slide Number Placeholder 5">
            <a:extLst>
              <a:ext uri="{FF2B5EF4-FFF2-40B4-BE49-F238E27FC236}">
                <a16:creationId xmlns:a16="http://schemas.microsoft.com/office/drawing/2014/main" id="{11457662-C1A5-4B93-8E30-88025E27C462}"/>
              </a:ext>
            </a:extLst>
          </p:cNvPr>
          <p:cNvSpPr txBox="1">
            <a:spLocks/>
          </p:cNvSpPr>
          <p:nvPr/>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12</a:t>
            </a:fld>
            <a:endParaRPr lang="en-GB" sz="1200" dirty="0">
              <a:solidFill>
                <a:schemeClr val="bg1"/>
              </a:solidFill>
            </a:endParaRPr>
          </a:p>
        </p:txBody>
      </p:sp>
      <p:sp>
        <p:nvSpPr>
          <p:cNvPr id="23" name="Text Placeholder 22">
            <a:extLst>
              <a:ext uri="{FF2B5EF4-FFF2-40B4-BE49-F238E27FC236}">
                <a16:creationId xmlns:a16="http://schemas.microsoft.com/office/drawing/2014/main" id="{B88939B0-5B9A-4423-AFD1-CF6B22268795}"/>
              </a:ext>
            </a:extLst>
          </p:cNvPr>
          <p:cNvSpPr>
            <a:spLocks noGrp="1"/>
          </p:cNvSpPr>
          <p:nvPr>
            <p:ph type="body" sz="quarter" idx="11"/>
          </p:nvPr>
        </p:nvSpPr>
        <p:spPr>
          <a:xfrm>
            <a:off x="1179502" y="1106079"/>
            <a:ext cx="7005493" cy="5249682"/>
          </a:xfrm>
          <a:solidFill>
            <a:schemeClr val="accent2">
              <a:lumMod val="10000"/>
              <a:lumOff val="90000"/>
            </a:schemeClr>
          </a:solidFill>
        </p:spPr>
        <p:txBody>
          <a:bodyPr/>
          <a:lstStyle/>
          <a:p>
            <a:pPr>
              <a:buFont typeface="+mj-lt"/>
              <a:buAutoNum type="arabicPeriod"/>
            </a:pPr>
            <a:r>
              <a:rPr lang="en-US" sz="2400" dirty="0">
                <a:solidFill>
                  <a:srgbClr val="3B3835"/>
                </a:solidFill>
                <a:latin typeface="Helvetica Neue"/>
              </a:rPr>
              <a:t>Diversity Training </a:t>
            </a:r>
            <a:endParaRPr lang="en-US" sz="2400" dirty="0" smtClean="0">
              <a:solidFill>
                <a:srgbClr val="3B3835"/>
              </a:solidFill>
              <a:latin typeface="Helvetica Neue"/>
            </a:endParaRPr>
          </a:p>
          <a:p>
            <a:pPr>
              <a:buFont typeface="+mj-lt"/>
              <a:buAutoNum type="arabicPeriod"/>
            </a:pPr>
            <a:r>
              <a:rPr lang="en-US" sz="2400" dirty="0">
                <a:solidFill>
                  <a:srgbClr val="3B3835"/>
                </a:solidFill>
                <a:latin typeface="Helvetica Neue"/>
              </a:rPr>
              <a:t>I</a:t>
            </a:r>
            <a:r>
              <a:rPr lang="en-US" sz="2400" dirty="0" smtClean="0">
                <a:solidFill>
                  <a:srgbClr val="3B3835"/>
                </a:solidFill>
                <a:latin typeface="Helvetica Neue"/>
              </a:rPr>
              <a:t>ncrease awareness</a:t>
            </a:r>
          </a:p>
          <a:p>
            <a:pPr>
              <a:buFont typeface="+mj-lt"/>
              <a:buAutoNum type="arabicPeriod"/>
            </a:pPr>
            <a:r>
              <a:rPr lang="en-US" sz="2400" dirty="0" smtClean="0">
                <a:solidFill>
                  <a:srgbClr val="3B3835"/>
                </a:solidFill>
                <a:latin typeface="Helvetica Neue"/>
              </a:rPr>
              <a:t>Reduce stereotypes</a:t>
            </a:r>
          </a:p>
          <a:p>
            <a:pPr>
              <a:buFont typeface="+mj-lt"/>
              <a:buAutoNum type="arabicPeriod"/>
            </a:pPr>
            <a:r>
              <a:rPr lang="en-US" sz="2400" dirty="0">
                <a:solidFill>
                  <a:srgbClr val="3B3835"/>
                </a:solidFill>
                <a:latin typeface="Helvetica Neue"/>
              </a:rPr>
              <a:t>E</a:t>
            </a:r>
            <a:r>
              <a:rPr lang="en-US" sz="2400" dirty="0" smtClean="0">
                <a:solidFill>
                  <a:srgbClr val="3B3835"/>
                </a:solidFill>
                <a:latin typeface="Helvetica Neue"/>
              </a:rPr>
              <a:t>ffective management</a:t>
            </a:r>
          </a:p>
          <a:p>
            <a:pPr>
              <a:buFont typeface="+mj-lt"/>
              <a:buAutoNum type="arabicPeriod"/>
            </a:pPr>
            <a:r>
              <a:rPr lang="en-US" sz="2400" dirty="0">
                <a:solidFill>
                  <a:srgbClr val="3B3835"/>
                </a:solidFill>
                <a:latin typeface="Helvetica Neue"/>
              </a:rPr>
              <a:t>C</a:t>
            </a:r>
            <a:r>
              <a:rPr lang="en-US" sz="2400" dirty="0" smtClean="0">
                <a:solidFill>
                  <a:srgbClr val="3B3835"/>
                </a:solidFill>
                <a:latin typeface="Helvetica Neue"/>
              </a:rPr>
              <a:t>hange behaviors </a:t>
            </a:r>
          </a:p>
          <a:p>
            <a:pPr>
              <a:buFont typeface="+mj-lt"/>
              <a:buAutoNum type="arabicPeriod"/>
            </a:pPr>
            <a:r>
              <a:rPr lang="en-US" sz="2400" dirty="0" smtClean="0">
                <a:solidFill>
                  <a:srgbClr val="3B3835"/>
                </a:solidFill>
                <a:latin typeface="Helvetica Neue"/>
              </a:rPr>
              <a:t>Effectiveness of Diversity Training</a:t>
            </a:r>
          </a:p>
          <a:p>
            <a:pPr>
              <a:buFont typeface="+mj-lt"/>
              <a:buAutoNum type="arabicPeriod"/>
            </a:pPr>
            <a:r>
              <a:rPr lang="en-US" sz="2400" dirty="0" smtClean="0">
                <a:latin typeface="Helvetica Neue"/>
              </a:rPr>
              <a:t>Mentoring </a:t>
            </a:r>
          </a:p>
          <a:p>
            <a:pPr>
              <a:buFont typeface="+mj-lt"/>
              <a:buAutoNum type="arabicPeriod"/>
            </a:pPr>
            <a:r>
              <a:rPr lang="en-US" sz="2400" dirty="0" smtClean="0">
                <a:latin typeface="Helvetica Neue"/>
              </a:rPr>
              <a:t>Changing policies </a:t>
            </a:r>
            <a:r>
              <a:rPr lang="en-US" sz="2400" dirty="0">
                <a:latin typeface="Helvetica Neue"/>
              </a:rPr>
              <a:t>and </a:t>
            </a:r>
            <a:r>
              <a:rPr lang="en-US" sz="2400" dirty="0" smtClean="0">
                <a:latin typeface="Helvetica Neue"/>
              </a:rPr>
              <a:t>practices</a:t>
            </a:r>
            <a:endParaRPr lang="en-AU" sz="2400" dirty="0"/>
          </a:p>
          <a:p>
            <a:pPr marL="228600" lvl="0" indent="-228600">
              <a:lnSpc>
                <a:spcPct val="100000"/>
              </a:lnSpc>
              <a:spcBef>
                <a:spcPts val="0"/>
              </a:spcBef>
              <a:buFont typeface="Arial" panose="020B0604020202020204" pitchFamily="34" charset="0"/>
              <a:buChar char="•"/>
            </a:pPr>
            <a:endParaRPr lang="en-US" sz="2400" dirty="0">
              <a:latin typeface="Calibri" panose="020F0502020204030204"/>
            </a:endParaRPr>
          </a:p>
          <a:p>
            <a:pPr>
              <a:buFont typeface="+mj-lt"/>
              <a:buAutoNum type="arabicPeriod"/>
            </a:pPr>
            <a:endParaRPr lang="en-US" sz="2400" dirty="0" smtClean="0">
              <a:solidFill>
                <a:srgbClr val="3B3835"/>
              </a:solidFill>
              <a:latin typeface="Helvetica Neue"/>
            </a:endParaRPr>
          </a:p>
          <a:p>
            <a:pPr marL="180000"/>
            <a:endParaRPr lang="en-AU" dirty="0"/>
          </a:p>
        </p:txBody>
      </p:sp>
      <p:pic>
        <p:nvPicPr>
          <p:cNvPr id="35" name="Content Placeholder 34" descr="Open Book">
            <a:extLst>
              <a:ext uri="{FF2B5EF4-FFF2-40B4-BE49-F238E27FC236}">
                <a16:creationId xmlns:a16="http://schemas.microsoft.com/office/drawing/2014/main" id="{56174A3F-A7B3-40BE-88BD-1796890E4B44}"/>
              </a:ext>
            </a:extLst>
          </p:cNvPr>
          <p:cNvPicPr>
            <a:picLocks noGrp="1" noChangeAspect="1"/>
          </p:cNvPicPr>
          <p:nvPr>
            <p:ph sz="quarter" idx="13"/>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752076" y="310499"/>
            <a:ext cx="548640" cy="548640"/>
          </a:xfrm>
        </p:spPr>
      </p:pic>
      <p:sp>
        <p:nvSpPr>
          <p:cNvPr id="4" name="Title 3">
            <a:extLst>
              <a:ext uri="{FF2B5EF4-FFF2-40B4-BE49-F238E27FC236}">
                <a16:creationId xmlns:a16="http://schemas.microsoft.com/office/drawing/2014/main" id="{DFF36EE7-AE57-42F4-ACA9-A328C1F4EA02}"/>
              </a:ext>
            </a:extLst>
          </p:cNvPr>
          <p:cNvSpPr>
            <a:spLocks noGrp="1"/>
          </p:cNvSpPr>
          <p:nvPr>
            <p:ph type="title"/>
          </p:nvPr>
        </p:nvSpPr>
        <p:spPr>
          <a:xfrm>
            <a:off x="1577954" y="160988"/>
            <a:ext cx="5959874" cy="945091"/>
          </a:xfrm>
        </p:spPr>
        <p:txBody>
          <a:bodyPr/>
          <a:lstStyle/>
          <a:p>
            <a:r>
              <a:rPr lang="en-US" sz="3600" dirty="0" smtClean="0">
                <a:solidFill>
                  <a:srgbClr val="FF0000"/>
                </a:solidFill>
                <a:effectLst>
                  <a:outerShdw blurRad="38100" dist="38100" dir="2700000" algn="tl">
                    <a:srgbClr val="000000">
                      <a:alpha val="43137"/>
                    </a:srgbClr>
                  </a:outerShdw>
                </a:effectLst>
              </a:rPr>
              <a:t>Solution</a:t>
            </a:r>
            <a:endParaRPr lang="en-GB" sz="36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1191735"/>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0"/>
          </p:nvPr>
        </p:nvPicPr>
        <p:blipFill>
          <a:blip r:embed="rId2"/>
          <a:srcRect l="3556" r="3556"/>
          <a:stretch>
            <a:fillRect/>
          </a:stretch>
        </p:blipFill>
        <p:spPr>
          <a:xfrm>
            <a:off x="-803275" y="-119063"/>
            <a:ext cx="12192000" cy="6858001"/>
          </a:xfrm>
          <a:prstGeom prst="rect">
            <a:avLst/>
          </a:prstGeom>
        </p:spPr>
      </p:pic>
    </p:spTree>
    <p:extLst>
      <p:ext uri="{BB962C8B-B14F-4D97-AF65-F5344CB8AC3E}">
        <p14:creationId xmlns:p14="http://schemas.microsoft.com/office/powerpoint/2010/main" val="669535616"/>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descr="close up of clock">
            <a:extLst>
              <a:ext uri="{FF2B5EF4-FFF2-40B4-BE49-F238E27FC236}">
                <a16:creationId xmlns:a16="http://schemas.microsoft.com/office/drawing/2014/main" id="{83B20FBB-8217-4FB0-BC35-E49BA9252554}"/>
              </a:ext>
            </a:extLst>
          </p:cNvPr>
          <p:cNvPicPr>
            <a:picLocks noGrp="1" noChangeAspect="1"/>
          </p:cNvPicPr>
          <p:nvPr>
            <p:ph type="pic" sz="quarter" idx="13"/>
          </p:nvPr>
        </p:nvPicPr>
        <p:blipFill rotWithShape="1">
          <a:blip r:embed="rId2" cstate="email">
            <a:extLst>
              <a:ext uri="{28A0092B-C50C-407E-A947-70E740481C1C}">
                <a14:useLocalDpi xmlns:a14="http://schemas.microsoft.com/office/drawing/2010/main"/>
              </a:ext>
            </a:extLst>
          </a:blip>
          <a:srcRect/>
          <a:stretch/>
        </p:blipFill>
        <p:spPr>
          <a:xfrm>
            <a:off x="6464300" y="0"/>
            <a:ext cx="5727700" cy="6858000"/>
          </a:xfrm>
        </p:spPr>
      </p:pic>
      <p:pic>
        <p:nvPicPr>
          <p:cNvPr id="5" name="Picture Placeholder 4" descr="girl with headphones, backpack, and stack of binders/books">
            <a:extLst>
              <a:ext uri="{FF2B5EF4-FFF2-40B4-BE49-F238E27FC236}">
                <a16:creationId xmlns:a16="http://schemas.microsoft.com/office/drawing/2014/main" id="{68B6FFC1-6A21-4DAC-82BC-F2966925C165}"/>
              </a:ext>
            </a:extLst>
          </p:cNvPr>
          <p:cNvPicPr>
            <a:picLocks noGrp="1" noChangeAspect="1"/>
          </p:cNvPicPr>
          <p:nvPr>
            <p:ph type="pic" sz="quarter" idx="12"/>
          </p:nvPr>
        </p:nvPicPr>
        <p:blipFill rotWithShape="1">
          <a:blip r:embed="rId3" cstate="email">
            <a:extLst>
              <a:ext uri="{28A0092B-C50C-407E-A947-70E740481C1C}">
                <a14:useLocalDpi xmlns:a14="http://schemas.microsoft.com/office/drawing/2010/main"/>
              </a:ext>
            </a:extLst>
          </a:blip>
          <a:srcRect/>
          <a:stretch/>
        </p:blipFill>
        <p:spPr>
          <a:xfrm>
            <a:off x="0" y="0"/>
            <a:ext cx="8087304" cy="6858000"/>
          </a:xfrm>
        </p:spPr>
      </p:pic>
      <p:grpSp>
        <p:nvGrpSpPr>
          <p:cNvPr id="9" name="Group 8" descr="decorative element">
            <a:extLst>
              <a:ext uri="{FF2B5EF4-FFF2-40B4-BE49-F238E27FC236}">
                <a16:creationId xmlns:a16="http://schemas.microsoft.com/office/drawing/2014/main" id="{E7969C14-1078-4610-9BC5-74119C9B87BE}"/>
              </a:ext>
            </a:extLst>
          </p:cNvPr>
          <p:cNvGrpSpPr/>
          <p:nvPr/>
        </p:nvGrpSpPr>
        <p:grpSpPr>
          <a:xfrm>
            <a:off x="18907" y="171450"/>
            <a:ext cx="8318212" cy="6858000"/>
            <a:chOff x="0" y="3808320"/>
            <a:chExt cx="7833208" cy="2547440"/>
          </a:xfrm>
        </p:grpSpPr>
        <p:sp>
          <p:nvSpPr>
            <p:cNvPr id="10" name="Freeform: Shape 9">
              <a:extLst>
                <a:ext uri="{FF2B5EF4-FFF2-40B4-BE49-F238E27FC236}">
                  <a16:creationId xmlns:a16="http://schemas.microsoft.com/office/drawing/2014/main" id="{E531D018-EFA3-4346-AB80-7CE436393D9E}"/>
                </a:ext>
              </a:extLst>
            </p:cNvPr>
            <p:cNvSpPr/>
            <p:nvPr/>
          </p:nvSpPr>
          <p:spPr>
            <a:xfrm>
              <a:off x="0" y="3808320"/>
              <a:ext cx="7833208" cy="2547440"/>
            </a:xfrm>
            <a:custGeom>
              <a:avLst/>
              <a:gdLst>
                <a:gd name="connsiteX0" fmla="*/ 0 w 7833208"/>
                <a:gd name="connsiteY0" fmla="*/ 0 h 2547440"/>
                <a:gd name="connsiteX1" fmla="*/ 7833208 w 7833208"/>
                <a:gd name="connsiteY1" fmla="*/ 0 h 2547440"/>
                <a:gd name="connsiteX2" fmla="*/ 7135846 w 7833208"/>
                <a:gd name="connsiteY2" fmla="*/ 2547440 h 2547440"/>
                <a:gd name="connsiteX3" fmla="*/ 0 w 7833208"/>
                <a:gd name="connsiteY3" fmla="*/ 2547440 h 2547440"/>
              </a:gdLst>
              <a:ahLst/>
              <a:cxnLst>
                <a:cxn ang="0">
                  <a:pos x="connsiteX0" y="connsiteY0"/>
                </a:cxn>
                <a:cxn ang="0">
                  <a:pos x="connsiteX1" y="connsiteY1"/>
                </a:cxn>
                <a:cxn ang="0">
                  <a:pos x="connsiteX2" y="connsiteY2"/>
                </a:cxn>
                <a:cxn ang="0">
                  <a:pos x="connsiteX3" y="connsiteY3"/>
                </a:cxn>
              </a:cxnLst>
              <a:rect l="l" t="t" r="r" b="b"/>
              <a:pathLst>
                <a:path w="7833208" h="2547440">
                  <a:moveTo>
                    <a:pt x="0" y="0"/>
                  </a:moveTo>
                  <a:lnTo>
                    <a:pt x="7833208" y="0"/>
                  </a:lnTo>
                  <a:lnTo>
                    <a:pt x="7135846" y="2547440"/>
                  </a:lnTo>
                  <a:lnTo>
                    <a:pt x="0" y="254744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1" name="Freeform: Shape 10">
              <a:extLst>
                <a:ext uri="{FF2B5EF4-FFF2-40B4-BE49-F238E27FC236}">
                  <a16:creationId xmlns:a16="http://schemas.microsoft.com/office/drawing/2014/main" id="{FA9D7AC8-80D5-49DC-A585-FCFFA6CA4B66}"/>
                </a:ext>
              </a:extLst>
            </p:cNvPr>
            <p:cNvSpPr/>
            <p:nvPr/>
          </p:nvSpPr>
          <p:spPr>
            <a:xfrm>
              <a:off x="1" y="3808320"/>
              <a:ext cx="7692571" cy="2547440"/>
            </a:xfrm>
            <a:custGeom>
              <a:avLst/>
              <a:gdLst>
                <a:gd name="connsiteX0" fmla="*/ 0 w 7692571"/>
                <a:gd name="connsiteY0" fmla="*/ 0 h 2547440"/>
                <a:gd name="connsiteX1" fmla="*/ 7692571 w 7692571"/>
                <a:gd name="connsiteY1" fmla="*/ 0 h 2547440"/>
                <a:gd name="connsiteX2" fmla="*/ 6995209 w 7692571"/>
                <a:gd name="connsiteY2" fmla="*/ 2547440 h 2547440"/>
                <a:gd name="connsiteX3" fmla="*/ 0 w 7692571"/>
                <a:gd name="connsiteY3" fmla="*/ 2547440 h 2547440"/>
              </a:gdLst>
              <a:ahLst/>
              <a:cxnLst>
                <a:cxn ang="0">
                  <a:pos x="connsiteX0" y="connsiteY0"/>
                </a:cxn>
                <a:cxn ang="0">
                  <a:pos x="connsiteX1" y="connsiteY1"/>
                </a:cxn>
                <a:cxn ang="0">
                  <a:pos x="connsiteX2" y="connsiteY2"/>
                </a:cxn>
                <a:cxn ang="0">
                  <a:pos x="connsiteX3" y="connsiteY3"/>
                </a:cxn>
              </a:cxnLst>
              <a:rect l="l" t="t" r="r" b="b"/>
              <a:pathLst>
                <a:path w="7692571" h="2547440">
                  <a:moveTo>
                    <a:pt x="0" y="0"/>
                  </a:moveTo>
                  <a:lnTo>
                    <a:pt x="7692571" y="0"/>
                  </a:lnTo>
                  <a:lnTo>
                    <a:pt x="6995209" y="2547440"/>
                  </a:lnTo>
                  <a:lnTo>
                    <a:pt x="0" y="254744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grpSp>
      <p:sp>
        <p:nvSpPr>
          <p:cNvPr id="14" name="Rectangle 13" descr="decorative element">
            <a:extLst>
              <a:ext uri="{FF2B5EF4-FFF2-40B4-BE49-F238E27FC236}">
                <a16:creationId xmlns:a16="http://schemas.microsoft.com/office/drawing/2014/main" id="{C862BC4D-BD7A-417E-A34A-59CE4D4A6AC8}"/>
              </a:ext>
            </a:extLst>
          </p:cNvPr>
          <p:cNvSpPr/>
          <p:nvPr/>
        </p:nvSpPr>
        <p:spPr>
          <a:xfrm>
            <a:off x="0" y="6355760"/>
            <a:ext cx="12192000" cy="91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descr="decorative element">
            <a:extLst>
              <a:ext uri="{FF2B5EF4-FFF2-40B4-BE49-F238E27FC236}">
                <a16:creationId xmlns:a16="http://schemas.microsoft.com/office/drawing/2014/main" id="{652937FB-CDE3-46B3-8481-AB5DB8C4BABA}"/>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Title 32">
            <a:extLst>
              <a:ext uri="{FF2B5EF4-FFF2-40B4-BE49-F238E27FC236}">
                <a16:creationId xmlns:a16="http://schemas.microsoft.com/office/drawing/2014/main" id="{18CDD97B-6E25-4FB4-B239-493E54AA0830}"/>
              </a:ext>
            </a:extLst>
          </p:cNvPr>
          <p:cNvSpPr>
            <a:spLocks noGrp="1"/>
          </p:cNvSpPr>
          <p:nvPr>
            <p:ph type="title"/>
          </p:nvPr>
        </p:nvSpPr>
        <p:spPr>
          <a:xfrm>
            <a:off x="552307" y="696856"/>
            <a:ext cx="6982690" cy="5248104"/>
          </a:xfrm>
        </p:spPr>
        <p:txBody>
          <a:bodyPr/>
          <a:lstStyle/>
          <a:p>
            <a:r>
              <a:rPr lang="en-US" dirty="0" smtClean="0">
                <a:solidFill>
                  <a:srgbClr val="222222"/>
                </a:solidFill>
                <a:latin typeface="Arial" panose="020B0604020202020204" pitchFamily="34" charset="0"/>
              </a:rPr>
              <a:t/>
            </a:r>
            <a:br>
              <a:rPr lang="en-US" dirty="0" smtClean="0">
                <a:solidFill>
                  <a:srgbClr val="222222"/>
                </a:solidFill>
                <a:latin typeface="Arial" panose="020B0604020202020204" pitchFamily="34" charset="0"/>
              </a:rPr>
            </a:br>
            <a:r>
              <a:rPr lang="en-AU" dirty="0" smtClean="0"/>
              <a:t/>
            </a:r>
            <a:br>
              <a:rPr lang="en-AU" dirty="0" smtClean="0"/>
            </a:br>
            <a:endParaRPr lang="en-GB" dirty="0">
              <a:solidFill>
                <a:schemeClr val="bg1"/>
              </a:solidFill>
            </a:endParaRPr>
          </a:p>
        </p:txBody>
      </p:sp>
      <p:sp>
        <p:nvSpPr>
          <p:cNvPr id="12" name="Slide Number Placeholder 5">
            <a:extLst>
              <a:ext uri="{FF2B5EF4-FFF2-40B4-BE49-F238E27FC236}">
                <a16:creationId xmlns:a16="http://schemas.microsoft.com/office/drawing/2014/main" id="{C2827A65-383D-4D68-9F51-F76C2370BF65}"/>
              </a:ext>
            </a:extLst>
          </p:cNvPr>
          <p:cNvSpPr txBox="1">
            <a:spLocks/>
          </p:cNvSpPr>
          <p:nvPr/>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14</a:t>
            </a:fld>
            <a:endParaRPr lang="en-GB" sz="1200" dirty="0">
              <a:solidFill>
                <a:schemeClr val="bg1"/>
              </a:solidFill>
            </a:endParaRPr>
          </a:p>
        </p:txBody>
      </p:sp>
      <p:sp>
        <p:nvSpPr>
          <p:cNvPr id="13" name="Title 32">
            <a:extLst>
              <a:ext uri="{FF2B5EF4-FFF2-40B4-BE49-F238E27FC236}">
                <a16:creationId xmlns:a16="http://schemas.microsoft.com/office/drawing/2014/main" id="{18CDD97B-6E25-4FB4-B239-493E54AA0830}"/>
              </a:ext>
            </a:extLst>
          </p:cNvPr>
          <p:cNvSpPr txBox="1">
            <a:spLocks/>
          </p:cNvSpPr>
          <p:nvPr/>
        </p:nvSpPr>
        <p:spPr>
          <a:xfrm>
            <a:off x="242793" y="1543369"/>
            <a:ext cx="6982690" cy="1154464"/>
          </a:xfrm>
          <a:prstGeom prst="rect">
            <a:avLst/>
          </a:prstGeom>
        </p:spPr>
        <p:txBody>
          <a:bodyPr vert="horz" wrap="square" lIns="0" tIns="45720" rIns="91440" bIns="45720" rtlCol="0" anchor="t">
            <a:noAutofit/>
          </a:bodyPr>
          <a:lstStyle>
            <a:lvl1pPr marL="0" indent="0" algn="l" defTabSz="914400" rtl="0" eaLnBrk="1" latinLnBrk="0" hangingPunct="1">
              <a:lnSpc>
                <a:spcPct val="90000"/>
              </a:lnSpc>
              <a:spcBef>
                <a:spcPct val="0"/>
              </a:spcBef>
              <a:buFont typeface="Arial" panose="020B0604020202020204" pitchFamily="34" charset="0"/>
              <a:buNone/>
              <a:defRPr lang="en-GB" sz="2400" kern="1200" dirty="0">
                <a:solidFill>
                  <a:schemeClr val="tx1"/>
                </a:solidFill>
                <a:latin typeface="Corbel" panose="020B0503020204020204" pitchFamily="34" charset="0"/>
                <a:ea typeface="+mj-ea"/>
                <a:cs typeface="+mj-cs"/>
              </a:defRPr>
            </a:lvl1pPr>
          </a:lstStyle>
          <a:p>
            <a:pPr lvl="0">
              <a:spcBef>
                <a:spcPts val="1000"/>
              </a:spcBef>
            </a:pPr>
            <a:endParaRPr lang="en-AU" dirty="0">
              <a:solidFill>
                <a:schemeClr val="bg1"/>
              </a:solidFill>
            </a:endParaRPr>
          </a:p>
        </p:txBody>
      </p:sp>
      <p:sp>
        <p:nvSpPr>
          <p:cNvPr id="2" name="Rectangle 1"/>
          <p:cNvSpPr/>
          <p:nvPr/>
        </p:nvSpPr>
        <p:spPr>
          <a:xfrm>
            <a:off x="242794" y="235818"/>
            <a:ext cx="7292204" cy="6083717"/>
          </a:xfrm>
          <a:prstGeom prst="rect">
            <a:avLst/>
          </a:prstGeom>
        </p:spPr>
        <p:txBody>
          <a:bodyPr wrap="square">
            <a:spAutoFit/>
          </a:bodyPr>
          <a:lstStyle/>
          <a:p>
            <a:pPr lvl="0">
              <a:spcBef>
                <a:spcPts val="1000"/>
              </a:spcBef>
            </a:pPr>
            <a:r>
              <a:rPr lang="en-US" sz="3600" b="1" dirty="0" smtClean="0">
                <a:solidFill>
                  <a:prstClr val="white"/>
                </a:solidFill>
                <a:latin typeface="Helvetica Neue"/>
              </a:rPr>
              <a:t>Conclusion</a:t>
            </a:r>
          </a:p>
          <a:p>
            <a:pPr lvl="0">
              <a:spcBef>
                <a:spcPts val="1000"/>
              </a:spcBef>
            </a:pPr>
            <a:r>
              <a:rPr lang="en-US" sz="3200" dirty="0" smtClean="0">
                <a:solidFill>
                  <a:prstClr val="white"/>
                </a:solidFill>
                <a:latin typeface="Helvetica Neue"/>
              </a:rPr>
              <a:t>Workplace </a:t>
            </a:r>
            <a:r>
              <a:rPr lang="en-US" sz="3200" dirty="0">
                <a:solidFill>
                  <a:prstClr val="white"/>
                </a:solidFill>
                <a:latin typeface="Helvetica Neue"/>
              </a:rPr>
              <a:t>diversity is highly emphasized in recent years to increase organizational performance. </a:t>
            </a:r>
          </a:p>
          <a:p>
            <a:pPr lvl="0">
              <a:spcBef>
                <a:spcPts val="1000"/>
              </a:spcBef>
            </a:pPr>
            <a:r>
              <a:rPr lang="en-US" sz="3200" dirty="0">
                <a:solidFill>
                  <a:prstClr val="white"/>
                </a:solidFill>
                <a:latin typeface="Helvetica Neue"/>
              </a:rPr>
              <a:t>A study conducted revealed that organization shows 18% greater productivity due to diverse employees. </a:t>
            </a:r>
          </a:p>
          <a:p>
            <a:pPr lvl="0">
              <a:spcBef>
                <a:spcPts val="1000"/>
              </a:spcBef>
            </a:pPr>
            <a:r>
              <a:rPr lang="en-US" sz="3200" dirty="0">
                <a:solidFill>
                  <a:prstClr val="white"/>
                </a:solidFill>
                <a:latin typeface="Helvetica Neue"/>
              </a:rPr>
              <a:t>Diversity is a source of innovation and new structures.</a:t>
            </a:r>
          </a:p>
          <a:p>
            <a:pPr lvl="0">
              <a:spcBef>
                <a:spcPts val="1000"/>
              </a:spcBef>
            </a:pPr>
            <a:r>
              <a:rPr lang="en-US" sz="3200" dirty="0">
                <a:solidFill>
                  <a:prstClr val="white"/>
                </a:solidFill>
                <a:latin typeface="Helvetica Neue"/>
              </a:rPr>
              <a:t>It increase earnings for the organization. </a:t>
            </a:r>
            <a:endParaRPr lang="en-AU" sz="3200" dirty="0">
              <a:solidFill>
                <a:prstClr val="white"/>
              </a:solidFill>
            </a:endParaRPr>
          </a:p>
        </p:txBody>
      </p:sp>
    </p:spTree>
    <p:extLst>
      <p:ext uri="{BB962C8B-B14F-4D97-AF65-F5344CB8AC3E}">
        <p14:creationId xmlns:p14="http://schemas.microsoft.com/office/powerpoint/2010/main" val="2214243687"/>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descr="close up of clock">
            <a:extLst>
              <a:ext uri="{FF2B5EF4-FFF2-40B4-BE49-F238E27FC236}">
                <a16:creationId xmlns:a16="http://schemas.microsoft.com/office/drawing/2014/main" id="{83B20FBB-8217-4FB0-BC35-E49BA9252554}"/>
              </a:ext>
            </a:extLst>
          </p:cNvPr>
          <p:cNvPicPr>
            <a:picLocks noGrp="1" noChangeAspect="1"/>
          </p:cNvPicPr>
          <p:nvPr>
            <p:ph type="pic" sz="quarter" idx="13"/>
          </p:nvPr>
        </p:nvPicPr>
        <p:blipFill rotWithShape="1">
          <a:blip r:embed="rId2" cstate="email">
            <a:extLst>
              <a:ext uri="{28A0092B-C50C-407E-A947-70E740481C1C}">
                <a14:useLocalDpi xmlns:a14="http://schemas.microsoft.com/office/drawing/2010/main"/>
              </a:ext>
            </a:extLst>
          </a:blip>
          <a:srcRect/>
          <a:stretch/>
        </p:blipFill>
        <p:spPr>
          <a:xfrm>
            <a:off x="6464300" y="0"/>
            <a:ext cx="5727700" cy="6858000"/>
          </a:xfrm>
        </p:spPr>
      </p:pic>
      <p:pic>
        <p:nvPicPr>
          <p:cNvPr id="5" name="Picture Placeholder 4" descr="girl with headphones, backpack, and stack of binders/books">
            <a:extLst>
              <a:ext uri="{FF2B5EF4-FFF2-40B4-BE49-F238E27FC236}">
                <a16:creationId xmlns:a16="http://schemas.microsoft.com/office/drawing/2014/main" id="{68B6FFC1-6A21-4DAC-82BC-F2966925C165}"/>
              </a:ext>
            </a:extLst>
          </p:cNvPr>
          <p:cNvPicPr>
            <a:picLocks noGrp="1" noChangeAspect="1"/>
          </p:cNvPicPr>
          <p:nvPr>
            <p:ph type="pic" sz="quarter" idx="12"/>
          </p:nvPr>
        </p:nvPicPr>
        <p:blipFill rotWithShape="1">
          <a:blip r:embed="rId3" cstate="email">
            <a:extLst>
              <a:ext uri="{28A0092B-C50C-407E-A947-70E740481C1C}">
                <a14:useLocalDpi xmlns:a14="http://schemas.microsoft.com/office/drawing/2010/main"/>
              </a:ext>
            </a:extLst>
          </a:blip>
          <a:srcRect/>
          <a:stretch/>
        </p:blipFill>
        <p:spPr>
          <a:xfrm>
            <a:off x="0" y="0"/>
            <a:ext cx="8087304" cy="6858000"/>
          </a:xfrm>
        </p:spPr>
      </p:pic>
      <p:grpSp>
        <p:nvGrpSpPr>
          <p:cNvPr id="9" name="Group 8" descr="decorative element">
            <a:extLst>
              <a:ext uri="{FF2B5EF4-FFF2-40B4-BE49-F238E27FC236}">
                <a16:creationId xmlns:a16="http://schemas.microsoft.com/office/drawing/2014/main" id="{E7969C14-1078-4610-9BC5-74119C9B87BE}"/>
              </a:ext>
            </a:extLst>
          </p:cNvPr>
          <p:cNvGrpSpPr/>
          <p:nvPr/>
        </p:nvGrpSpPr>
        <p:grpSpPr>
          <a:xfrm>
            <a:off x="18907" y="171450"/>
            <a:ext cx="8318212" cy="6858000"/>
            <a:chOff x="0" y="3808320"/>
            <a:chExt cx="7833208" cy="2547440"/>
          </a:xfrm>
        </p:grpSpPr>
        <p:sp>
          <p:nvSpPr>
            <p:cNvPr id="10" name="Freeform: Shape 9">
              <a:extLst>
                <a:ext uri="{FF2B5EF4-FFF2-40B4-BE49-F238E27FC236}">
                  <a16:creationId xmlns:a16="http://schemas.microsoft.com/office/drawing/2014/main" id="{E531D018-EFA3-4346-AB80-7CE436393D9E}"/>
                </a:ext>
              </a:extLst>
            </p:cNvPr>
            <p:cNvSpPr/>
            <p:nvPr/>
          </p:nvSpPr>
          <p:spPr>
            <a:xfrm>
              <a:off x="0" y="3808320"/>
              <a:ext cx="7833208" cy="2547440"/>
            </a:xfrm>
            <a:custGeom>
              <a:avLst/>
              <a:gdLst>
                <a:gd name="connsiteX0" fmla="*/ 0 w 7833208"/>
                <a:gd name="connsiteY0" fmla="*/ 0 h 2547440"/>
                <a:gd name="connsiteX1" fmla="*/ 7833208 w 7833208"/>
                <a:gd name="connsiteY1" fmla="*/ 0 h 2547440"/>
                <a:gd name="connsiteX2" fmla="*/ 7135846 w 7833208"/>
                <a:gd name="connsiteY2" fmla="*/ 2547440 h 2547440"/>
                <a:gd name="connsiteX3" fmla="*/ 0 w 7833208"/>
                <a:gd name="connsiteY3" fmla="*/ 2547440 h 2547440"/>
              </a:gdLst>
              <a:ahLst/>
              <a:cxnLst>
                <a:cxn ang="0">
                  <a:pos x="connsiteX0" y="connsiteY0"/>
                </a:cxn>
                <a:cxn ang="0">
                  <a:pos x="connsiteX1" y="connsiteY1"/>
                </a:cxn>
                <a:cxn ang="0">
                  <a:pos x="connsiteX2" y="connsiteY2"/>
                </a:cxn>
                <a:cxn ang="0">
                  <a:pos x="connsiteX3" y="connsiteY3"/>
                </a:cxn>
              </a:cxnLst>
              <a:rect l="l" t="t" r="r" b="b"/>
              <a:pathLst>
                <a:path w="7833208" h="2547440">
                  <a:moveTo>
                    <a:pt x="0" y="0"/>
                  </a:moveTo>
                  <a:lnTo>
                    <a:pt x="7833208" y="0"/>
                  </a:lnTo>
                  <a:lnTo>
                    <a:pt x="7135846" y="2547440"/>
                  </a:lnTo>
                  <a:lnTo>
                    <a:pt x="0" y="2547440"/>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1" name="Freeform: Shape 10">
              <a:extLst>
                <a:ext uri="{FF2B5EF4-FFF2-40B4-BE49-F238E27FC236}">
                  <a16:creationId xmlns:a16="http://schemas.microsoft.com/office/drawing/2014/main" id="{FA9D7AC8-80D5-49DC-A585-FCFFA6CA4B66}"/>
                </a:ext>
              </a:extLst>
            </p:cNvPr>
            <p:cNvSpPr/>
            <p:nvPr/>
          </p:nvSpPr>
          <p:spPr>
            <a:xfrm>
              <a:off x="1" y="3808320"/>
              <a:ext cx="7692571" cy="2547440"/>
            </a:xfrm>
            <a:custGeom>
              <a:avLst/>
              <a:gdLst>
                <a:gd name="connsiteX0" fmla="*/ 0 w 7692571"/>
                <a:gd name="connsiteY0" fmla="*/ 0 h 2547440"/>
                <a:gd name="connsiteX1" fmla="*/ 7692571 w 7692571"/>
                <a:gd name="connsiteY1" fmla="*/ 0 h 2547440"/>
                <a:gd name="connsiteX2" fmla="*/ 6995209 w 7692571"/>
                <a:gd name="connsiteY2" fmla="*/ 2547440 h 2547440"/>
                <a:gd name="connsiteX3" fmla="*/ 0 w 7692571"/>
                <a:gd name="connsiteY3" fmla="*/ 2547440 h 2547440"/>
              </a:gdLst>
              <a:ahLst/>
              <a:cxnLst>
                <a:cxn ang="0">
                  <a:pos x="connsiteX0" y="connsiteY0"/>
                </a:cxn>
                <a:cxn ang="0">
                  <a:pos x="connsiteX1" y="connsiteY1"/>
                </a:cxn>
                <a:cxn ang="0">
                  <a:pos x="connsiteX2" y="connsiteY2"/>
                </a:cxn>
                <a:cxn ang="0">
                  <a:pos x="connsiteX3" y="connsiteY3"/>
                </a:cxn>
              </a:cxnLst>
              <a:rect l="l" t="t" r="r" b="b"/>
              <a:pathLst>
                <a:path w="7692571" h="2547440">
                  <a:moveTo>
                    <a:pt x="0" y="0"/>
                  </a:moveTo>
                  <a:lnTo>
                    <a:pt x="7692571" y="0"/>
                  </a:lnTo>
                  <a:lnTo>
                    <a:pt x="6995209" y="2547440"/>
                  </a:lnTo>
                  <a:lnTo>
                    <a:pt x="0" y="254744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grpSp>
      <p:sp>
        <p:nvSpPr>
          <p:cNvPr id="14" name="Rectangle 13" descr="decorative element">
            <a:extLst>
              <a:ext uri="{FF2B5EF4-FFF2-40B4-BE49-F238E27FC236}">
                <a16:creationId xmlns:a16="http://schemas.microsoft.com/office/drawing/2014/main" id="{C862BC4D-BD7A-417E-A34A-59CE4D4A6AC8}"/>
              </a:ext>
            </a:extLst>
          </p:cNvPr>
          <p:cNvSpPr/>
          <p:nvPr/>
        </p:nvSpPr>
        <p:spPr>
          <a:xfrm>
            <a:off x="0" y="6355760"/>
            <a:ext cx="12192000" cy="91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descr="decorative element">
            <a:extLst>
              <a:ext uri="{FF2B5EF4-FFF2-40B4-BE49-F238E27FC236}">
                <a16:creationId xmlns:a16="http://schemas.microsoft.com/office/drawing/2014/main" id="{652937FB-CDE3-46B3-8481-AB5DB8C4BABA}"/>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Title 32">
            <a:extLst>
              <a:ext uri="{FF2B5EF4-FFF2-40B4-BE49-F238E27FC236}">
                <a16:creationId xmlns:a16="http://schemas.microsoft.com/office/drawing/2014/main" id="{18CDD97B-6E25-4FB4-B239-493E54AA0830}"/>
              </a:ext>
            </a:extLst>
          </p:cNvPr>
          <p:cNvSpPr>
            <a:spLocks noGrp="1"/>
          </p:cNvSpPr>
          <p:nvPr>
            <p:ph type="title"/>
          </p:nvPr>
        </p:nvSpPr>
        <p:spPr>
          <a:xfrm>
            <a:off x="552307" y="696856"/>
            <a:ext cx="6982690" cy="5248104"/>
          </a:xfrm>
        </p:spPr>
        <p:txBody>
          <a:bodyPr/>
          <a:lstStyle/>
          <a:p>
            <a:r>
              <a:rPr lang="en-AU" sz="4000" b="1" dirty="0" smtClean="0"/>
              <a:t>References</a:t>
            </a:r>
            <a:r>
              <a:rPr lang="en-US" dirty="0" smtClean="0">
                <a:solidFill>
                  <a:srgbClr val="222222"/>
                </a:solidFill>
                <a:latin typeface="Arial" panose="020B0604020202020204" pitchFamily="34" charset="0"/>
              </a:rPr>
              <a:t/>
            </a:r>
            <a:br>
              <a:rPr lang="en-US" dirty="0" smtClean="0">
                <a:solidFill>
                  <a:srgbClr val="222222"/>
                </a:solidFill>
                <a:latin typeface="Arial" panose="020B0604020202020204" pitchFamily="34" charset="0"/>
              </a:rPr>
            </a:br>
            <a:r>
              <a:rPr lang="en-US" dirty="0">
                <a:solidFill>
                  <a:srgbClr val="222222"/>
                </a:solidFill>
                <a:latin typeface="Arial" panose="020B0604020202020204" pitchFamily="34" charset="0"/>
              </a:rPr>
              <a:t/>
            </a:r>
            <a:br>
              <a:rPr lang="en-US" dirty="0">
                <a:solidFill>
                  <a:srgbClr val="222222"/>
                </a:solidFill>
                <a:latin typeface="Arial" panose="020B0604020202020204" pitchFamily="34" charset="0"/>
              </a:rPr>
            </a:br>
            <a:r>
              <a:rPr lang="en-US" dirty="0" err="1">
                <a:solidFill>
                  <a:srgbClr val="222222"/>
                </a:solidFill>
                <a:latin typeface="Arial" panose="020B0604020202020204" pitchFamily="34" charset="0"/>
              </a:rPr>
              <a:t>Fassinger</a:t>
            </a:r>
            <a:r>
              <a:rPr lang="en-US" dirty="0">
                <a:solidFill>
                  <a:srgbClr val="222222"/>
                </a:solidFill>
                <a:latin typeface="Arial" panose="020B0604020202020204" pitchFamily="34" charset="0"/>
              </a:rPr>
              <a:t>, R. E. (2008). Workplace diversity and public policy: Challenges and opportunities for psychology. </a:t>
            </a:r>
            <a:r>
              <a:rPr lang="en-US" i="1" dirty="0">
                <a:solidFill>
                  <a:srgbClr val="222222"/>
                </a:solidFill>
                <a:latin typeface="Arial" panose="020B0604020202020204" pitchFamily="34" charset="0"/>
              </a:rPr>
              <a:t>American Psychologist</a:t>
            </a:r>
            <a:r>
              <a:rPr lang="en-US" dirty="0">
                <a:solidFill>
                  <a:srgbClr val="222222"/>
                </a:solidFill>
                <a:latin typeface="Arial" panose="020B0604020202020204" pitchFamily="34" charset="0"/>
              </a:rPr>
              <a:t>, </a:t>
            </a:r>
            <a:r>
              <a:rPr lang="en-US" i="1" dirty="0">
                <a:solidFill>
                  <a:srgbClr val="222222"/>
                </a:solidFill>
                <a:latin typeface="Arial" panose="020B0604020202020204" pitchFamily="34" charset="0"/>
              </a:rPr>
              <a:t>63</a:t>
            </a:r>
            <a:r>
              <a:rPr lang="en-US" dirty="0">
                <a:solidFill>
                  <a:srgbClr val="222222"/>
                </a:solidFill>
                <a:latin typeface="Arial" panose="020B0604020202020204" pitchFamily="34" charset="0"/>
              </a:rPr>
              <a:t>(4), </a:t>
            </a:r>
            <a:r>
              <a:rPr lang="en-US" dirty="0" smtClean="0">
                <a:solidFill>
                  <a:srgbClr val="222222"/>
                </a:solidFill>
                <a:latin typeface="Arial" panose="020B0604020202020204" pitchFamily="34" charset="0"/>
              </a:rPr>
              <a:t>252.</a:t>
            </a:r>
            <a:br>
              <a:rPr lang="en-US" dirty="0" smtClean="0">
                <a:solidFill>
                  <a:srgbClr val="222222"/>
                </a:solidFill>
                <a:latin typeface="Arial" panose="020B0604020202020204" pitchFamily="34" charset="0"/>
              </a:rPr>
            </a:br>
            <a:r>
              <a:rPr lang="en-US" dirty="0">
                <a:solidFill>
                  <a:srgbClr val="222222"/>
                </a:solidFill>
                <a:latin typeface="Arial" panose="020B0604020202020204" pitchFamily="34" charset="0"/>
              </a:rPr>
              <a:t/>
            </a:r>
            <a:br>
              <a:rPr lang="en-US" dirty="0">
                <a:solidFill>
                  <a:srgbClr val="222222"/>
                </a:solidFill>
                <a:latin typeface="Arial" panose="020B0604020202020204" pitchFamily="34" charset="0"/>
              </a:rPr>
            </a:br>
            <a:r>
              <a:rPr lang="en-US" dirty="0">
                <a:solidFill>
                  <a:srgbClr val="222222"/>
                </a:solidFill>
                <a:latin typeface="Arial" panose="020B0604020202020204" pitchFamily="34" charset="0"/>
              </a:rPr>
              <a:t>Patrick, H. A., &amp; Kumar, V. R. (2012). Managing workplace diversity: Issues and challenges. </a:t>
            </a:r>
            <a:r>
              <a:rPr lang="en-US" i="1" dirty="0">
                <a:solidFill>
                  <a:srgbClr val="222222"/>
                </a:solidFill>
                <a:latin typeface="Arial" panose="020B0604020202020204" pitchFamily="34" charset="0"/>
              </a:rPr>
              <a:t>Sage Open</a:t>
            </a:r>
            <a:r>
              <a:rPr lang="en-US" dirty="0">
                <a:solidFill>
                  <a:srgbClr val="222222"/>
                </a:solidFill>
                <a:latin typeface="Arial" panose="020B0604020202020204" pitchFamily="34" charset="0"/>
              </a:rPr>
              <a:t>, </a:t>
            </a:r>
            <a:r>
              <a:rPr lang="en-US" i="1" dirty="0">
                <a:solidFill>
                  <a:srgbClr val="222222"/>
                </a:solidFill>
                <a:latin typeface="Arial" panose="020B0604020202020204" pitchFamily="34" charset="0"/>
              </a:rPr>
              <a:t>2</a:t>
            </a:r>
            <a:r>
              <a:rPr lang="en-US" dirty="0">
                <a:solidFill>
                  <a:srgbClr val="222222"/>
                </a:solidFill>
                <a:latin typeface="Arial" panose="020B0604020202020204" pitchFamily="34" charset="0"/>
              </a:rPr>
              <a:t>(2), 2158244012444615.</a:t>
            </a:r>
            <a:r>
              <a:rPr lang="en-US" dirty="0" smtClean="0">
                <a:solidFill>
                  <a:srgbClr val="222222"/>
                </a:solidFill>
                <a:latin typeface="Arial" panose="020B0604020202020204" pitchFamily="34" charset="0"/>
              </a:rPr>
              <a:t/>
            </a:r>
            <a:br>
              <a:rPr lang="en-US" dirty="0" smtClean="0">
                <a:solidFill>
                  <a:srgbClr val="222222"/>
                </a:solidFill>
                <a:latin typeface="Arial" panose="020B0604020202020204" pitchFamily="34" charset="0"/>
              </a:rPr>
            </a:br>
            <a:r>
              <a:rPr lang="en-US" dirty="0">
                <a:solidFill>
                  <a:srgbClr val="222222"/>
                </a:solidFill>
                <a:latin typeface="Arial" panose="020B0604020202020204" pitchFamily="34" charset="0"/>
              </a:rPr>
              <a:t/>
            </a:r>
            <a:br>
              <a:rPr lang="en-US" dirty="0">
                <a:solidFill>
                  <a:srgbClr val="222222"/>
                </a:solidFill>
                <a:latin typeface="Arial" panose="020B0604020202020204" pitchFamily="34" charset="0"/>
              </a:rPr>
            </a:br>
            <a:r>
              <a:rPr lang="en-US" dirty="0">
                <a:solidFill>
                  <a:srgbClr val="222222"/>
                </a:solidFill>
                <a:latin typeface="Arial" panose="020B0604020202020204" pitchFamily="34" charset="0"/>
              </a:rPr>
              <a:t>Pugh, S. D., Dietz, J., Brief, A. P., &amp; Wiley, J. W. (2008). Looking inside and out: The impact of employee and community demographic composition on organizational diversity climate. </a:t>
            </a:r>
            <a:r>
              <a:rPr lang="en-US" i="1" dirty="0">
                <a:solidFill>
                  <a:srgbClr val="222222"/>
                </a:solidFill>
                <a:latin typeface="Arial" panose="020B0604020202020204" pitchFamily="34" charset="0"/>
              </a:rPr>
              <a:t>Journal of applied psychology</a:t>
            </a:r>
            <a:r>
              <a:rPr lang="en-US" dirty="0">
                <a:solidFill>
                  <a:srgbClr val="222222"/>
                </a:solidFill>
                <a:latin typeface="Arial" panose="020B0604020202020204" pitchFamily="34" charset="0"/>
              </a:rPr>
              <a:t>, </a:t>
            </a:r>
            <a:r>
              <a:rPr lang="en-US" i="1" dirty="0">
                <a:solidFill>
                  <a:srgbClr val="222222"/>
                </a:solidFill>
                <a:latin typeface="Arial" panose="020B0604020202020204" pitchFamily="34" charset="0"/>
              </a:rPr>
              <a:t>93</a:t>
            </a:r>
            <a:r>
              <a:rPr lang="en-US" dirty="0">
                <a:solidFill>
                  <a:srgbClr val="222222"/>
                </a:solidFill>
                <a:latin typeface="Arial" panose="020B0604020202020204" pitchFamily="34" charset="0"/>
              </a:rPr>
              <a:t>(6), 1422.</a:t>
            </a:r>
            <a:r>
              <a:rPr lang="en-US" dirty="0" smtClean="0">
                <a:solidFill>
                  <a:srgbClr val="222222"/>
                </a:solidFill>
                <a:latin typeface="Arial" panose="020B0604020202020204" pitchFamily="34" charset="0"/>
              </a:rPr>
              <a:t/>
            </a:r>
            <a:br>
              <a:rPr lang="en-US" dirty="0" smtClean="0">
                <a:solidFill>
                  <a:srgbClr val="222222"/>
                </a:solidFill>
                <a:latin typeface="Arial" panose="020B0604020202020204" pitchFamily="34" charset="0"/>
              </a:rPr>
            </a:br>
            <a:r>
              <a:rPr lang="en-AU" dirty="0" smtClean="0"/>
              <a:t/>
            </a:r>
            <a:br>
              <a:rPr lang="en-AU" dirty="0" smtClean="0"/>
            </a:br>
            <a:endParaRPr lang="en-GB" dirty="0">
              <a:solidFill>
                <a:schemeClr val="bg1"/>
              </a:solidFill>
            </a:endParaRPr>
          </a:p>
        </p:txBody>
      </p:sp>
      <p:sp>
        <p:nvSpPr>
          <p:cNvPr id="12" name="Slide Number Placeholder 5">
            <a:extLst>
              <a:ext uri="{FF2B5EF4-FFF2-40B4-BE49-F238E27FC236}">
                <a16:creationId xmlns:a16="http://schemas.microsoft.com/office/drawing/2014/main" id="{C2827A65-383D-4D68-9F51-F76C2370BF65}"/>
              </a:ext>
            </a:extLst>
          </p:cNvPr>
          <p:cNvSpPr txBox="1">
            <a:spLocks/>
          </p:cNvSpPr>
          <p:nvPr/>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15</a:t>
            </a:fld>
            <a:endParaRPr lang="en-GB" sz="1200" dirty="0">
              <a:solidFill>
                <a:schemeClr val="bg1"/>
              </a:solidFill>
            </a:endParaRPr>
          </a:p>
        </p:txBody>
      </p:sp>
      <p:sp>
        <p:nvSpPr>
          <p:cNvPr id="13" name="Title 32">
            <a:extLst>
              <a:ext uri="{FF2B5EF4-FFF2-40B4-BE49-F238E27FC236}">
                <a16:creationId xmlns:a16="http://schemas.microsoft.com/office/drawing/2014/main" id="{18CDD97B-6E25-4FB4-B239-493E54AA0830}"/>
              </a:ext>
            </a:extLst>
          </p:cNvPr>
          <p:cNvSpPr txBox="1">
            <a:spLocks/>
          </p:cNvSpPr>
          <p:nvPr/>
        </p:nvSpPr>
        <p:spPr>
          <a:xfrm>
            <a:off x="242793" y="1543369"/>
            <a:ext cx="6982690" cy="1154464"/>
          </a:xfrm>
          <a:prstGeom prst="rect">
            <a:avLst/>
          </a:prstGeom>
        </p:spPr>
        <p:txBody>
          <a:bodyPr vert="horz" wrap="square" lIns="0" tIns="45720" rIns="91440" bIns="45720" rtlCol="0" anchor="t">
            <a:noAutofit/>
          </a:bodyPr>
          <a:lstStyle>
            <a:lvl1pPr marL="0" indent="0" algn="l" defTabSz="914400" rtl="0" eaLnBrk="1" latinLnBrk="0" hangingPunct="1">
              <a:lnSpc>
                <a:spcPct val="90000"/>
              </a:lnSpc>
              <a:spcBef>
                <a:spcPct val="0"/>
              </a:spcBef>
              <a:buFont typeface="Arial" panose="020B0604020202020204" pitchFamily="34" charset="0"/>
              <a:buNone/>
              <a:defRPr lang="en-GB" sz="2400" kern="1200" dirty="0">
                <a:solidFill>
                  <a:schemeClr val="tx1"/>
                </a:solidFill>
                <a:latin typeface="Corbel" panose="020B0503020204020204" pitchFamily="34" charset="0"/>
                <a:ea typeface="+mj-ea"/>
                <a:cs typeface="+mj-cs"/>
              </a:defRPr>
            </a:lvl1pPr>
          </a:lstStyle>
          <a:p>
            <a:pPr lvl="0">
              <a:spcBef>
                <a:spcPts val="1000"/>
              </a:spcBef>
            </a:pPr>
            <a:endParaRPr lang="en-AU" dirty="0">
              <a:solidFill>
                <a:schemeClr val="bg1"/>
              </a:solidFill>
            </a:endParaRPr>
          </a:p>
        </p:txBody>
      </p:sp>
    </p:spTree>
    <p:extLst>
      <p:ext uri="{BB962C8B-B14F-4D97-AF65-F5344CB8AC3E}">
        <p14:creationId xmlns:p14="http://schemas.microsoft.com/office/powerpoint/2010/main" val="3229179648"/>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room of red chairs in front of a window">
            <a:extLst>
              <a:ext uri="{FF2B5EF4-FFF2-40B4-BE49-F238E27FC236}">
                <a16:creationId xmlns:a16="http://schemas.microsoft.com/office/drawing/2014/main" id="{E983D85E-34D8-430D-875F-7EBB69A6B73E}"/>
              </a:ext>
            </a:extLst>
          </p:cNvPr>
          <p:cNvPicPr>
            <a:picLocks noGrp="1" noChangeAspect="1"/>
          </p:cNvPicPr>
          <p:nvPr>
            <p:ph type="pic" sz="quarter" idx="10"/>
          </p:nvPr>
        </p:nvPicPr>
        <p:blipFill rotWithShape="1">
          <a:blip r:embed="rId2" cstate="email">
            <a:extLst>
              <a:ext uri="{28A0092B-C50C-407E-A947-70E740481C1C}">
                <a14:useLocalDpi xmlns:a14="http://schemas.microsoft.com/office/drawing/2010/main"/>
              </a:ext>
            </a:extLst>
          </a:blip>
          <a:srcRect/>
          <a:stretch/>
        </p:blipFill>
        <p:spPr/>
      </p:pic>
      <p:sp>
        <p:nvSpPr>
          <p:cNvPr id="2" name="Title 1">
            <a:extLst>
              <a:ext uri="{FF2B5EF4-FFF2-40B4-BE49-F238E27FC236}">
                <a16:creationId xmlns:a16="http://schemas.microsoft.com/office/drawing/2014/main" id="{28BAA8DA-C40B-4AB9-9407-30FB70335152}"/>
              </a:ext>
            </a:extLst>
          </p:cNvPr>
          <p:cNvSpPr>
            <a:spLocks noGrp="1"/>
          </p:cNvSpPr>
          <p:nvPr>
            <p:ph type="ctrTitle"/>
          </p:nvPr>
        </p:nvSpPr>
        <p:spPr>
          <a:xfrm>
            <a:off x="7265323" y="327535"/>
            <a:ext cx="4764116" cy="915111"/>
          </a:xfrm>
        </p:spPr>
        <p:txBody>
          <a:bodyPr/>
          <a:lstStyle/>
          <a:p>
            <a:r>
              <a:rPr lang="en-GB" sz="3200" dirty="0" smtClean="0"/>
              <a:t/>
            </a:r>
            <a:br>
              <a:rPr lang="en-GB" sz="3200" dirty="0" smtClean="0"/>
            </a:br>
            <a:r>
              <a:rPr lang="en-GB" sz="3200" dirty="0"/>
              <a:t/>
            </a:r>
            <a:br>
              <a:rPr lang="en-GB" sz="3200" dirty="0"/>
            </a:br>
            <a:r>
              <a:rPr lang="en-GB" sz="3200" dirty="0" smtClean="0"/>
              <a:t/>
            </a:r>
            <a:br>
              <a:rPr lang="en-GB" sz="3200" dirty="0" smtClean="0"/>
            </a:br>
            <a:r>
              <a:rPr lang="en-GB" sz="3200" dirty="0"/>
              <a:t/>
            </a:r>
            <a:br>
              <a:rPr lang="en-GB" sz="3200" dirty="0"/>
            </a:br>
            <a:r>
              <a:rPr lang="en-GB" sz="3200" dirty="0" smtClean="0"/>
              <a:t/>
            </a:r>
            <a:br>
              <a:rPr lang="en-GB" sz="3200" dirty="0" smtClean="0"/>
            </a:br>
            <a:r>
              <a:rPr lang="en-GB" sz="3200" dirty="0" smtClean="0"/>
              <a:t/>
            </a:r>
            <a:br>
              <a:rPr lang="en-GB" sz="3200" dirty="0" smtClean="0"/>
            </a:br>
            <a:r>
              <a:rPr lang="en-GB" sz="3200" dirty="0">
                <a:effectLst>
                  <a:outerShdw blurRad="38100" dist="38100" dir="2700000" algn="tl">
                    <a:srgbClr val="000000">
                      <a:alpha val="43137"/>
                    </a:srgbClr>
                  </a:outerShdw>
                </a:effectLst>
              </a:rPr>
              <a:t/>
            </a:r>
            <a:br>
              <a:rPr lang="en-GB" sz="3200" dirty="0">
                <a:effectLst>
                  <a:outerShdw blurRad="38100" dist="38100" dir="2700000" algn="tl">
                    <a:srgbClr val="000000">
                      <a:alpha val="43137"/>
                    </a:srgbClr>
                  </a:outerShdw>
                </a:effectLst>
              </a:rPr>
            </a:br>
            <a:r>
              <a:rPr lang="en-GB" sz="3200" dirty="0" smtClean="0">
                <a:effectLst>
                  <a:outerShdw blurRad="38100" dist="38100" dir="2700000" algn="tl">
                    <a:srgbClr val="000000">
                      <a:alpha val="43137"/>
                    </a:srgbClr>
                  </a:outerShdw>
                </a:effectLst>
              </a:rPr>
              <a:t>Agenda</a:t>
            </a:r>
            <a:br>
              <a:rPr lang="en-GB" sz="3200" dirty="0" smtClean="0">
                <a:effectLst>
                  <a:outerShdw blurRad="38100" dist="38100" dir="2700000" algn="tl">
                    <a:srgbClr val="000000">
                      <a:alpha val="43137"/>
                    </a:srgbClr>
                  </a:outerShdw>
                </a:effectLst>
              </a:rPr>
            </a:br>
            <a:endParaRPr lang="en-GB" sz="2800" dirty="0"/>
          </a:p>
        </p:txBody>
      </p:sp>
      <p:sp>
        <p:nvSpPr>
          <p:cNvPr id="12" name="Subtitle 11">
            <a:extLst>
              <a:ext uri="{FF2B5EF4-FFF2-40B4-BE49-F238E27FC236}">
                <a16:creationId xmlns:a16="http://schemas.microsoft.com/office/drawing/2014/main" id="{B28A8D9C-5123-4D2B-9272-016EF90E0E50}"/>
              </a:ext>
            </a:extLst>
          </p:cNvPr>
          <p:cNvSpPr>
            <a:spLocks noGrp="1"/>
          </p:cNvSpPr>
          <p:nvPr>
            <p:ph type="subTitle" idx="1"/>
          </p:nvPr>
        </p:nvSpPr>
        <p:spPr>
          <a:xfrm>
            <a:off x="6979920" y="1242646"/>
            <a:ext cx="5049519" cy="5615354"/>
          </a:xfrm>
        </p:spPr>
        <p:txBody>
          <a:bodyPr/>
          <a:lstStyle/>
          <a:p>
            <a:r>
              <a:rPr lang="en-US" sz="2400" dirty="0" smtClean="0">
                <a:solidFill>
                  <a:srgbClr val="393939"/>
                </a:solidFill>
                <a:latin typeface="Roboto"/>
              </a:rPr>
              <a:t>Thesis Statement</a:t>
            </a:r>
          </a:p>
          <a:p>
            <a:r>
              <a:rPr lang="en-US" sz="2400" dirty="0" smtClean="0">
                <a:solidFill>
                  <a:srgbClr val="393939"/>
                </a:solidFill>
                <a:latin typeface="Roboto"/>
              </a:rPr>
              <a:t>Introduction</a:t>
            </a:r>
          </a:p>
          <a:p>
            <a:r>
              <a:rPr lang="en-US" sz="2400" dirty="0" smtClean="0">
                <a:solidFill>
                  <a:srgbClr val="393939"/>
                </a:solidFill>
                <a:latin typeface="Roboto"/>
              </a:rPr>
              <a:t>History</a:t>
            </a:r>
          </a:p>
          <a:p>
            <a:r>
              <a:rPr lang="en-US" sz="2400" dirty="0" smtClean="0">
                <a:solidFill>
                  <a:srgbClr val="393939"/>
                </a:solidFill>
                <a:latin typeface="Roboto"/>
              </a:rPr>
              <a:t>Benefits</a:t>
            </a:r>
          </a:p>
          <a:p>
            <a:r>
              <a:rPr lang="en-US" sz="2400" dirty="0">
                <a:solidFill>
                  <a:srgbClr val="393939"/>
                </a:solidFill>
                <a:latin typeface="Roboto"/>
              </a:rPr>
              <a:t>T</a:t>
            </a:r>
            <a:r>
              <a:rPr lang="en-US" sz="2400" dirty="0" smtClean="0">
                <a:solidFill>
                  <a:srgbClr val="393939"/>
                </a:solidFill>
                <a:latin typeface="Roboto"/>
              </a:rPr>
              <a:t>he Problem</a:t>
            </a:r>
          </a:p>
          <a:p>
            <a:r>
              <a:rPr lang="en-US" sz="2400" dirty="0">
                <a:solidFill>
                  <a:srgbClr val="393939"/>
                </a:solidFill>
                <a:latin typeface="Roboto"/>
              </a:rPr>
              <a:t>T</a:t>
            </a:r>
            <a:r>
              <a:rPr lang="en-US" sz="2400" dirty="0" smtClean="0">
                <a:solidFill>
                  <a:srgbClr val="393939"/>
                </a:solidFill>
                <a:latin typeface="Roboto"/>
              </a:rPr>
              <a:t>he Solution</a:t>
            </a:r>
          </a:p>
          <a:p>
            <a:r>
              <a:rPr lang="en-US" sz="2400" dirty="0">
                <a:solidFill>
                  <a:srgbClr val="393939"/>
                </a:solidFill>
                <a:latin typeface="Roboto"/>
              </a:rPr>
              <a:t>Summary slide</a:t>
            </a:r>
            <a:endParaRPr lang="en-GB" sz="2400" b="1" dirty="0"/>
          </a:p>
        </p:txBody>
      </p:sp>
      <p:grpSp>
        <p:nvGrpSpPr>
          <p:cNvPr id="4" name="Group 3" descr="decorative element">
            <a:extLst>
              <a:ext uri="{FF2B5EF4-FFF2-40B4-BE49-F238E27FC236}">
                <a16:creationId xmlns:a16="http://schemas.microsoft.com/office/drawing/2014/main" id="{EB664AAE-5AE9-41D7-8346-002B9F445323}"/>
              </a:ext>
            </a:extLst>
          </p:cNvPr>
          <p:cNvGrpSpPr/>
          <p:nvPr/>
        </p:nvGrpSpPr>
        <p:grpSpPr>
          <a:xfrm>
            <a:off x="-3740" y="0"/>
            <a:ext cx="6208649" cy="6858000"/>
            <a:chOff x="-3740" y="0"/>
            <a:chExt cx="6208649" cy="6858000"/>
          </a:xfrm>
        </p:grpSpPr>
        <p:sp>
          <p:nvSpPr>
            <p:cNvPr id="11" name="Freeform: Shape 10">
              <a:extLst>
                <a:ext uri="{FF2B5EF4-FFF2-40B4-BE49-F238E27FC236}">
                  <a16:creationId xmlns:a16="http://schemas.microsoft.com/office/drawing/2014/main" id="{927C3783-B800-4093-BB0D-D5AEF08C3B59}"/>
                </a:ext>
              </a:extLst>
            </p:cNvPr>
            <p:cNvSpPr/>
            <p:nvPr/>
          </p:nvSpPr>
          <p:spPr>
            <a:xfrm>
              <a:off x="-3740" y="0"/>
              <a:ext cx="6208649" cy="6858000"/>
            </a:xfrm>
            <a:custGeom>
              <a:avLst/>
              <a:gdLst>
                <a:gd name="connsiteX0" fmla="*/ 0 w 6208649"/>
                <a:gd name="connsiteY0" fmla="*/ 0 h 6858000"/>
                <a:gd name="connsiteX1" fmla="*/ 6208649 w 6208649"/>
                <a:gd name="connsiteY1" fmla="*/ 0 h 6858000"/>
                <a:gd name="connsiteX2" fmla="*/ 2737815 w 6208649"/>
                <a:gd name="connsiteY2" fmla="*/ 6858000 h 6858000"/>
                <a:gd name="connsiteX3" fmla="*/ 0 w 620864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208649" h="6858000">
                  <a:moveTo>
                    <a:pt x="0" y="0"/>
                  </a:moveTo>
                  <a:lnTo>
                    <a:pt x="6208649" y="0"/>
                  </a:lnTo>
                  <a:lnTo>
                    <a:pt x="2737815" y="6858000"/>
                  </a:lnTo>
                  <a:lnTo>
                    <a:pt x="0" y="6858000"/>
                  </a:lnTo>
                  <a:close/>
                </a:path>
              </a:pathLst>
            </a:custGeom>
            <a:solidFill>
              <a:schemeClr val="bg1">
                <a:lumMod val="9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9" name="Rectangle 8">
              <a:extLst>
                <a:ext uri="{FF2B5EF4-FFF2-40B4-BE49-F238E27FC236}">
                  <a16:creationId xmlns:a16="http://schemas.microsoft.com/office/drawing/2014/main" id="{B576E978-A841-4A4F-B153-CC369D9391D3}"/>
                </a:ext>
              </a:extLst>
            </p:cNvPr>
            <p:cNvSpPr/>
            <p:nvPr/>
          </p:nvSpPr>
          <p:spPr>
            <a:xfrm>
              <a:off x="1451429" y="0"/>
              <a:ext cx="3222172"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2812382322"/>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Placeholder 19" descr="group of students at a table studying in the library">
            <a:extLst>
              <a:ext uri="{FF2B5EF4-FFF2-40B4-BE49-F238E27FC236}">
                <a16:creationId xmlns:a16="http://schemas.microsoft.com/office/drawing/2014/main" id="{1A5F02FB-FDF1-427A-AB2F-50F09EBEE54E}"/>
              </a:ext>
            </a:extLst>
          </p:cNvPr>
          <p:cNvPicPr>
            <a:picLocks noGrp="1" noChangeAspect="1"/>
          </p:cNvPicPr>
          <p:nvPr>
            <p:ph type="pic" sz="quarter" idx="10"/>
          </p:nvPr>
        </p:nvPicPr>
        <p:blipFill rotWithShape="1">
          <a:blip r:embed="rId2" cstate="email">
            <a:extLst>
              <a:ext uri="{28A0092B-C50C-407E-A947-70E740481C1C}">
                <a14:useLocalDpi xmlns:a14="http://schemas.microsoft.com/office/drawing/2010/main"/>
              </a:ext>
            </a:extLst>
          </a:blip>
          <a:srcRect/>
          <a:stretch/>
        </p:blipFill>
        <p:spPr/>
      </p:pic>
      <p:grpSp>
        <p:nvGrpSpPr>
          <p:cNvPr id="3" name="Group 2" descr="decorative element">
            <a:extLst>
              <a:ext uri="{FF2B5EF4-FFF2-40B4-BE49-F238E27FC236}">
                <a16:creationId xmlns:a16="http://schemas.microsoft.com/office/drawing/2014/main" id="{B96D2D9B-E0B9-499F-9404-108DB59E4502}"/>
              </a:ext>
            </a:extLst>
          </p:cNvPr>
          <p:cNvGrpSpPr/>
          <p:nvPr/>
        </p:nvGrpSpPr>
        <p:grpSpPr>
          <a:xfrm>
            <a:off x="0" y="0"/>
            <a:ext cx="6957056" cy="6858000"/>
            <a:chOff x="0" y="0"/>
            <a:chExt cx="6957056" cy="6858000"/>
          </a:xfrm>
        </p:grpSpPr>
        <p:sp>
          <p:nvSpPr>
            <p:cNvPr id="33" name="Parallelogram 32">
              <a:extLst>
                <a:ext uri="{FF2B5EF4-FFF2-40B4-BE49-F238E27FC236}">
                  <a16:creationId xmlns:a16="http://schemas.microsoft.com/office/drawing/2014/main" id="{7E2E6584-76E9-4C56-A349-C9CDC96DC5F0}"/>
                </a:ext>
              </a:extLst>
            </p:cNvPr>
            <p:cNvSpPr/>
            <p:nvPr/>
          </p:nvSpPr>
          <p:spPr>
            <a:xfrm>
              <a:off x="1150750" y="0"/>
              <a:ext cx="5491804" cy="6858000"/>
            </a:xfrm>
            <a:prstGeom prst="parallelogram">
              <a:avLst>
                <a:gd name="adj" fmla="val 32713"/>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B73F00D5-E18D-4210-AD3E-3ED73CEE4865}"/>
                </a:ext>
              </a:extLst>
            </p:cNvPr>
            <p:cNvSpPr/>
            <p:nvPr/>
          </p:nvSpPr>
          <p:spPr>
            <a:xfrm flipH="1" flipV="1">
              <a:off x="0" y="482600"/>
              <a:ext cx="6957056" cy="5892799"/>
            </a:xfrm>
            <a:custGeom>
              <a:avLst/>
              <a:gdLst>
                <a:gd name="connsiteX0" fmla="*/ 6957056 w 6957056"/>
                <a:gd name="connsiteY0" fmla="*/ 5892799 h 5892799"/>
                <a:gd name="connsiteX1" fmla="*/ 0 w 6957056"/>
                <a:gd name="connsiteY1" fmla="*/ 5892799 h 5892799"/>
                <a:gd name="connsiteX2" fmla="*/ 1473200 w 6957056"/>
                <a:gd name="connsiteY2" fmla="*/ 0 h 5892799"/>
                <a:gd name="connsiteX3" fmla="*/ 6957056 w 6957056"/>
                <a:gd name="connsiteY3" fmla="*/ 0 h 5892799"/>
              </a:gdLst>
              <a:ahLst/>
              <a:cxnLst>
                <a:cxn ang="0">
                  <a:pos x="connsiteX0" y="connsiteY0"/>
                </a:cxn>
                <a:cxn ang="0">
                  <a:pos x="connsiteX1" y="connsiteY1"/>
                </a:cxn>
                <a:cxn ang="0">
                  <a:pos x="connsiteX2" y="connsiteY2"/>
                </a:cxn>
                <a:cxn ang="0">
                  <a:pos x="connsiteX3" y="connsiteY3"/>
                </a:cxn>
              </a:cxnLst>
              <a:rect l="l" t="t" r="r" b="b"/>
              <a:pathLst>
                <a:path w="6957056" h="5892799">
                  <a:moveTo>
                    <a:pt x="6957056" y="5892799"/>
                  </a:moveTo>
                  <a:lnTo>
                    <a:pt x="0" y="5892799"/>
                  </a:lnTo>
                  <a:lnTo>
                    <a:pt x="1473200" y="0"/>
                  </a:lnTo>
                  <a:lnTo>
                    <a:pt x="6957056" y="0"/>
                  </a:lnTo>
                  <a:close/>
                </a:path>
              </a:pathLst>
            </a:cu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3" name="Freeform: Shape 12">
              <a:extLst>
                <a:ext uri="{FF2B5EF4-FFF2-40B4-BE49-F238E27FC236}">
                  <a16:creationId xmlns:a16="http://schemas.microsoft.com/office/drawing/2014/main" id="{C6577883-A694-450C-A2C7-C9C8A85D9915}"/>
                </a:ext>
              </a:extLst>
            </p:cNvPr>
            <p:cNvSpPr/>
            <p:nvPr/>
          </p:nvSpPr>
          <p:spPr>
            <a:xfrm flipH="1" flipV="1">
              <a:off x="0" y="4457696"/>
              <a:ext cx="6267450" cy="883839"/>
            </a:xfrm>
            <a:custGeom>
              <a:avLst/>
              <a:gdLst>
                <a:gd name="connsiteX0" fmla="*/ 6267450 w 6267450"/>
                <a:gd name="connsiteY0" fmla="*/ 883839 h 883839"/>
                <a:gd name="connsiteX1" fmla="*/ 0 w 6267450"/>
                <a:gd name="connsiteY1" fmla="*/ 883839 h 883839"/>
                <a:gd name="connsiteX2" fmla="*/ 220960 w 6267450"/>
                <a:gd name="connsiteY2" fmla="*/ 0 h 883839"/>
                <a:gd name="connsiteX3" fmla="*/ 6267450 w 6267450"/>
                <a:gd name="connsiteY3" fmla="*/ 0 h 883839"/>
              </a:gdLst>
              <a:ahLst/>
              <a:cxnLst>
                <a:cxn ang="0">
                  <a:pos x="connsiteX0" y="connsiteY0"/>
                </a:cxn>
                <a:cxn ang="0">
                  <a:pos x="connsiteX1" y="connsiteY1"/>
                </a:cxn>
                <a:cxn ang="0">
                  <a:pos x="connsiteX2" y="connsiteY2"/>
                </a:cxn>
                <a:cxn ang="0">
                  <a:pos x="connsiteX3" y="connsiteY3"/>
                </a:cxn>
              </a:cxnLst>
              <a:rect l="l" t="t" r="r" b="b"/>
              <a:pathLst>
                <a:path w="6267450" h="883839">
                  <a:moveTo>
                    <a:pt x="6267450" y="883839"/>
                  </a:moveTo>
                  <a:lnTo>
                    <a:pt x="0" y="883839"/>
                  </a:lnTo>
                  <a:lnTo>
                    <a:pt x="220960" y="0"/>
                  </a:lnTo>
                  <a:lnTo>
                    <a:pt x="6267450" y="0"/>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grpSp>
      <p:sp>
        <p:nvSpPr>
          <p:cNvPr id="31" name="Title 30">
            <a:extLst>
              <a:ext uri="{FF2B5EF4-FFF2-40B4-BE49-F238E27FC236}">
                <a16:creationId xmlns:a16="http://schemas.microsoft.com/office/drawing/2014/main" id="{9284195F-D106-45D8-ABAA-959FA68948B0}"/>
              </a:ext>
            </a:extLst>
          </p:cNvPr>
          <p:cNvSpPr>
            <a:spLocks noGrp="1"/>
          </p:cNvSpPr>
          <p:nvPr>
            <p:ph type="ctrTitle"/>
          </p:nvPr>
        </p:nvSpPr>
        <p:spPr>
          <a:xfrm>
            <a:off x="316020" y="1500553"/>
            <a:ext cx="5330038" cy="1641231"/>
          </a:xfrm>
        </p:spPr>
        <p:txBody>
          <a:bodyPr/>
          <a:lstStyle/>
          <a:p>
            <a:r>
              <a:rPr lang="en-US" dirty="0" smtClean="0"/>
              <a:t>Thesis Statement</a:t>
            </a:r>
            <a:endParaRPr lang="en-GB" dirty="0"/>
          </a:p>
        </p:txBody>
      </p:sp>
      <p:sp>
        <p:nvSpPr>
          <p:cNvPr id="12" name="Subtitle 11">
            <a:extLst>
              <a:ext uri="{FF2B5EF4-FFF2-40B4-BE49-F238E27FC236}">
                <a16:creationId xmlns:a16="http://schemas.microsoft.com/office/drawing/2014/main" id="{A6AB5563-AD44-4883-8D3E-93E27EEDAA40}"/>
              </a:ext>
            </a:extLst>
          </p:cNvPr>
          <p:cNvSpPr>
            <a:spLocks noGrp="1"/>
          </p:cNvSpPr>
          <p:nvPr>
            <p:ph type="subTitle" idx="1"/>
          </p:nvPr>
        </p:nvSpPr>
        <p:spPr>
          <a:xfrm>
            <a:off x="456284" y="3519427"/>
            <a:ext cx="5049510" cy="1822108"/>
          </a:xfrm>
        </p:spPr>
        <p:txBody>
          <a:bodyPr/>
          <a:lstStyle/>
          <a:p>
            <a:endParaRPr lang="en-US" dirty="0"/>
          </a:p>
          <a:p>
            <a:r>
              <a:rPr lang="en-US" sz="2800" i="1" dirty="0"/>
              <a:t>Workplace diversity can help develop a multi-talented workforce with diversified skills that can perform organizational tasks with high level efficiency, optimization and creativity</a:t>
            </a:r>
            <a:r>
              <a:rPr lang="en-US" sz="2800" i="1" dirty="0" smtClean="0"/>
              <a:t>.</a:t>
            </a:r>
            <a:endParaRPr lang="en-US" sz="2800" i="1" dirty="0"/>
          </a:p>
        </p:txBody>
      </p:sp>
    </p:spTree>
    <p:extLst>
      <p:ext uri="{BB962C8B-B14F-4D97-AF65-F5344CB8AC3E}">
        <p14:creationId xmlns:p14="http://schemas.microsoft.com/office/powerpoint/2010/main" val="2366578218"/>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rial view of boy sitting at his laptop">
            <a:extLst>
              <a:ext uri="{FF2B5EF4-FFF2-40B4-BE49-F238E27FC236}">
                <a16:creationId xmlns:a16="http://schemas.microsoft.com/office/drawing/2014/main" id="{3C2A7DCB-B005-424A-8446-ACA533D0BC8B}"/>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grpSp>
        <p:nvGrpSpPr>
          <p:cNvPr id="11" name="Group 10" descr="decorative element">
            <a:extLst>
              <a:ext uri="{FF2B5EF4-FFF2-40B4-BE49-F238E27FC236}">
                <a16:creationId xmlns:a16="http://schemas.microsoft.com/office/drawing/2014/main" id="{AB025618-C830-4992-9CD3-D9E49BC79E67}"/>
              </a:ext>
            </a:extLst>
          </p:cNvPr>
          <p:cNvGrpSpPr/>
          <p:nvPr/>
        </p:nvGrpSpPr>
        <p:grpSpPr>
          <a:xfrm>
            <a:off x="2595847" y="0"/>
            <a:ext cx="7388298" cy="6858000"/>
            <a:chOff x="1826589" y="0"/>
            <a:chExt cx="7388298" cy="6858000"/>
          </a:xfrm>
        </p:grpSpPr>
        <p:sp>
          <p:nvSpPr>
            <p:cNvPr id="10" name="Parallelogram 9">
              <a:extLst>
                <a:ext uri="{FF2B5EF4-FFF2-40B4-BE49-F238E27FC236}">
                  <a16:creationId xmlns:a16="http://schemas.microsoft.com/office/drawing/2014/main" id="{11E692D4-6AEA-4652-A7AE-A02328258A55}"/>
                </a:ext>
              </a:extLst>
            </p:cNvPr>
            <p:cNvSpPr/>
            <p:nvPr/>
          </p:nvSpPr>
          <p:spPr>
            <a:xfrm>
              <a:off x="2618099" y="0"/>
              <a:ext cx="6596788" cy="6858000"/>
            </a:xfrm>
            <a:prstGeom prst="parallelogram">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Parallelogram 8">
              <a:extLst>
                <a:ext uri="{FF2B5EF4-FFF2-40B4-BE49-F238E27FC236}">
                  <a16:creationId xmlns:a16="http://schemas.microsoft.com/office/drawing/2014/main" id="{A134AA32-2418-4A09-9BA8-ED7207AC0D74}"/>
                </a:ext>
              </a:extLst>
            </p:cNvPr>
            <p:cNvSpPr/>
            <p:nvPr/>
          </p:nvSpPr>
          <p:spPr>
            <a:xfrm>
              <a:off x="2340861" y="0"/>
              <a:ext cx="6596788" cy="6858000"/>
            </a:xfrm>
            <a:prstGeom prst="parallelogram">
              <a:avLst/>
            </a:prstGeom>
            <a:solidFill>
              <a:schemeClr val="bg1">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Parallelogram 21">
              <a:extLst>
                <a:ext uri="{FF2B5EF4-FFF2-40B4-BE49-F238E27FC236}">
                  <a16:creationId xmlns:a16="http://schemas.microsoft.com/office/drawing/2014/main" id="{0051AD99-BC4A-487F-BE1C-486FC5B8E9F2}"/>
                </a:ext>
              </a:extLst>
            </p:cNvPr>
            <p:cNvSpPr/>
            <p:nvPr/>
          </p:nvSpPr>
          <p:spPr>
            <a:xfrm>
              <a:off x="1826589" y="0"/>
              <a:ext cx="6596788" cy="6858000"/>
            </a:xfrm>
            <a:prstGeom prst="parallelogram">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4" name="Rectangle 13" descr="decorative element">
            <a:extLst>
              <a:ext uri="{FF2B5EF4-FFF2-40B4-BE49-F238E27FC236}">
                <a16:creationId xmlns:a16="http://schemas.microsoft.com/office/drawing/2014/main" id="{C862BC4D-BD7A-417E-A34A-59CE4D4A6AC8}"/>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descr="decorative element">
            <a:extLst>
              <a:ext uri="{FF2B5EF4-FFF2-40B4-BE49-F238E27FC236}">
                <a16:creationId xmlns:a16="http://schemas.microsoft.com/office/drawing/2014/main" id="{652937FB-CDE3-46B3-8481-AB5DB8C4BABA}"/>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Slide Number Placeholder 5">
            <a:extLst>
              <a:ext uri="{FF2B5EF4-FFF2-40B4-BE49-F238E27FC236}">
                <a16:creationId xmlns:a16="http://schemas.microsoft.com/office/drawing/2014/main" id="{11457662-C1A5-4B93-8E30-88025E27C462}"/>
              </a:ext>
            </a:extLst>
          </p:cNvPr>
          <p:cNvSpPr txBox="1">
            <a:spLocks/>
          </p:cNvSpPr>
          <p:nvPr/>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4</a:t>
            </a:fld>
            <a:endParaRPr lang="en-GB" sz="1200" dirty="0">
              <a:solidFill>
                <a:schemeClr val="bg1"/>
              </a:solidFill>
            </a:endParaRPr>
          </a:p>
        </p:txBody>
      </p:sp>
      <p:sp>
        <p:nvSpPr>
          <p:cNvPr id="23" name="Text Placeholder 22">
            <a:extLst>
              <a:ext uri="{FF2B5EF4-FFF2-40B4-BE49-F238E27FC236}">
                <a16:creationId xmlns:a16="http://schemas.microsoft.com/office/drawing/2014/main" id="{B88939B0-5B9A-4423-AFD1-CF6B22268795}"/>
              </a:ext>
            </a:extLst>
          </p:cNvPr>
          <p:cNvSpPr>
            <a:spLocks noGrp="1"/>
          </p:cNvSpPr>
          <p:nvPr>
            <p:ph type="body" sz="quarter" idx="11"/>
          </p:nvPr>
        </p:nvSpPr>
        <p:spPr>
          <a:xfrm>
            <a:off x="0" y="972938"/>
            <a:ext cx="9192635" cy="5611650"/>
          </a:xfrm>
          <a:solidFill>
            <a:schemeClr val="accent2">
              <a:lumMod val="10000"/>
              <a:lumOff val="90000"/>
            </a:schemeClr>
          </a:solidFill>
        </p:spPr>
        <p:txBody>
          <a:bodyPr/>
          <a:lstStyle/>
          <a:p>
            <a:pPr marL="144000"/>
            <a:r>
              <a:rPr lang="en-GB" dirty="0"/>
              <a:t/>
            </a:r>
            <a:br>
              <a:rPr lang="en-GB" dirty="0"/>
            </a:br>
            <a:endParaRPr lang="en-GB" dirty="0" smtClean="0"/>
          </a:p>
          <a:p>
            <a:pPr marL="429750" indent="-285750">
              <a:buFont typeface="Arial" panose="020B0604020202020204" pitchFamily="34" charset="0"/>
              <a:buChar char="•"/>
            </a:pPr>
            <a:r>
              <a:rPr lang="en-GB" sz="2400" b="1" dirty="0" smtClean="0"/>
              <a:t>Diversity is defined as the understanding of unique characteristics and experiences  that differentiate individuals.</a:t>
            </a:r>
          </a:p>
          <a:p>
            <a:pPr marL="429750" indent="-285750">
              <a:buFont typeface="Arial" panose="020B0604020202020204" pitchFamily="34" charset="0"/>
              <a:buChar char="•"/>
            </a:pPr>
            <a:r>
              <a:rPr lang="en-GB" sz="2400" b="1" dirty="0" smtClean="0"/>
              <a:t>It refers to the heterogeneity on the basis of gender, age, ethnicity, and religion.</a:t>
            </a:r>
          </a:p>
          <a:p>
            <a:pPr marL="429750" indent="-285750">
              <a:buFont typeface="Arial" panose="020B0604020202020204" pitchFamily="34" charset="0"/>
              <a:buChar char="•"/>
            </a:pPr>
            <a:r>
              <a:rPr lang="en-GB" sz="2400" b="1" dirty="0" smtClean="0"/>
              <a:t>Diversity explains the acceptance and respect for the broad workforce. </a:t>
            </a:r>
          </a:p>
          <a:p>
            <a:pPr marL="429750" indent="-285750">
              <a:buFont typeface="Arial" panose="020B0604020202020204" pitchFamily="34" charset="0"/>
              <a:buChar char="•"/>
            </a:pPr>
            <a:r>
              <a:rPr lang="en-GB" sz="2400" b="1" dirty="0" smtClean="0"/>
              <a:t>It creates innovative culture as individuals share their respective talents. </a:t>
            </a:r>
          </a:p>
          <a:p>
            <a:pPr marL="180000"/>
            <a:r>
              <a:rPr lang="en-AU" sz="2000" dirty="0" smtClean="0"/>
              <a:t>. </a:t>
            </a:r>
          </a:p>
          <a:p>
            <a:pPr marL="180000"/>
            <a:endParaRPr lang="en-AU" sz="2000" dirty="0"/>
          </a:p>
          <a:p>
            <a:endParaRPr lang="en-GB" dirty="0"/>
          </a:p>
        </p:txBody>
      </p:sp>
      <p:pic>
        <p:nvPicPr>
          <p:cNvPr id="35" name="Content Placeholder 34" descr="Open Book">
            <a:extLst>
              <a:ext uri="{FF2B5EF4-FFF2-40B4-BE49-F238E27FC236}">
                <a16:creationId xmlns:a16="http://schemas.microsoft.com/office/drawing/2014/main" id="{56174A3F-A7B3-40BE-88BD-1796890E4B44}"/>
              </a:ext>
            </a:extLst>
          </p:cNvPr>
          <p:cNvPicPr>
            <a:picLocks noGrp="1" noChangeAspect="1"/>
          </p:cNvPicPr>
          <p:nvPr>
            <p:ph sz="quarter" idx="13"/>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3042524" y="424297"/>
            <a:ext cx="548640" cy="548640"/>
          </a:xfrm>
        </p:spPr>
      </p:pic>
      <p:sp>
        <p:nvSpPr>
          <p:cNvPr id="4" name="Title 3">
            <a:extLst>
              <a:ext uri="{FF2B5EF4-FFF2-40B4-BE49-F238E27FC236}">
                <a16:creationId xmlns:a16="http://schemas.microsoft.com/office/drawing/2014/main" id="{DFF36EE7-AE57-42F4-ACA9-A328C1F4EA02}"/>
              </a:ext>
            </a:extLst>
          </p:cNvPr>
          <p:cNvSpPr>
            <a:spLocks noGrp="1"/>
          </p:cNvSpPr>
          <p:nvPr>
            <p:ph type="title"/>
          </p:nvPr>
        </p:nvSpPr>
        <p:spPr>
          <a:xfrm>
            <a:off x="3591164" y="141940"/>
            <a:ext cx="3756314" cy="830997"/>
          </a:xfrm>
        </p:spPr>
        <p:txBody>
          <a:bodyPr/>
          <a:lstStyle/>
          <a:p>
            <a:r>
              <a:rPr lang="en-US" sz="4000" b="1" dirty="0" smtClean="0">
                <a:solidFill>
                  <a:srgbClr val="FF0000"/>
                </a:solidFill>
                <a:effectLst>
                  <a:outerShdw blurRad="38100" dist="38100" dir="2700000" algn="tl">
                    <a:srgbClr val="000000">
                      <a:alpha val="43137"/>
                    </a:srgbClr>
                  </a:outerShdw>
                </a:effectLst>
              </a:rPr>
              <a:t>Introduction</a:t>
            </a:r>
            <a:endParaRPr lang="en-GB" sz="4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7125036"/>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Placeholder 19" descr="group of students at a table studying in the library">
            <a:extLst>
              <a:ext uri="{FF2B5EF4-FFF2-40B4-BE49-F238E27FC236}">
                <a16:creationId xmlns:a16="http://schemas.microsoft.com/office/drawing/2014/main" id="{1A5F02FB-FDF1-427A-AB2F-50F09EBEE54E}"/>
              </a:ext>
            </a:extLst>
          </p:cNvPr>
          <p:cNvPicPr>
            <a:picLocks noGrp="1" noChangeAspect="1"/>
          </p:cNvPicPr>
          <p:nvPr>
            <p:ph type="pic" sz="quarter" idx="10"/>
          </p:nvPr>
        </p:nvPicPr>
        <p:blipFill rotWithShape="1">
          <a:blip r:embed="rId3" cstate="email">
            <a:extLst>
              <a:ext uri="{28A0092B-C50C-407E-A947-70E740481C1C}">
                <a14:useLocalDpi xmlns:a14="http://schemas.microsoft.com/office/drawing/2010/main"/>
              </a:ext>
            </a:extLst>
          </a:blip>
          <a:srcRect/>
          <a:stretch/>
        </p:blipFill>
        <p:spPr/>
      </p:pic>
      <p:grpSp>
        <p:nvGrpSpPr>
          <p:cNvPr id="3" name="Group 2" descr="decorative element">
            <a:extLst>
              <a:ext uri="{FF2B5EF4-FFF2-40B4-BE49-F238E27FC236}">
                <a16:creationId xmlns:a16="http://schemas.microsoft.com/office/drawing/2014/main" id="{B96D2D9B-E0B9-499F-9404-108DB59E4502}"/>
              </a:ext>
            </a:extLst>
          </p:cNvPr>
          <p:cNvGrpSpPr/>
          <p:nvPr/>
        </p:nvGrpSpPr>
        <p:grpSpPr>
          <a:xfrm>
            <a:off x="-1" y="0"/>
            <a:ext cx="8146473" cy="6858000"/>
            <a:chOff x="0" y="0"/>
            <a:chExt cx="6957056" cy="6858000"/>
          </a:xfrm>
        </p:grpSpPr>
        <p:sp>
          <p:nvSpPr>
            <p:cNvPr id="33" name="Parallelogram 32">
              <a:extLst>
                <a:ext uri="{FF2B5EF4-FFF2-40B4-BE49-F238E27FC236}">
                  <a16:creationId xmlns:a16="http://schemas.microsoft.com/office/drawing/2014/main" id="{7E2E6584-76E9-4C56-A349-C9CDC96DC5F0}"/>
                </a:ext>
              </a:extLst>
            </p:cNvPr>
            <p:cNvSpPr/>
            <p:nvPr/>
          </p:nvSpPr>
          <p:spPr>
            <a:xfrm>
              <a:off x="1150750" y="0"/>
              <a:ext cx="5491804" cy="6858000"/>
            </a:xfrm>
            <a:prstGeom prst="parallelogram">
              <a:avLst>
                <a:gd name="adj" fmla="val 32713"/>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B73F00D5-E18D-4210-AD3E-3ED73CEE4865}"/>
                </a:ext>
              </a:extLst>
            </p:cNvPr>
            <p:cNvSpPr/>
            <p:nvPr/>
          </p:nvSpPr>
          <p:spPr>
            <a:xfrm flipH="1" flipV="1">
              <a:off x="0" y="482600"/>
              <a:ext cx="6957056" cy="5892799"/>
            </a:xfrm>
            <a:custGeom>
              <a:avLst/>
              <a:gdLst>
                <a:gd name="connsiteX0" fmla="*/ 6957056 w 6957056"/>
                <a:gd name="connsiteY0" fmla="*/ 5892799 h 5892799"/>
                <a:gd name="connsiteX1" fmla="*/ 0 w 6957056"/>
                <a:gd name="connsiteY1" fmla="*/ 5892799 h 5892799"/>
                <a:gd name="connsiteX2" fmla="*/ 1473200 w 6957056"/>
                <a:gd name="connsiteY2" fmla="*/ 0 h 5892799"/>
                <a:gd name="connsiteX3" fmla="*/ 6957056 w 6957056"/>
                <a:gd name="connsiteY3" fmla="*/ 0 h 5892799"/>
              </a:gdLst>
              <a:ahLst/>
              <a:cxnLst>
                <a:cxn ang="0">
                  <a:pos x="connsiteX0" y="connsiteY0"/>
                </a:cxn>
                <a:cxn ang="0">
                  <a:pos x="connsiteX1" y="connsiteY1"/>
                </a:cxn>
                <a:cxn ang="0">
                  <a:pos x="connsiteX2" y="connsiteY2"/>
                </a:cxn>
                <a:cxn ang="0">
                  <a:pos x="connsiteX3" y="connsiteY3"/>
                </a:cxn>
              </a:cxnLst>
              <a:rect l="l" t="t" r="r" b="b"/>
              <a:pathLst>
                <a:path w="6957056" h="5892799">
                  <a:moveTo>
                    <a:pt x="6957056" y="5892799"/>
                  </a:moveTo>
                  <a:lnTo>
                    <a:pt x="0" y="5892799"/>
                  </a:lnTo>
                  <a:lnTo>
                    <a:pt x="1473200" y="0"/>
                  </a:lnTo>
                  <a:lnTo>
                    <a:pt x="6957056" y="0"/>
                  </a:lnTo>
                  <a:close/>
                </a:path>
              </a:pathLst>
            </a:cu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3" name="Freeform: Shape 12">
              <a:extLst>
                <a:ext uri="{FF2B5EF4-FFF2-40B4-BE49-F238E27FC236}">
                  <a16:creationId xmlns:a16="http://schemas.microsoft.com/office/drawing/2014/main" id="{C6577883-A694-450C-A2C7-C9C8A85D9915}"/>
                </a:ext>
              </a:extLst>
            </p:cNvPr>
            <p:cNvSpPr/>
            <p:nvPr/>
          </p:nvSpPr>
          <p:spPr>
            <a:xfrm flipH="1" flipV="1">
              <a:off x="0" y="4457696"/>
              <a:ext cx="6267450" cy="883839"/>
            </a:xfrm>
            <a:custGeom>
              <a:avLst/>
              <a:gdLst>
                <a:gd name="connsiteX0" fmla="*/ 6267450 w 6267450"/>
                <a:gd name="connsiteY0" fmla="*/ 883839 h 883839"/>
                <a:gd name="connsiteX1" fmla="*/ 0 w 6267450"/>
                <a:gd name="connsiteY1" fmla="*/ 883839 h 883839"/>
                <a:gd name="connsiteX2" fmla="*/ 220960 w 6267450"/>
                <a:gd name="connsiteY2" fmla="*/ 0 h 883839"/>
                <a:gd name="connsiteX3" fmla="*/ 6267450 w 6267450"/>
                <a:gd name="connsiteY3" fmla="*/ 0 h 883839"/>
              </a:gdLst>
              <a:ahLst/>
              <a:cxnLst>
                <a:cxn ang="0">
                  <a:pos x="connsiteX0" y="connsiteY0"/>
                </a:cxn>
                <a:cxn ang="0">
                  <a:pos x="connsiteX1" y="connsiteY1"/>
                </a:cxn>
                <a:cxn ang="0">
                  <a:pos x="connsiteX2" y="connsiteY2"/>
                </a:cxn>
                <a:cxn ang="0">
                  <a:pos x="connsiteX3" y="connsiteY3"/>
                </a:cxn>
              </a:cxnLst>
              <a:rect l="l" t="t" r="r" b="b"/>
              <a:pathLst>
                <a:path w="6267450" h="883839">
                  <a:moveTo>
                    <a:pt x="6267450" y="883839"/>
                  </a:moveTo>
                  <a:lnTo>
                    <a:pt x="0" y="883839"/>
                  </a:lnTo>
                  <a:lnTo>
                    <a:pt x="220960" y="0"/>
                  </a:lnTo>
                  <a:lnTo>
                    <a:pt x="6267450" y="0"/>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grpSp>
      <p:sp>
        <p:nvSpPr>
          <p:cNvPr id="31" name="Title 30">
            <a:extLst>
              <a:ext uri="{FF2B5EF4-FFF2-40B4-BE49-F238E27FC236}">
                <a16:creationId xmlns:a16="http://schemas.microsoft.com/office/drawing/2014/main" id="{9284195F-D106-45D8-ABAA-959FA68948B0}"/>
              </a:ext>
            </a:extLst>
          </p:cNvPr>
          <p:cNvSpPr>
            <a:spLocks noGrp="1"/>
          </p:cNvSpPr>
          <p:nvPr>
            <p:ph type="ctrTitle"/>
          </p:nvPr>
        </p:nvSpPr>
        <p:spPr>
          <a:xfrm>
            <a:off x="316019" y="637309"/>
            <a:ext cx="7462181" cy="803564"/>
          </a:xfrm>
        </p:spPr>
        <p:txBody>
          <a:bodyPr/>
          <a:lstStyle/>
          <a:p>
            <a:r>
              <a:rPr lang="en-US" dirty="0" smtClean="0"/>
              <a:t>History Of Workplace Diversity</a:t>
            </a:r>
            <a:endParaRPr lang="en-GB" dirty="0"/>
          </a:p>
        </p:txBody>
      </p:sp>
      <p:sp>
        <p:nvSpPr>
          <p:cNvPr id="12" name="Subtitle 11">
            <a:extLst>
              <a:ext uri="{FF2B5EF4-FFF2-40B4-BE49-F238E27FC236}">
                <a16:creationId xmlns:a16="http://schemas.microsoft.com/office/drawing/2014/main" id="{A6AB5563-AD44-4883-8D3E-93E27EEDAA40}"/>
              </a:ext>
            </a:extLst>
          </p:cNvPr>
          <p:cNvSpPr>
            <a:spLocks noGrp="1"/>
          </p:cNvSpPr>
          <p:nvPr>
            <p:ph type="subTitle" idx="1"/>
          </p:nvPr>
        </p:nvSpPr>
        <p:spPr>
          <a:xfrm>
            <a:off x="-1" y="3048000"/>
            <a:ext cx="7778202" cy="3694544"/>
          </a:xfrm>
          <a:solidFill>
            <a:schemeClr val="accent5">
              <a:lumMod val="60000"/>
              <a:lumOff val="40000"/>
            </a:schemeClr>
          </a:solidFill>
        </p:spPr>
        <p:txBody>
          <a:bodyPr/>
          <a:lstStyle/>
          <a:p>
            <a:pPr marL="342900" indent="-342900">
              <a:buFont typeface="Arial" panose="020B0604020202020204" pitchFamily="34" charset="0"/>
              <a:buChar char="•"/>
            </a:pPr>
            <a:r>
              <a:rPr lang="en-GB" sz="2400" dirty="0" smtClean="0"/>
              <a:t>The Civil Rights Act (1964) emphasises on equal opportunities for all and it was considers illegal to discriminate against employees. </a:t>
            </a:r>
          </a:p>
          <a:p>
            <a:pPr marL="342900" indent="-342900">
              <a:buFont typeface="Arial" panose="020B0604020202020204" pitchFamily="34" charset="0"/>
              <a:buChar char="•"/>
            </a:pPr>
            <a:r>
              <a:rPr lang="en-GB" sz="2400" dirty="0" smtClean="0"/>
              <a:t>Executive Order was passed in 1965 to reduce the patterns of discrimination. </a:t>
            </a:r>
          </a:p>
          <a:p>
            <a:pPr marL="342900" indent="-342900">
              <a:buFont typeface="Arial" panose="020B0604020202020204" pitchFamily="34" charset="0"/>
              <a:buChar char="•"/>
            </a:pPr>
            <a:r>
              <a:rPr lang="en-GB" sz="2400" dirty="0" smtClean="0"/>
              <a:t>Many organizations diversified, while some constantly show resistant.</a:t>
            </a:r>
          </a:p>
          <a:p>
            <a:pPr marL="342900" indent="-342900">
              <a:buFont typeface="Arial" panose="020B0604020202020204" pitchFamily="34" charset="0"/>
              <a:buChar char="•"/>
            </a:pPr>
            <a:r>
              <a:rPr lang="en-GB" sz="2400" dirty="0" smtClean="0"/>
              <a:t>Trainings programs were provided aimed to value diversity (</a:t>
            </a:r>
            <a:r>
              <a:rPr lang="en-GB" sz="2400" dirty="0" err="1" smtClean="0"/>
              <a:t>Fassinger</a:t>
            </a:r>
            <a:r>
              <a:rPr lang="en-GB" sz="2400" dirty="0" smtClean="0"/>
              <a:t>, 2008). </a:t>
            </a:r>
          </a:p>
          <a:p>
            <a:endParaRPr lang="en-GB" sz="2400" dirty="0"/>
          </a:p>
        </p:txBody>
      </p:sp>
    </p:spTree>
    <p:extLst>
      <p:ext uri="{BB962C8B-B14F-4D97-AF65-F5344CB8AC3E}">
        <p14:creationId xmlns:p14="http://schemas.microsoft.com/office/powerpoint/2010/main" val="2090722947"/>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018DA92-5FF3-4104-A4AD-2CBC58FC3B96}"/>
              </a:ext>
            </a:extLst>
          </p:cNvPr>
          <p:cNvGraphicFramePr>
            <a:graphicFrameLocks noGrp="1"/>
          </p:cNvGraphicFramePr>
          <p:nvPr>
            <p:extLst>
              <p:ext uri="{D42A27DB-BD31-4B8C-83A1-F6EECF244321}">
                <p14:modId xmlns:p14="http://schemas.microsoft.com/office/powerpoint/2010/main" val="3070016793"/>
              </p:ext>
            </p:extLst>
          </p:nvPr>
        </p:nvGraphicFramePr>
        <p:xfrm>
          <a:off x="64655" y="312234"/>
          <a:ext cx="12127345" cy="6222381"/>
        </p:xfrm>
        <a:graphic>
          <a:graphicData uri="http://schemas.openxmlformats.org/drawingml/2006/table">
            <a:tbl>
              <a:tblPr firstRow="1" bandRow="1">
                <a:tableStyleId>{E8B1032C-EA38-4F05-BA0D-38AFFFC7BED3}</a:tableStyleId>
              </a:tblPr>
              <a:tblGrid>
                <a:gridCol w="12127345">
                  <a:extLst>
                    <a:ext uri="{9D8B030D-6E8A-4147-A177-3AD203B41FA5}">
                      <a16:colId xmlns:a16="http://schemas.microsoft.com/office/drawing/2014/main" val="2752061506"/>
                    </a:ext>
                  </a:extLst>
                </a:gridCol>
              </a:tblGrid>
              <a:tr h="941700">
                <a:tc>
                  <a:txBody>
                    <a:bodyPr/>
                    <a:lstStyle/>
                    <a:p>
                      <a:pPr algn="ctr"/>
                      <a:r>
                        <a:rPr kumimoji="0" lang="en-GB" sz="3200" b="0"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orbel" panose="020B0503020204020204" pitchFamily="34" charset="0"/>
                          <a:ea typeface="+mj-ea"/>
                          <a:cs typeface="+mj-cs"/>
                        </a:rPr>
                        <a:t>Benefits of Workplace Diversity</a:t>
                      </a:r>
                      <a:endParaRPr lang="en-GB" sz="2000" dirty="0">
                        <a:solidFill>
                          <a:schemeClr val="bg1"/>
                        </a:solidFill>
                        <a:latin typeface="+mj-lt"/>
                      </a:endParaRPr>
                    </a:p>
                  </a:txBody>
                  <a:tcPr anchor="ctr">
                    <a:solidFill>
                      <a:schemeClr val="accent2"/>
                    </a:solidFill>
                  </a:tcPr>
                </a:tc>
                <a:extLst>
                  <a:ext uri="{0D108BD9-81ED-4DB2-BD59-A6C34878D82A}">
                    <a16:rowId xmlns:a16="http://schemas.microsoft.com/office/drawing/2014/main" val="3826578168"/>
                  </a:ext>
                </a:extLst>
              </a:tr>
              <a:tr h="528068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smtClean="0">
                        <a:ln>
                          <a:noFill/>
                        </a:ln>
                        <a:solidFill>
                          <a:srgbClr val="3B3835"/>
                        </a:solidFill>
                        <a:effectLst/>
                        <a:uLnTx/>
                        <a:uFillTx/>
                        <a:latin typeface="Helvetica Neue"/>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3B3835"/>
                          </a:solidFill>
                          <a:effectLst/>
                          <a:uLnTx/>
                          <a:uFillTx/>
                          <a:latin typeface="Helvetica Neue"/>
                          <a:ea typeface="+mn-ea"/>
                          <a:cs typeface="+mn-cs"/>
                        </a:rPr>
                        <a:t>Increase the productivity.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3B3835"/>
                          </a:solidFill>
                          <a:effectLst/>
                          <a:uLnTx/>
                          <a:uFillTx/>
                          <a:latin typeface="Helvetica Neue"/>
                          <a:ea typeface="+mn-ea"/>
                          <a:cs typeface="+mn-cs"/>
                        </a:rPr>
                        <a:t>Enhance employees creativity.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3B3835"/>
                          </a:solidFill>
                          <a:effectLst/>
                          <a:uLnTx/>
                          <a:uFillTx/>
                          <a:latin typeface="Helvetica Neue"/>
                          <a:ea typeface="+mn-ea"/>
                          <a:cs typeface="+mn-cs"/>
                        </a:rPr>
                        <a:t>Maximize employees loyalty.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3B3835"/>
                          </a:solidFill>
                          <a:effectLst/>
                          <a:uLnTx/>
                          <a:uFillTx/>
                          <a:latin typeface="Helvetica Neue"/>
                          <a:ea typeface="+mn-ea"/>
                          <a:cs typeface="+mn-cs"/>
                        </a:rPr>
                        <a:t>It provide competitive advantage.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3B3835"/>
                          </a:solidFill>
                          <a:effectLst/>
                          <a:uLnTx/>
                          <a:uFillTx/>
                          <a:latin typeface="Helvetica Neue"/>
                          <a:ea typeface="+mn-ea"/>
                          <a:cs typeface="+mn-cs"/>
                        </a:rPr>
                        <a:t>It reinforce cultural values.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3B3835"/>
                          </a:solidFill>
                          <a:effectLst/>
                          <a:uLnTx/>
                          <a:uFillTx/>
                          <a:latin typeface="Helvetica Neue"/>
                          <a:ea typeface="+mn-ea"/>
                          <a:cs typeface="+mn-cs"/>
                        </a:rPr>
                        <a:t>Provide diverse perspective on issues.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3B3835"/>
                          </a:solidFill>
                          <a:effectLst/>
                          <a:uLnTx/>
                          <a:uFillTx/>
                          <a:latin typeface="Helvetica Neue"/>
                          <a:ea typeface="+mn-ea"/>
                          <a:cs typeface="+mn-cs"/>
                        </a:rPr>
                        <a:t>Enhance the credibility of Organization and their corporate reputation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3B3835"/>
                          </a:solidFill>
                          <a:effectLst/>
                          <a:uLnTx/>
                          <a:uFillTx/>
                          <a:latin typeface="Helvetica Neue"/>
                          <a:ea typeface="+mn-ea"/>
                          <a:cs typeface="+mn-cs"/>
                        </a:rPr>
                        <a:t>Improve motivation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3B3835"/>
                          </a:solidFill>
                          <a:effectLst/>
                          <a:uLnTx/>
                          <a:uFillTx/>
                          <a:latin typeface="Helvetica Neue"/>
                          <a:ea typeface="+mn-ea"/>
                          <a:cs typeface="+mn-cs"/>
                        </a:rPr>
                        <a:t>Improve efficiency of employees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srgbClr val="3B3835"/>
                          </a:solidFill>
                          <a:effectLst/>
                          <a:uLnTx/>
                          <a:uFillTx/>
                          <a:latin typeface="Helvetica Neue"/>
                          <a:ea typeface="+mn-ea"/>
                          <a:cs typeface="+mn-cs"/>
                        </a:rPr>
                        <a:t>Increase customer satisfaction (</a:t>
                      </a:r>
                      <a:r>
                        <a:rPr kumimoji="0" lang="en-US" sz="2400" b="0" i="0" u="none" strike="noStrike" kern="1200" cap="none" spc="0" normalizeH="0" baseline="0" noProof="0" dirty="0" smtClean="0">
                          <a:ln>
                            <a:noFill/>
                          </a:ln>
                          <a:solidFill>
                            <a:srgbClr val="222222"/>
                          </a:solidFill>
                          <a:effectLst/>
                          <a:uLnTx/>
                          <a:uFillTx/>
                          <a:latin typeface="Arial" panose="020B0604020202020204" pitchFamily="34" charset="0"/>
                          <a:ea typeface="+mj-ea"/>
                          <a:cs typeface="+mj-cs"/>
                        </a:rPr>
                        <a:t>Patrick &amp; Kumar, 2012). </a:t>
                      </a:r>
                      <a:endParaRPr kumimoji="0" lang="en-US" sz="2400" b="0" i="0" u="none" strike="noStrike" kern="1200" cap="none" spc="0" normalizeH="0" baseline="0" noProof="0" dirty="0" smtClean="0">
                        <a:ln>
                          <a:noFill/>
                        </a:ln>
                        <a:solidFill>
                          <a:srgbClr val="3B3835"/>
                        </a:solidFill>
                        <a:effectLst/>
                        <a:uLnTx/>
                        <a:uFillTx/>
                        <a:latin typeface="Helvetica Neue"/>
                        <a:ea typeface="+mn-ea"/>
                        <a:cs typeface="+mn-cs"/>
                      </a:endParaRPr>
                    </a:p>
                    <a:p>
                      <a:endParaRPr lang="en-GB" sz="1800" dirty="0"/>
                    </a:p>
                  </a:txBody>
                  <a:tcPr/>
                </a:tc>
                <a:extLst>
                  <a:ext uri="{0D108BD9-81ED-4DB2-BD59-A6C34878D82A}">
                    <a16:rowId xmlns:a16="http://schemas.microsoft.com/office/drawing/2014/main" val="1591015143"/>
                  </a:ext>
                </a:extLst>
              </a:tr>
            </a:tbl>
          </a:graphicData>
        </a:graphic>
      </p:graphicFrame>
    </p:spTree>
    <p:extLst>
      <p:ext uri="{BB962C8B-B14F-4D97-AF65-F5344CB8AC3E}">
        <p14:creationId xmlns:p14="http://schemas.microsoft.com/office/powerpoint/2010/main" val="3629642986"/>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018DA92-5FF3-4104-A4AD-2CBC58FC3B96}"/>
              </a:ext>
            </a:extLst>
          </p:cNvPr>
          <p:cNvGraphicFramePr>
            <a:graphicFrameLocks noGrp="1"/>
          </p:cNvGraphicFramePr>
          <p:nvPr>
            <p:extLst>
              <p:ext uri="{D42A27DB-BD31-4B8C-83A1-F6EECF244321}">
                <p14:modId xmlns:p14="http://schemas.microsoft.com/office/powerpoint/2010/main" val="2223701433"/>
              </p:ext>
            </p:extLst>
          </p:nvPr>
        </p:nvGraphicFramePr>
        <p:xfrm>
          <a:off x="64655" y="312234"/>
          <a:ext cx="12127345" cy="6222381"/>
        </p:xfrm>
        <a:graphic>
          <a:graphicData uri="http://schemas.openxmlformats.org/drawingml/2006/table">
            <a:tbl>
              <a:tblPr firstRow="1" bandRow="1">
                <a:tableStyleId>{E8B1032C-EA38-4F05-BA0D-38AFFFC7BED3}</a:tableStyleId>
              </a:tblPr>
              <a:tblGrid>
                <a:gridCol w="12127345">
                  <a:extLst>
                    <a:ext uri="{9D8B030D-6E8A-4147-A177-3AD203B41FA5}">
                      <a16:colId xmlns:a16="http://schemas.microsoft.com/office/drawing/2014/main" val="2752061506"/>
                    </a:ext>
                  </a:extLst>
                </a:gridCol>
              </a:tblGrid>
              <a:tr h="941700">
                <a:tc>
                  <a:txBody>
                    <a:bodyPr/>
                    <a:lstStyle/>
                    <a:p>
                      <a:pPr algn="ctr"/>
                      <a:r>
                        <a:rPr kumimoji="0" lang="en-GB" sz="3200" b="0"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Corbel" panose="020B0503020204020204" pitchFamily="34" charset="0"/>
                          <a:ea typeface="+mj-ea"/>
                          <a:cs typeface="+mj-cs"/>
                        </a:rPr>
                        <a:t>Telefonica has placed diversity at the centre of their core values</a:t>
                      </a:r>
                      <a:endParaRPr lang="en-GB" sz="2000" dirty="0">
                        <a:solidFill>
                          <a:schemeClr val="bg1"/>
                        </a:solidFill>
                        <a:latin typeface="+mj-lt"/>
                      </a:endParaRPr>
                    </a:p>
                  </a:txBody>
                  <a:tcPr anchor="ctr">
                    <a:solidFill>
                      <a:schemeClr val="accent2"/>
                    </a:solidFill>
                  </a:tcPr>
                </a:tc>
                <a:extLst>
                  <a:ext uri="{0D108BD9-81ED-4DB2-BD59-A6C34878D82A}">
                    <a16:rowId xmlns:a16="http://schemas.microsoft.com/office/drawing/2014/main" val="3826578168"/>
                  </a:ext>
                </a:extLst>
              </a:tr>
              <a:tr h="528068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smtClean="0">
                        <a:ln>
                          <a:noFill/>
                        </a:ln>
                        <a:solidFill>
                          <a:srgbClr val="3B3835"/>
                        </a:solidFill>
                        <a:effectLst/>
                        <a:uLnTx/>
                        <a:uFillTx/>
                        <a:latin typeface="Helvetica Neue"/>
                        <a:ea typeface="+mn-ea"/>
                        <a:cs typeface="+mn-cs"/>
                      </a:endParaRPr>
                    </a:p>
                    <a:p>
                      <a:endParaRPr lang="en-GB" sz="1800" dirty="0"/>
                    </a:p>
                  </a:txBody>
                  <a:tcPr/>
                </a:tc>
                <a:extLst>
                  <a:ext uri="{0D108BD9-81ED-4DB2-BD59-A6C34878D82A}">
                    <a16:rowId xmlns:a16="http://schemas.microsoft.com/office/drawing/2014/main" val="1591015143"/>
                  </a:ext>
                </a:extLst>
              </a:tr>
            </a:tbl>
          </a:graphicData>
        </a:graphic>
      </p:graphicFrame>
      <p:pic>
        <p:nvPicPr>
          <p:cNvPr id="5" name="Picture 4"/>
          <p:cNvPicPr>
            <a:picLocks noChangeAspect="1"/>
          </p:cNvPicPr>
          <p:nvPr/>
        </p:nvPicPr>
        <p:blipFill>
          <a:blip r:embed="rId3"/>
          <a:stretch>
            <a:fillRect/>
          </a:stretch>
        </p:blipFill>
        <p:spPr>
          <a:xfrm>
            <a:off x="981308" y="1271239"/>
            <a:ext cx="9718681" cy="5263376"/>
          </a:xfrm>
          <a:prstGeom prst="rect">
            <a:avLst/>
          </a:prstGeom>
        </p:spPr>
      </p:pic>
    </p:spTree>
    <p:extLst>
      <p:ext uri="{BB962C8B-B14F-4D97-AF65-F5344CB8AC3E}">
        <p14:creationId xmlns:p14="http://schemas.microsoft.com/office/powerpoint/2010/main" val="2010102274"/>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Placeholder 19" descr="group of students at a table studying in the library">
            <a:extLst>
              <a:ext uri="{FF2B5EF4-FFF2-40B4-BE49-F238E27FC236}">
                <a16:creationId xmlns:a16="http://schemas.microsoft.com/office/drawing/2014/main" id="{1A5F02FB-FDF1-427A-AB2F-50F09EBEE54E}"/>
              </a:ext>
            </a:extLst>
          </p:cNvPr>
          <p:cNvPicPr>
            <a:picLocks noGrp="1" noChangeAspect="1"/>
          </p:cNvPicPr>
          <p:nvPr>
            <p:ph type="pic" sz="quarter" idx="10"/>
          </p:nvPr>
        </p:nvPicPr>
        <p:blipFill rotWithShape="1">
          <a:blip r:embed="rId3" cstate="email">
            <a:extLst>
              <a:ext uri="{28A0092B-C50C-407E-A947-70E740481C1C}">
                <a14:useLocalDpi xmlns:a14="http://schemas.microsoft.com/office/drawing/2010/main"/>
              </a:ext>
            </a:extLst>
          </a:blip>
          <a:srcRect/>
          <a:stretch/>
        </p:blipFill>
        <p:spPr/>
      </p:pic>
      <p:grpSp>
        <p:nvGrpSpPr>
          <p:cNvPr id="3" name="Group 2" descr="decorative element">
            <a:extLst>
              <a:ext uri="{FF2B5EF4-FFF2-40B4-BE49-F238E27FC236}">
                <a16:creationId xmlns:a16="http://schemas.microsoft.com/office/drawing/2014/main" id="{B96D2D9B-E0B9-499F-9404-108DB59E4502}"/>
              </a:ext>
            </a:extLst>
          </p:cNvPr>
          <p:cNvGrpSpPr/>
          <p:nvPr/>
        </p:nvGrpSpPr>
        <p:grpSpPr>
          <a:xfrm>
            <a:off x="-1" y="0"/>
            <a:ext cx="8146473" cy="6858000"/>
            <a:chOff x="0" y="0"/>
            <a:chExt cx="6957056" cy="6858000"/>
          </a:xfrm>
        </p:grpSpPr>
        <p:sp>
          <p:nvSpPr>
            <p:cNvPr id="33" name="Parallelogram 32">
              <a:extLst>
                <a:ext uri="{FF2B5EF4-FFF2-40B4-BE49-F238E27FC236}">
                  <a16:creationId xmlns:a16="http://schemas.microsoft.com/office/drawing/2014/main" id="{7E2E6584-76E9-4C56-A349-C9CDC96DC5F0}"/>
                </a:ext>
              </a:extLst>
            </p:cNvPr>
            <p:cNvSpPr/>
            <p:nvPr/>
          </p:nvSpPr>
          <p:spPr>
            <a:xfrm>
              <a:off x="1150750" y="0"/>
              <a:ext cx="5491804" cy="6858000"/>
            </a:xfrm>
            <a:prstGeom prst="parallelogram">
              <a:avLst>
                <a:gd name="adj" fmla="val 32713"/>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B73F00D5-E18D-4210-AD3E-3ED73CEE4865}"/>
                </a:ext>
              </a:extLst>
            </p:cNvPr>
            <p:cNvSpPr/>
            <p:nvPr/>
          </p:nvSpPr>
          <p:spPr>
            <a:xfrm flipH="1" flipV="1">
              <a:off x="0" y="482600"/>
              <a:ext cx="6957056" cy="5892799"/>
            </a:xfrm>
            <a:custGeom>
              <a:avLst/>
              <a:gdLst>
                <a:gd name="connsiteX0" fmla="*/ 6957056 w 6957056"/>
                <a:gd name="connsiteY0" fmla="*/ 5892799 h 5892799"/>
                <a:gd name="connsiteX1" fmla="*/ 0 w 6957056"/>
                <a:gd name="connsiteY1" fmla="*/ 5892799 h 5892799"/>
                <a:gd name="connsiteX2" fmla="*/ 1473200 w 6957056"/>
                <a:gd name="connsiteY2" fmla="*/ 0 h 5892799"/>
                <a:gd name="connsiteX3" fmla="*/ 6957056 w 6957056"/>
                <a:gd name="connsiteY3" fmla="*/ 0 h 5892799"/>
              </a:gdLst>
              <a:ahLst/>
              <a:cxnLst>
                <a:cxn ang="0">
                  <a:pos x="connsiteX0" y="connsiteY0"/>
                </a:cxn>
                <a:cxn ang="0">
                  <a:pos x="connsiteX1" y="connsiteY1"/>
                </a:cxn>
                <a:cxn ang="0">
                  <a:pos x="connsiteX2" y="connsiteY2"/>
                </a:cxn>
                <a:cxn ang="0">
                  <a:pos x="connsiteX3" y="connsiteY3"/>
                </a:cxn>
              </a:cxnLst>
              <a:rect l="l" t="t" r="r" b="b"/>
              <a:pathLst>
                <a:path w="6957056" h="5892799">
                  <a:moveTo>
                    <a:pt x="6957056" y="5892799"/>
                  </a:moveTo>
                  <a:lnTo>
                    <a:pt x="0" y="5892799"/>
                  </a:lnTo>
                  <a:lnTo>
                    <a:pt x="1473200" y="0"/>
                  </a:lnTo>
                  <a:lnTo>
                    <a:pt x="6957056" y="0"/>
                  </a:lnTo>
                  <a:close/>
                </a:path>
              </a:pathLst>
            </a:cu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3" name="Freeform: Shape 12">
              <a:extLst>
                <a:ext uri="{FF2B5EF4-FFF2-40B4-BE49-F238E27FC236}">
                  <a16:creationId xmlns:a16="http://schemas.microsoft.com/office/drawing/2014/main" id="{C6577883-A694-450C-A2C7-C9C8A85D9915}"/>
                </a:ext>
              </a:extLst>
            </p:cNvPr>
            <p:cNvSpPr/>
            <p:nvPr/>
          </p:nvSpPr>
          <p:spPr>
            <a:xfrm flipH="1" flipV="1">
              <a:off x="0" y="4457696"/>
              <a:ext cx="6267450" cy="883839"/>
            </a:xfrm>
            <a:custGeom>
              <a:avLst/>
              <a:gdLst>
                <a:gd name="connsiteX0" fmla="*/ 6267450 w 6267450"/>
                <a:gd name="connsiteY0" fmla="*/ 883839 h 883839"/>
                <a:gd name="connsiteX1" fmla="*/ 0 w 6267450"/>
                <a:gd name="connsiteY1" fmla="*/ 883839 h 883839"/>
                <a:gd name="connsiteX2" fmla="*/ 220960 w 6267450"/>
                <a:gd name="connsiteY2" fmla="*/ 0 h 883839"/>
                <a:gd name="connsiteX3" fmla="*/ 6267450 w 6267450"/>
                <a:gd name="connsiteY3" fmla="*/ 0 h 883839"/>
              </a:gdLst>
              <a:ahLst/>
              <a:cxnLst>
                <a:cxn ang="0">
                  <a:pos x="connsiteX0" y="connsiteY0"/>
                </a:cxn>
                <a:cxn ang="0">
                  <a:pos x="connsiteX1" y="connsiteY1"/>
                </a:cxn>
                <a:cxn ang="0">
                  <a:pos x="connsiteX2" y="connsiteY2"/>
                </a:cxn>
                <a:cxn ang="0">
                  <a:pos x="connsiteX3" y="connsiteY3"/>
                </a:cxn>
              </a:cxnLst>
              <a:rect l="l" t="t" r="r" b="b"/>
              <a:pathLst>
                <a:path w="6267450" h="883839">
                  <a:moveTo>
                    <a:pt x="6267450" y="883839"/>
                  </a:moveTo>
                  <a:lnTo>
                    <a:pt x="0" y="883839"/>
                  </a:lnTo>
                  <a:lnTo>
                    <a:pt x="220960" y="0"/>
                  </a:lnTo>
                  <a:lnTo>
                    <a:pt x="6267450" y="0"/>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grpSp>
      <p:sp>
        <p:nvSpPr>
          <p:cNvPr id="31" name="Title 30">
            <a:extLst>
              <a:ext uri="{FF2B5EF4-FFF2-40B4-BE49-F238E27FC236}">
                <a16:creationId xmlns:a16="http://schemas.microsoft.com/office/drawing/2014/main" id="{9284195F-D106-45D8-ABAA-959FA68948B0}"/>
              </a:ext>
            </a:extLst>
          </p:cNvPr>
          <p:cNvSpPr>
            <a:spLocks noGrp="1"/>
          </p:cNvSpPr>
          <p:nvPr>
            <p:ph type="ctrTitle"/>
          </p:nvPr>
        </p:nvSpPr>
        <p:spPr>
          <a:xfrm>
            <a:off x="0" y="637309"/>
            <a:ext cx="8589818" cy="803564"/>
          </a:xfrm>
        </p:spPr>
        <p:txBody>
          <a:bodyPr/>
          <a:lstStyle/>
          <a:p>
            <a:r>
              <a:rPr lang="en-US" dirty="0"/>
              <a:t>W</a:t>
            </a:r>
            <a:r>
              <a:rPr lang="en-US" dirty="0" smtClean="0"/>
              <a:t>orkplace Challenges</a:t>
            </a:r>
            <a:endParaRPr lang="en-GB" dirty="0"/>
          </a:p>
        </p:txBody>
      </p:sp>
      <p:sp>
        <p:nvSpPr>
          <p:cNvPr id="12" name="Subtitle 11">
            <a:extLst>
              <a:ext uri="{FF2B5EF4-FFF2-40B4-BE49-F238E27FC236}">
                <a16:creationId xmlns:a16="http://schemas.microsoft.com/office/drawing/2014/main" id="{A6AB5563-AD44-4883-8D3E-93E27EEDAA40}"/>
              </a:ext>
            </a:extLst>
          </p:cNvPr>
          <p:cNvSpPr>
            <a:spLocks noGrp="1"/>
          </p:cNvSpPr>
          <p:nvPr>
            <p:ph type="subTitle" idx="1"/>
          </p:nvPr>
        </p:nvSpPr>
        <p:spPr>
          <a:xfrm>
            <a:off x="-1" y="1440873"/>
            <a:ext cx="9125528" cy="5301671"/>
          </a:xfrm>
          <a:solidFill>
            <a:schemeClr val="accent5">
              <a:lumMod val="60000"/>
              <a:lumOff val="40000"/>
            </a:schemeClr>
          </a:solidFill>
        </p:spPr>
        <p:txBody>
          <a:bodyPr/>
          <a:lstStyle/>
          <a:p>
            <a:endParaRPr lang="en-AU" dirty="0"/>
          </a:p>
          <a:p>
            <a:pPr marL="342900" indent="-342900">
              <a:buFont typeface="Arial" panose="020B0604020202020204" pitchFamily="34" charset="0"/>
              <a:buChar char="•"/>
            </a:pPr>
            <a:r>
              <a:rPr lang="en-US" sz="2400" dirty="0" smtClean="0"/>
              <a:t>Research </a:t>
            </a:r>
            <a:r>
              <a:rPr lang="en-US" sz="2400" dirty="0"/>
              <a:t>suggests </a:t>
            </a:r>
            <a:r>
              <a:rPr lang="en-US" sz="2400" dirty="0" smtClean="0"/>
              <a:t>that diversity has a negative impact as well. Thus, organizational performance should be regularly evaluated.</a:t>
            </a:r>
          </a:p>
          <a:p>
            <a:pPr marL="342900" indent="-342900">
              <a:buFont typeface="Arial" panose="020B0604020202020204" pitchFamily="34" charset="0"/>
              <a:buChar char="•"/>
            </a:pPr>
            <a:r>
              <a:rPr lang="en-US" sz="2400" dirty="0" smtClean="0"/>
              <a:t>It impact organization’s policies, values, </a:t>
            </a:r>
            <a:r>
              <a:rPr lang="en-US" sz="2400" dirty="0"/>
              <a:t>and </a:t>
            </a:r>
            <a:r>
              <a:rPr lang="en-US" sz="2400" dirty="0" smtClean="0"/>
              <a:t>practices</a:t>
            </a:r>
            <a:r>
              <a:rPr lang="en-US" sz="2400" dirty="0"/>
              <a:t>. </a:t>
            </a:r>
          </a:p>
          <a:p>
            <a:pPr marL="342900" indent="-342900">
              <a:buFont typeface="Arial" panose="020B0604020202020204" pitchFamily="34" charset="0"/>
              <a:buChar char="•"/>
            </a:pPr>
            <a:r>
              <a:rPr lang="en-US" sz="2400" dirty="0" smtClean="0"/>
              <a:t>Certain characteristics plays an important role in diverse workforce such as size, age, and type of organization. </a:t>
            </a:r>
          </a:p>
          <a:p>
            <a:pPr marL="342900" indent="-342900">
              <a:buFont typeface="Arial" panose="020B0604020202020204" pitchFamily="34" charset="0"/>
              <a:buChar char="•"/>
            </a:pPr>
            <a:r>
              <a:rPr lang="en-US" sz="2400" dirty="0" smtClean="0"/>
              <a:t>This </a:t>
            </a:r>
            <a:r>
              <a:rPr lang="en-US" sz="2400" dirty="0"/>
              <a:t>indicates that diversity </a:t>
            </a:r>
            <a:r>
              <a:rPr lang="en-US" sz="2400" dirty="0" smtClean="0"/>
              <a:t>is beneficial </a:t>
            </a:r>
            <a:r>
              <a:rPr lang="en-US" sz="2400" dirty="0"/>
              <a:t>under </a:t>
            </a:r>
            <a:r>
              <a:rPr lang="en-US" sz="2400" dirty="0" smtClean="0"/>
              <a:t>specific circumstances (Pugh</a:t>
            </a:r>
            <a:r>
              <a:rPr lang="en-US" sz="2400" dirty="0"/>
              <a:t>, Dietz, Brief, &amp; Wiley, 2008</a:t>
            </a:r>
            <a:r>
              <a:rPr lang="en-US" sz="2400" dirty="0" smtClean="0"/>
              <a:t>).</a:t>
            </a:r>
          </a:p>
        </p:txBody>
      </p:sp>
    </p:spTree>
    <p:extLst>
      <p:ext uri="{BB962C8B-B14F-4D97-AF65-F5344CB8AC3E}">
        <p14:creationId xmlns:p14="http://schemas.microsoft.com/office/powerpoint/2010/main" val="1748821717"/>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Placeholder 19" descr="group of students at a table studying in the library">
            <a:extLst>
              <a:ext uri="{FF2B5EF4-FFF2-40B4-BE49-F238E27FC236}">
                <a16:creationId xmlns:a16="http://schemas.microsoft.com/office/drawing/2014/main" id="{1A5F02FB-FDF1-427A-AB2F-50F09EBEE54E}"/>
              </a:ext>
            </a:extLst>
          </p:cNvPr>
          <p:cNvPicPr>
            <a:picLocks noGrp="1" noChangeAspect="1"/>
          </p:cNvPicPr>
          <p:nvPr>
            <p:ph type="pic" sz="quarter" idx="10"/>
          </p:nvPr>
        </p:nvPicPr>
        <p:blipFill rotWithShape="1">
          <a:blip r:embed="rId3" cstate="email">
            <a:extLst>
              <a:ext uri="{28A0092B-C50C-407E-A947-70E740481C1C}">
                <a14:useLocalDpi xmlns:a14="http://schemas.microsoft.com/office/drawing/2010/main"/>
              </a:ext>
            </a:extLst>
          </a:blip>
          <a:srcRect/>
          <a:stretch/>
        </p:blipFill>
        <p:spPr/>
      </p:pic>
      <p:grpSp>
        <p:nvGrpSpPr>
          <p:cNvPr id="3" name="Group 2" descr="decorative element">
            <a:extLst>
              <a:ext uri="{FF2B5EF4-FFF2-40B4-BE49-F238E27FC236}">
                <a16:creationId xmlns:a16="http://schemas.microsoft.com/office/drawing/2014/main" id="{B96D2D9B-E0B9-499F-9404-108DB59E4502}"/>
              </a:ext>
            </a:extLst>
          </p:cNvPr>
          <p:cNvGrpSpPr/>
          <p:nvPr/>
        </p:nvGrpSpPr>
        <p:grpSpPr>
          <a:xfrm>
            <a:off x="-1" y="0"/>
            <a:ext cx="8146473" cy="6858000"/>
            <a:chOff x="0" y="0"/>
            <a:chExt cx="6957056" cy="6858000"/>
          </a:xfrm>
        </p:grpSpPr>
        <p:sp>
          <p:nvSpPr>
            <p:cNvPr id="33" name="Parallelogram 32">
              <a:extLst>
                <a:ext uri="{FF2B5EF4-FFF2-40B4-BE49-F238E27FC236}">
                  <a16:creationId xmlns:a16="http://schemas.microsoft.com/office/drawing/2014/main" id="{7E2E6584-76E9-4C56-A349-C9CDC96DC5F0}"/>
                </a:ext>
              </a:extLst>
            </p:cNvPr>
            <p:cNvSpPr/>
            <p:nvPr/>
          </p:nvSpPr>
          <p:spPr>
            <a:xfrm>
              <a:off x="1150750" y="0"/>
              <a:ext cx="5491804" cy="6858000"/>
            </a:xfrm>
            <a:prstGeom prst="parallelogram">
              <a:avLst>
                <a:gd name="adj" fmla="val 32713"/>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B73F00D5-E18D-4210-AD3E-3ED73CEE4865}"/>
                </a:ext>
              </a:extLst>
            </p:cNvPr>
            <p:cNvSpPr/>
            <p:nvPr/>
          </p:nvSpPr>
          <p:spPr>
            <a:xfrm flipH="1" flipV="1">
              <a:off x="0" y="482600"/>
              <a:ext cx="6957056" cy="5892799"/>
            </a:xfrm>
            <a:custGeom>
              <a:avLst/>
              <a:gdLst>
                <a:gd name="connsiteX0" fmla="*/ 6957056 w 6957056"/>
                <a:gd name="connsiteY0" fmla="*/ 5892799 h 5892799"/>
                <a:gd name="connsiteX1" fmla="*/ 0 w 6957056"/>
                <a:gd name="connsiteY1" fmla="*/ 5892799 h 5892799"/>
                <a:gd name="connsiteX2" fmla="*/ 1473200 w 6957056"/>
                <a:gd name="connsiteY2" fmla="*/ 0 h 5892799"/>
                <a:gd name="connsiteX3" fmla="*/ 6957056 w 6957056"/>
                <a:gd name="connsiteY3" fmla="*/ 0 h 5892799"/>
              </a:gdLst>
              <a:ahLst/>
              <a:cxnLst>
                <a:cxn ang="0">
                  <a:pos x="connsiteX0" y="connsiteY0"/>
                </a:cxn>
                <a:cxn ang="0">
                  <a:pos x="connsiteX1" y="connsiteY1"/>
                </a:cxn>
                <a:cxn ang="0">
                  <a:pos x="connsiteX2" y="connsiteY2"/>
                </a:cxn>
                <a:cxn ang="0">
                  <a:pos x="connsiteX3" y="connsiteY3"/>
                </a:cxn>
              </a:cxnLst>
              <a:rect l="l" t="t" r="r" b="b"/>
              <a:pathLst>
                <a:path w="6957056" h="5892799">
                  <a:moveTo>
                    <a:pt x="6957056" y="5892799"/>
                  </a:moveTo>
                  <a:lnTo>
                    <a:pt x="0" y="5892799"/>
                  </a:lnTo>
                  <a:lnTo>
                    <a:pt x="1473200" y="0"/>
                  </a:lnTo>
                  <a:lnTo>
                    <a:pt x="6957056" y="0"/>
                  </a:lnTo>
                  <a:close/>
                </a:path>
              </a:pathLst>
            </a:cu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3" name="Freeform: Shape 12">
              <a:extLst>
                <a:ext uri="{FF2B5EF4-FFF2-40B4-BE49-F238E27FC236}">
                  <a16:creationId xmlns:a16="http://schemas.microsoft.com/office/drawing/2014/main" id="{C6577883-A694-450C-A2C7-C9C8A85D9915}"/>
                </a:ext>
              </a:extLst>
            </p:cNvPr>
            <p:cNvSpPr/>
            <p:nvPr/>
          </p:nvSpPr>
          <p:spPr>
            <a:xfrm flipH="1" flipV="1">
              <a:off x="0" y="4457696"/>
              <a:ext cx="6267450" cy="883839"/>
            </a:xfrm>
            <a:custGeom>
              <a:avLst/>
              <a:gdLst>
                <a:gd name="connsiteX0" fmla="*/ 6267450 w 6267450"/>
                <a:gd name="connsiteY0" fmla="*/ 883839 h 883839"/>
                <a:gd name="connsiteX1" fmla="*/ 0 w 6267450"/>
                <a:gd name="connsiteY1" fmla="*/ 883839 h 883839"/>
                <a:gd name="connsiteX2" fmla="*/ 220960 w 6267450"/>
                <a:gd name="connsiteY2" fmla="*/ 0 h 883839"/>
                <a:gd name="connsiteX3" fmla="*/ 6267450 w 6267450"/>
                <a:gd name="connsiteY3" fmla="*/ 0 h 883839"/>
              </a:gdLst>
              <a:ahLst/>
              <a:cxnLst>
                <a:cxn ang="0">
                  <a:pos x="connsiteX0" y="connsiteY0"/>
                </a:cxn>
                <a:cxn ang="0">
                  <a:pos x="connsiteX1" y="connsiteY1"/>
                </a:cxn>
                <a:cxn ang="0">
                  <a:pos x="connsiteX2" y="connsiteY2"/>
                </a:cxn>
                <a:cxn ang="0">
                  <a:pos x="connsiteX3" y="connsiteY3"/>
                </a:cxn>
              </a:cxnLst>
              <a:rect l="l" t="t" r="r" b="b"/>
              <a:pathLst>
                <a:path w="6267450" h="883839">
                  <a:moveTo>
                    <a:pt x="6267450" y="883839"/>
                  </a:moveTo>
                  <a:lnTo>
                    <a:pt x="0" y="883839"/>
                  </a:lnTo>
                  <a:lnTo>
                    <a:pt x="220960" y="0"/>
                  </a:lnTo>
                  <a:lnTo>
                    <a:pt x="6267450" y="0"/>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grpSp>
      <p:sp>
        <p:nvSpPr>
          <p:cNvPr id="31" name="Title 30">
            <a:extLst>
              <a:ext uri="{FF2B5EF4-FFF2-40B4-BE49-F238E27FC236}">
                <a16:creationId xmlns:a16="http://schemas.microsoft.com/office/drawing/2014/main" id="{9284195F-D106-45D8-ABAA-959FA68948B0}"/>
              </a:ext>
            </a:extLst>
          </p:cNvPr>
          <p:cNvSpPr>
            <a:spLocks noGrp="1"/>
          </p:cNvSpPr>
          <p:nvPr>
            <p:ph type="ctrTitle"/>
          </p:nvPr>
        </p:nvSpPr>
        <p:spPr>
          <a:xfrm>
            <a:off x="4170554" y="270164"/>
            <a:ext cx="7225992" cy="803564"/>
          </a:xfrm>
        </p:spPr>
        <p:txBody>
          <a:bodyPr/>
          <a:lstStyle/>
          <a:p>
            <a:r>
              <a:rPr lang="en-US" dirty="0"/>
              <a:t>W</a:t>
            </a:r>
            <a:r>
              <a:rPr lang="en-US" dirty="0" smtClean="0"/>
              <a:t>orkplace Challenges</a:t>
            </a:r>
            <a:endParaRPr lang="en-GB" dirty="0"/>
          </a:p>
        </p:txBody>
      </p:sp>
      <p:sp>
        <p:nvSpPr>
          <p:cNvPr id="12" name="Subtitle 11">
            <a:extLst>
              <a:ext uri="{FF2B5EF4-FFF2-40B4-BE49-F238E27FC236}">
                <a16:creationId xmlns:a16="http://schemas.microsoft.com/office/drawing/2014/main" id="{A6AB5563-AD44-4883-8D3E-93E27EEDAA40}"/>
              </a:ext>
            </a:extLst>
          </p:cNvPr>
          <p:cNvSpPr>
            <a:spLocks noGrp="1"/>
          </p:cNvSpPr>
          <p:nvPr>
            <p:ph type="subTitle" idx="1"/>
          </p:nvPr>
        </p:nvSpPr>
        <p:spPr>
          <a:xfrm>
            <a:off x="4170555" y="1073728"/>
            <a:ext cx="8021443" cy="5784271"/>
          </a:xfrm>
          <a:solidFill>
            <a:schemeClr val="accent5">
              <a:lumMod val="60000"/>
              <a:lumOff val="40000"/>
            </a:schemeClr>
          </a:solidFill>
        </p:spPr>
        <p:txBody>
          <a:bodyPr/>
          <a:lstStyle/>
          <a:p>
            <a:pPr marL="342900" lvl="0" indent="-342900">
              <a:lnSpc>
                <a:spcPct val="90000"/>
              </a:lnSpc>
              <a:spcBef>
                <a:spcPts val="1000"/>
              </a:spcBef>
              <a:buFont typeface="Arial" panose="020B0604020202020204" pitchFamily="34" charset="0"/>
              <a:buChar char="•"/>
            </a:pPr>
            <a:endParaRPr lang="en-US" sz="2400" dirty="0" smtClean="0">
              <a:solidFill>
                <a:prstClr val="white"/>
              </a:solidFill>
              <a:latin typeface="Helvetica Neue"/>
              <a:ea typeface="+mj-ea"/>
              <a:cs typeface="+mj-cs"/>
            </a:endParaRPr>
          </a:p>
          <a:p>
            <a:pPr marL="342900" lvl="0" indent="-342900">
              <a:lnSpc>
                <a:spcPct val="90000"/>
              </a:lnSpc>
              <a:spcBef>
                <a:spcPts val="1000"/>
              </a:spcBef>
              <a:buFont typeface="Arial" panose="020B0604020202020204" pitchFamily="34" charset="0"/>
              <a:buChar char="•"/>
            </a:pPr>
            <a:endParaRPr lang="en-US" sz="2400" dirty="0">
              <a:solidFill>
                <a:prstClr val="white"/>
              </a:solidFill>
              <a:latin typeface="Helvetica Neue"/>
              <a:ea typeface="+mj-ea"/>
              <a:cs typeface="+mj-cs"/>
            </a:endParaRPr>
          </a:p>
          <a:p>
            <a:pPr marL="342900" lvl="0" indent="-342900">
              <a:lnSpc>
                <a:spcPct val="90000"/>
              </a:lnSpc>
              <a:spcBef>
                <a:spcPts val="1000"/>
              </a:spcBef>
              <a:buFont typeface="Arial" panose="020B0604020202020204" pitchFamily="34" charset="0"/>
              <a:buChar char="•"/>
            </a:pPr>
            <a:endParaRPr lang="en-US" sz="2400" dirty="0" smtClean="0">
              <a:solidFill>
                <a:prstClr val="white"/>
              </a:solidFill>
              <a:latin typeface="Helvetica Neue"/>
              <a:ea typeface="+mj-ea"/>
              <a:cs typeface="+mj-cs"/>
            </a:endParaRPr>
          </a:p>
          <a:p>
            <a:pPr marL="342900" lvl="0" indent="-342900">
              <a:lnSpc>
                <a:spcPct val="90000"/>
              </a:lnSpc>
              <a:spcBef>
                <a:spcPts val="1000"/>
              </a:spcBef>
              <a:buFont typeface="Arial" panose="020B0604020202020204" pitchFamily="34" charset="0"/>
              <a:buChar char="•"/>
            </a:pPr>
            <a:r>
              <a:rPr lang="en-US" sz="2400" dirty="0" smtClean="0">
                <a:solidFill>
                  <a:prstClr val="white"/>
                </a:solidFill>
                <a:latin typeface="Helvetica Neue"/>
                <a:ea typeface="+mj-ea"/>
                <a:cs typeface="+mj-cs"/>
              </a:rPr>
              <a:t>Conflicts</a:t>
            </a:r>
          </a:p>
          <a:p>
            <a:pPr marL="342900" lvl="0" indent="-342900">
              <a:lnSpc>
                <a:spcPct val="90000"/>
              </a:lnSpc>
              <a:spcBef>
                <a:spcPts val="1000"/>
              </a:spcBef>
              <a:buFont typeface="Arial" panose="020B0604020202020204" pitchFamily="34" charset="0"/>
              <a:buChar char="•"/>
            </a:pPr>
            <a:r>
              <a:rPr lang="en-US" sz="2400" dirty="0" smtClean="0">
                <a:solidFill>
                  <a:prstClr val="white"/>
                </a:solidFill>
                <a:latin typeface="Helvetica Neue"/>
                <a:ea typeface="+mj-ea"/>
                <a:cs typeface="+mj-cs"/>
              </a:rPr>
              <a:t>Time Consumption</a:t>
            </a:r>
          </a:p>
          <a:p>
            <a:pPr marL="342900" lvl="0" indent="-342900">
              <a:lnSpc>
                <a:spcPct val="90000"/>
              </a:lnSpc>
              <a:spcBef>
                <a:spcPts val="1000"/>
              </a:spcBef>
              <a:buFont typeface="Arial" panose="020B0604020202020204" pitchFamily="34" charset="0"/>
              <a:buChar char="•"/>
            </a:pPr>
            <a:r>
              <a:rPr lang="en-US" sz="2400" dirty="0" smtClean="0">
                <a:solidFill>
                  <a:prstClr val="white"/>
                </a:solidFill>
                <a:latin typeface="Helvetica Neue"/>
                <a:ea typeface="+mj-ea"/>
                <a:cs typeface="+mj-cs"/>
              </a:rPr>
              <a:t>Communication</a:t>
            </a:r>
          </a:p>
          <a:p>
            <a:pPr marL="342900" lvl="0" indent="-342900">
              <a:lnSpc>
                <a:spcPct val="90000"/>
              </a:lnSpc>
              <a:spcBef>
                <a:spcPts val="1000"/>
              </a:spcBef>
              <a:buFont typeface="Arial" panose="020B0604020202020204" pitchFamily="34" charset="0"/>
              <a:buChar char="•"/>
            </a:pPr>
            <a:r>
              <a:rPr lang="en-US" sz="2400" dirty="0" smtClean="0">
                <a:solidFill>
                  <a:prstClr val="white"/>
                </a:solidFill>
                <a:latin typeface="Helvetica Neue"/>
                <a:ea typeface="+mj-ea"/>
                <a:cs typeface="+mj-cs"/>
              </a:rPr>
              <a:t>Resistance To Change</a:t>
            </a:r>
          </a:p>
          <a:p>
            <a:pPr marL="342900" lvl="0" indent="-342900">
              <a:lnSpc>
                <a:spcPct val="90000"/>
              </a:lnSpc>
              <a:spcBef>
                <a:spcPts val="1000"/>
              </a:spcBef>
              <a:buFont typeface="Arial" panose="020B0604020202020204" pitchFamily="34" charset="0"/>
              <a:buChar char="•"/>
            </a:pPr>
            <a:r>
              <a:rPr lang="en-US" sz="2400" dirty="0" smtClean="0">
                <a:solidFill>
                  <a:prstClr val="white"/>
                </a:solidFill>
                <a:latin typeface="Helvetica Neue"/>
                <a:ea typeface="+mj-ea"/>
                <a:cs typeface="+mj-cs"/>
              </a:rPr>
              <a:t>Harassment </a:t>
            </a:r>
          </a:p>
          <a:p>
            <a:pPr marL="342900" lvl="0" indent="-342900">
              <a:lnSpc>
                <a:spcPct val="90000"/>
              </a:lnSpc>
              <a:spcBef>
                <a:spcPts val="1000"/>
              </a:spcBef>
              <a:buFont typeface="Arial" panose="020B0604020202020204" pitchFamily="34" charset="0"/>
              <a:buChar char="•"/>
            </a:pPr>
            <a:r>
              <a:rPr lang="en-US" sz="2400" dirty="0" smtClean="0">
                <a:solidFill>
                  <a:prstClr val="white"/>
                </a:solidFill>
                <a:latin typeface="Helvetica Neue"/>
                <a:ea typeface="+mj-ea"/>
                <a:cs typeface="+mj-cs"/>
              </a:rPr>
              <a:t>High Turnover Rate </a:t>
            </a:r>
          </a:p>
          <a:p>
            <a:pPr marL="342900" lvl="0" indent="-342900">
              <a:lnSpc>
                <a:spcPct val="90000"/>
              </a:lnSpc>
              <a:spcBef>
                <a:spcPts val="1000"/>
              </a:spcBef>
              <a:buFont typeface="Arial" panose="020B0604020202020204" pitchFamily="34" charset="0"/>
              <a:buChar char="•"/>
            </a:pPr>
            <a:r>
              <a:rPr lang="en-US" sz="2400" dirty="0" smtClean="0">
                <a:solidFill>
                  <a:prstClr val="white"/>
                </a:solidFill>
                <a:latin typeface="Helvetica Neue"/>
                <a:ea typeface="+mj-ea"/>
                <a:cs typeface="+mj-cs"/>
              </a:rPr>
              <a:t>Absenteeism </a:t>
            </a:r>
          </a:p>
          <a:p>
            <a:pPr marL="342900" lvl="0" indent="-342900">
              <a:lnSpc>
                <a:spcPct val="90000"/>
              </a:lnSpc>
              <a:spcBef>
                <a:spcPts val="1000"/>
              </a:spcBef>
              <a:buFont typeface="Arial" panose="020B0604020202020204" pitchFamily="34" charset="0"/>
              <a:buChar char="•"/>
            </a:pPr>
            <a:r>
              <a:rPr lang="en-US" sz="2400" dirty="0" smtClean="0">
                <a:solidFill>
                  <a:prstClr val="white"/>
                </a:solidFill>
                <a:latin typeface="Helvetica Neue"/>
                <a:ea typeface="+mj-ea"/>
                <a:cs typeface="+mj-cs"/>
              </a:rPr>
              <a:t>Exclusion</a:t>
            </a:r>
            <a:endParaRPr lang="en-US" sz="2400" dirty="0" smtClean="0"/>
          </a:p>
        </p:txBody>
      </p:sp>
    </p:spTree>
    <p:extLst>
      <p:ext uri="{BB962C8B-B14F-4D97-AF65-F5344CB8AC3E}">
        <p14:creationId xmlns:p14="http://schemas.microsoft.com/office/powerpoint/2010/main" val="206277491"/>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fice Theme">
  <a:themeElements>
    <a:clrScheme name="MSFT_04_Education">
      <a:dk1>
        <a:sysClr val="windowText" lastClr="000000"/>
      </a:dk1>
      <a:lt1>
        <a:sysClr val="window" lastClr="FFFFFF"/>
      </a:lt1>
      <a:dk2>
        <a:srgbClr val="44546A"/>
      </a:dk2>
      <a:lt2>
        <a:srgbClr val="E7E6E6"/>
      </a:lt2>
      <a:accent1>
        <a:srgbClr val="B2606E"/>
      </a:accent1>
      <a:accent2>
        <a:srgbClr val="0F3955"/>
      </a:accent2>
      <a:accent3>
        <a:srgbClr val="FFC000"/>
      </a:accent3>
      <a:accent4>
        <a:srgbClr val="BF678E"/>
      </a:accent4>
      <a:accent5>
        <a:srgbClr val="731F1C"/>
      </a:accent5>
      <a:accent6>
        <a:srgbClr val="7A9E56"/>
      </a:accent6>
      <a:hlink>
        <a:srgbClr val="00B0F0"/>
      </a:hlink>
      <a:folHlink>
        <a:srgbClr val="595959"/>
      </a:folHlink>
    </a:clrScheme>
    <a:fontScheme name="MSFT_04_Education">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cation_Template_CA - v3" id="{05BEC7B3-9C4F-4697-9BCB-CF8E9EC8EB39}" vid="{BBA0308C-16F9-454C-BD0F-1B17E2C0FD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A4148EB-7DAD-48FA-A275-D42F48043C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41CEA3-A3B3-4568-9E84-C4619CC82DFB}">
  <ds:schemaRefs>
    <ds:schemaRef ds:uri="http://schemas.microsoft.com/sharepoint/v3/contenttype/forms"/>
  </ds:schemaRefs>
</ds:datastoreItem>
</file>

<file path=customXml/itemProps3.xml><?xml version="1.0" encoding="utf-8"?>
<ds:datastoreItem xmlns:ds="http://schemas.openxmlformats.org/officeDocument/2006/customXml" ds:itemID="{C549A191-EC8C-4AA6-9C64-D32B5F047436}">
  <ds:schemaRefs>
    <ds:schemaRef ds:uri="http://schemas.microsoft.com/sharepoint/v3"/>
    <ds:schemaRef ds:uri="http://purl.org/dc/elements/1.1/"/>
    <ds:schemaRef ds:uri="http://schemas.microsoft.com/office/2006/metadata/properties"/>
    <ds:schemaRef ds:uri="6dc4bcd6-49db-4c07-9060-8acfc67cef9f"/>
    <ds:schemaRef ds:uri="http://schemas.microsoft.com/office/infopath/2007/PartnerControls"/>
    <ds:schemaRef ds:uri="http://purl.org/dc/terms/"/>
    <ds:schemaRef ds:uri="http://schemas.microsoft.com/office/2006/documentManagement/types"/>
    <ds:schemaRef ds:uri="http://purl.org/dc/dcmitype/"/>
    <ds:schemaRef ds:uri="http://schemas.openxmlformats.org/package/2006/metadata/core-properties"/>
    <ds:schemaRef ds:uri="fb0879af-3eba-417a-a55a-ffe6dcd6ca7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Education presentation</Template>
  <TotalTime>0</TotalTime>
  <Words>1259</Words>
  <Application>Microsoft Office PowerPoint</Application>
  <PresentationFormat>Widescreen</PresentationFormat>
  <Paragraphs>126</Paragraphs>
  <Slides>15</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Corbel</vt:lpstr>
      <vt:lpstr>Helvetica Neue</vt:lpstr>
      <vt:lpstr>Roboto</vt:lpstr>
      <vt:lpstr>Office Theme</vt:lpstr>
      <vt:lpstr>Workplace Diversity  by Abdullah Swaray</vt:lpstr>
      <vt:lpstr>       Agenda </vt:lpstr>
      <vt:lpstr>Thesis Statement</vt:lpstr>
      <vt:lpstr>Introduction</vt:lpstr>
      <vt:lpstr>History Of Workplace Diversity</vt:lpstr>
      <vt:lpstr>PowerPoint Presentation</vt:lpstr>
      <vt:lpstr>PowerPoint Presentation</vt:lpstr>
      <vt:lpstr>Workplace Challenges</vt:lpstr>
      <vt:lpstr>Workplace Challenges</vt:lpstr>
      <vt:lpstr>The Problem</vt:lpstr>
      <vt:lpstr>The Problem</vt:lpstr>
      <vt:lpstr>Solution</vt:lpstr>
      <vt:lpstr>PowerPoint Presentation</vt:lpstr>
      <vt:lpstr>  </vt:lpstr>
      <vt:lpstr>References  Fassinger, R. E. (2008). Workplace diversity and public policy: Challenges and opportunities for psychology. American Psychologist, 63(4), 252.  Patrick, H. A., &amp; Kumar, V. R. (2012). Managing workplace diversity: Issues and challenges. Sage Open, 2(2), 2158244012444615.  Pugh, S. D., Dietz, J., Brief, A. P., &amp; Wiley, J. W. (2008). Looking inside and out: The impact of employee and community demographic composition on organizational diversity climate. Journal of applied psychology, 93(6), 1422.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2019-04-12T00:17:28Z</cp:lastPrinted>
  <dcterms:created xsi:type="dcterms:W3CDTF">2018-10-01T11:05:19Z</dcterms:created>
  <dcterms:modified xsi:type="dcterms:W3CDTF">2019-04-18T10:41:09Z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