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5"/>
  </p:notesMasterIdLst>
  <p:sldIdLst>
    <p:sldId id="257" r:id="rId2"/>
    <p:sldId id="612" r:id="rId3"/>
    <p:sldId id="592" r:id="rId4"/>
    <p:sldId id="593" r:id="rId5"/>
    <p:sldId id="594" r:id="rId6"/>
    <p:sldId id="615" r:id="rId7"/>
    <p:sldId id="595" r:id="rId8"/>
    <p:sldId id="600" r:id="rId9"/>
    <p:sldId id="620" r:id="rId10"/>
    <p:sldId id="601" r:id="rId11"/>
    <p:sldId id="602" r:id="rId12"/>
    <p:sldId id="618" r:id="rId13"/>
    <p:sldId id="614" r:id="rId14"/>
    <p:sldId id="613" r:id="rId15"/>
    <p:sldId id="603" r:id="rId16"/>
    <p:sldId id="606" r:id="rId17"/>
    <p:sldId id="604" r:id="rId18"/>
    <p:sldId id="607" r:id="rId19"/>
    <p:sldId id="605" r:id="rId20"/>
    <p:sldId id="608" r:id="rId21"/>
    <p:sldId id="610" r:id="rId22"/>
    <p:sldId id="619" r:id="rId23"/>
    <p:sldId id="61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Abbas" initials="AA" lastIdx="2" clrIdx="0">
    <p:extLst>
      <p:ext uri="{19B8F6BF-5375-455C-9EA6-DF929625EA0E}">
        <p15:presenceInfo xmlns:p15="http://schemas.microsoft.com/office/powerpoint/2012/main" userId="5759ecdfe8bddb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7" d="100"/>
          <a:sy n="87" d="100"/>
        </p:scale>
        <p:origin x="2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5-24T14:53:04.525" idx="2">
    <p:pos x="5817" y="1387"/>
    <p:text>TOO MUCH CROWDED SLIDE</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3ED70-4513-4254-9CD2-8666A880AC82}" type="datetimeFigureOut">
              <a:rPr lang="en-AU" smtClean="0"/>
              <a:t>24/05/2019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FB26E-2FF6-4F24-8FC5-051C1E35596D}" type="slidenum">
              <a:rPr lang="en-AU" smtClean="0"/>
              <a:t>‹#›</a:t>
            </a:fld>
            <a:endParaRPr lang="en-AU"/>
          </a:p>
        </p:txBody>
      </p:sp>
    </p:spTree>
    <p:extLst>
      <p:ext uri="{BB962C8B-B14F-4D97-AF65-F5344CB8AC3E}">
        <p14:creationId xmlns:p14="http://schemas.microsoft.com/office/powerpoint/2010/main" val="1234618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a:t>
            </a:fld>
            <a:endParaRPr lang="en-AU" dirty="0"/>
          </a:p>
        </p:txBody>
      </p:sp>
    </p:spTree>
    <p:extLst>
      <p:ext uri="{BB962C8B-B14F-4D97-AF65-F5344CB8AC3E}">
        <p14:creationId xmlns:p14="http://schemas.microsoft.com/office/powerpoint/2010/main" val="2204936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11</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12</a:t>
            </a:fld>
            <a:endParaRPr lang="en-AU" dirty="0"/>
          </a:p>
        </p:txBody>
      </p:sp>
    </p:spTree>
    <p:extLst>
      <p:ext uri="{BB962C8B-B14F-4D97-AF65-F5344CB8AC3E}">
        <p14:creationId xmlns:p14="http://schemas.microsoft.com/office/powerpoint/2010/main" val="2839071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a:t>The company</a:t>
            </a:r>
            <a:r>
              <a:rPr lang="en-AU" baseline="0" dirty="0"/>
              <a:t> has to make an effort to transfer the knowledge from one department to the other</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Ansoff</a:t>
            </a:r>
            <a:r>
              <a:rPr lang="en-US" sz="1200" kern="1200" dirty="0">
                <a:solidFill>
                  <a:schemeClr val="tx1"/>
                </a:solidFill>
                <a:effectLst/>
                <a:latin typeface="+mn-lt"/>
                <a:ea typeface="+mn-ea"/>
                <a:cs typeface="+mn-cs"/>
              </a:rPr>
              <a:t>, 1987)</a:t>
            </a:r>
          </a:p>
          <a:p>
            <a:r>
              <a:rPr lang="en-AU" baseline="0" dirty="0"/>
              <a:t>. The easier way to do it is that the business should create some teams having members from almost all the departments. This will help those units of the business which are not performing very well. This is also necessary because of the nature of the business. No one business unit can go along alone in the scenario. All units need help from other parts of the business.</a:t>
            </a:r>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13</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a:t>
            </a:r>
            <a:r>
              <a:rPr lang="en-AU" baseline="0" dirty="0"/>
              <a:t> upcoming slides will critically analyse the way this company is analysing, taking advantage of and changing the dynamic capabilities by using the SWOT analysis.</a:t>
            </a:r>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14</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15</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company has to keep</a:t>
            </a:r>
            <a:r>
              <a:rPr lang="en-AU" baseline="0" dirty="0"/>
              <a:t> growing because the nature of the market is such that the competition is very hard. This will mean that only those companies will survive that will come up with new ideas and will grab the opportunities presented by the new markets.</a:t>
            </a:r>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16</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17</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18</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19</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20</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21</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23</a:t>
            </a:fld>
            <a:endParaRPr lang="en-AU" dirty="0"/>
          </a:p>
        </p:txBody>
      </p:sp>
    </p:spTree>
    <p:extLst>
      <p:ext uri="{BB962C8B-B14F-4D97-AF65-F5344CB8AC3E}">
        <p14:creationId xmlns:p14="http://schemas.microsoft.com/office/powerpoint/2010/main" val="224897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a:t>
            </a:r>
            <a:r>
              <a:rPr lang="en-AU" baseline="0" dirty="0"/>
              <a:t> matrix was presented by the Boston Consulting group in 1970. The diagram shows the four options that the organization can specify for its business units. The question marks have the higher growth market and market share is low. The stars have higher growth markets and higher market share. The Cash cow shows the products which are in low growth market and market share is high. In case of dogs, both market share and growth are lower.</a:t>
            </a:r>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3</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4</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5</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6</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7</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8</a:t>
            </a:fld>
            <a:endParaRPr lang="en-AU" dirty="0"/>
          </a:p>
        </p:txBody>
      </p:sp>
    </p:spTree>
    <p:extLst>
      <p:ext uri="{BB962C8B-B14F-4D97-AF65-F5344CB8AC3E}">
        <p14:creationId xmlns:p14="http://schemas.microsoft.com/office/powerpoint/2010/main" val="3858226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5D600-1EF8-4790-B1D7-C14F4C41A122}" type="slidenum">
              <a:rPr lang="en-AU" smtClean="0"/>
              <a:t>10</a:t>
            </a:fld>
            <a:endParaRPr lang="en-AU" dirty="0"/>
          </a:p>
        </p:txBody>
      </p:sp>
    </p:spTree>
    <p:extLst>
      <p:ext uri="{BB962C8B-B14F-4D97-AF65-F5344CB8AC3E}">
        <p14:creationId xmlns:p14="http://schemas.microsoft.com/office/powerpoint/2010/main" val="385822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61493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242803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9683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668693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9713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3871999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4059386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257166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664315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32D59B-8465-4B5B-9EC6-CC9FA2037CBF}" type="datetimeFigureOut">
              <a:rPr lang="en-AU" smtClean="0"/>
              <a:t>24/05/2019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373041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32D59B-8465-4B5B-9EC6-CC9FA2037CBF}" type="datetimeFigureOut">
              <a:rPr lang="en-AU" smtClean="0"/>
              <a:t>24/05/2019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1052518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32D59B-8465-4B5B-9EC6-CC9FA2037CBF}" type="datetimeFigureOut">
              <a:rPr lang="en-AU" smtClean="0"/>
              <a:t>24/05/2019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1618268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32D59B-8465-4B5B-9EC6-CC9FA2037CBF}" type="datetimeFigureOut">
              <a:rPr lang="en-AU" smtClean="0"/>
              <a:t>24/05/2019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351365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2D59B-8465-4B5B-9EC6-CC9FA2037CBF}" type="datetimeFigureOut">
              <a:rPr lang="en-AU" smtClean="0"/>
              <a:t>24/05/2019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246773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32D59B-8465-4B5B-9EC6-CC9FA2037CBF}" type="datetimeFigureOut">
              <a:rPr lang="en-AU" smtClean="0"/>
              <a:t>24/05/2019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2637505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32D59B-8465-4B5B-9EC6-CC9FA2037CBF}" type="datetimeFigureOut">
              <a:rPr lang="en-AU" smtClean="0"/>
              <a:t>24/05/2019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D7A2C3-E05D-4CE2-84B9-4CA0EA2BC79C}" type="slidenum">
              <a:rPr lang="en-AU" smtClean="0"/>
              <a:t>‹#›</a:t>
            </a:fld>
            <a:endParaRPr lang="en-AU"/>
          </a:p>
        </p:txBody>
      </p:sp>
    </p:spTree>
    <p:extLst>
      <p:ext uri="{BB962C8B-B14F-4D97-AF65-F5344CB8AC3E}">
        <p14:creationId xmlns:p14="http://schemas.microsoft.com/office/powerpoint/2010/main" val="138074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32D59B-8465-4B5B-9EC6-CC9FA2037CBF}" type="datetimeFigureOut">
              <a:rPr lang="en-AU" smtClean="0"/>
              <a:t>24/05/2019</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D7A2C3-E05D-4CE2-84B9-4CA0EA2BC79C}" type="slidenum">
              <a:rPr lang="en-AU" smtClean="0"/>
              <a:t>‹#›</a:t>
            </a:fld>
            <a:endParaRPr lang="en-AU"/>
          </a:p>
        </p:txBody>
      </p:sp>
    </p:spTree>
    <p:extLst>
      <p:ext uri="{BB962C8B-B14F-4D97-AF65-F5344CB8AC3E}">
        <p14:creationId xmlns:p14="http://schemas.microsoft.com/office/powerpoint/2010/main" val="420321849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2208625" y="2116778"/>
            <a:ext cx="7774750" cy="967567"/>
          </a:xfrm>
          <a:noFill/>
        </p:spPr>
        <p:txBody>
          <a:bodyPr>
            <a:normAutofit fontScale="90000"/>
          </a:bodyPr>
          <a:lstStyle/>
          <a:p>
            <a:r>
              <a:rPr lang="en-AU" dirty="0">
                <a:solidFill>
                  <a:srgbClr val="000090"/>
                </a:solidFill>
                <a:cs typeface="Arial"/>
              </a:rPr>
              <a:t>Business Portfolio and Dynamic Capability Development Report</a:t>
            </a:r>
            <a:endParaRPr lang="en-US" dirty="0">
              <a:solidFill>
                <a:srgbClr val="000090"/>
              </a:solidFill>
              <a:latin typeface="Arial"/>
              <a:cs typeface="Arial"/>
            </a:endParaRPr>
          </a:p>
        </p:txBody>
      </p:sp>
      <p:sp>
        <p:nvSpPr>
          <p:cNvPr id="12" name="Rectangle 3"/>
          <p:cNvSpPr>
            <a:spLocks noGrp="1" noChangeArrowheads="1"/>
          </p:cNvSpPr>
          <p:nvPr>
            <p:ph type="subTitle" idx="1"/>
          </p:nvPr>
        </p:nvSpPr>
        <p:spPr>
          <a:xfrm>
            <a:off x="4289987" y="3773655"/>
            <a:ext cx="6035675" cy="1209675"/>
          </a:xfrm>
          <a:noFill/>
        </p:spPr>
        <p:txBody>
          <a:bodyPr>
            <a:normAutofit/>
          </a:bodyPr>
          <a:lstStyle/>
          <a:p>
            <a:pPr algn="l"/>
            <a:r>
              <a:rPr lang="en-US" sz="2800" dirty="0">
                <a:solidFill>
                  <a:srgbClr val="00AEEF"/>
                </a:solidFill>
                <a:latin typeface="Arial"/>
                <a:cs typeface="Arial"/>
              </a:rPr>
              <a:t>Fantasy Film</a:t>
            </a:r>
          </a:p>
        </p:txBody>
      </p:sp>
      <p:sp>
        <p:nvSpPr>
          <p:cNvPr id="5" name="Rectangle 4"/>
          <p:cNvSpPr>
            <a:spLocks noChangeArrowheads="1"/>
          </p:cNvSpPr>
          <p:nvPr/>
        </p:nvSpPr>
        <p:spPr bwMode="auto">
          <a:xfrm>
            <a:off x="4289987" y="5136483"/>
            <a:ext cx="42957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20000"/>
              </a:spcBef>
            </a:pPr>
            <a:r>
              <a:rPr lang="en-US" sz="1600" dirty="0">
                <a:solidFill>
                  <a:srgbClr val="000090"/>
                </a:solidFill>
                <a:latin typeface="Arial"/>
                <a:cs typeface="Arial"/>
              </a:rPr>
              <a:t>[Student Name] – [Student Number]</a:t>
            </a:r>
          </a:p>
          <a:p>
            <a:pPr>
              <a:spcBef>
                <a:spcPct val="20000"/>
              </a:spcBef>
            </a:pPr>
            <a:endParaRPr lang="en-US" sz="1600" dirty="0">
              <a:solidFill>
                <a:srgbClr val="000090"/>
              </a:solidFill>
              <a:latin typeface="Arial"/>
              <a:cs typeface="Arial"/>
            </a:endParaRPr>
          </a:p>
        </p:txBody>
      </p:sp>
    </p:spTree>
    <p:extLst>
      <p:ext uri="{BB962C8B-B14F-4D97-AF65-F5344CB8AC3E}">
        <p14:creationId xmlns:p14="http://schemas.microsoft.com/office/powerpoint/2010/main" val="2568201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Advantage</a:t>
            </a:r>
          </a:p>
        </p:txBody>
      </p:sp>
      <p:sp>
        <p:nvSpPr>
          <p:cNvPr id="2" name="Content Placeholder 1"/>
          <p:cNvSpPr>
            <a:spLocks noGrp="1"/>
          </p:cNvSpPr>
          <p:nvPr>
            <p:ph idx="1"/>
          </p:nvPr>
        </p:nvSpPr>
        <p:spPr/>
        <p:txBody>
          <a:bodyPr>
            <a:normAutofit fontScale="92500" lnSpcReduction="10000"/>
          </a:bodyPr>
          <a:lstStyle/>
          <a:p>
            <a:pPr marL="725488" indent="-363538"/>
            <a:r>
              <a:rPr lang="en-AU" dirty="0"/>
              <a:t>Analysis</a:t>
            </a:r>
          </a:p>
          <a:p>
            <a:pPr marL="361950" indent="0" algn="just">
              <a:buNone/>
            </a:pPr>
            <a:r>
              <a:rPr lang="en-AU" dirty="0"/>
              <a:t>This part has medium strength when competition is considered. It accounts for 63.33% market share. The market has low growth rate and medium attractiveness. This means that the margins are high and market growth is low. This is considered a cash cow in the BCG matrix. The selective strategy will be employed in the GE matrix. This part is matured over time. This will probably turn to dog as the market has low growth prospects</a:t>
            </a:r>
            <a:r>
              <a:rPr lang="en-US" dirty="0"/>
              <a:t>(</a:t>
            </a:r>
            <a:r>
              <a:rPr lang="en-US" dirty="0" err="1"/>
              <a:t>Ansoff</a:t>
            </a:r>
            <a:r>
              <a:rPr lang="en-US" dirty="0"/>
              <a:t> &amp; </a:t>
            </a:r>
            <a:r>
              <a:rPr lang="en-US" dirty="0" err="1"/>
              <a:t>McDonell</a:t>
            </a:r>
            <a:r>
              <a:rPr lang="en-US" dirty="0"/>
              <a:t>, 1990)</a:t>
            </a:r>
          </a:p>
          <a:p>
            <a:pPr marL="361950" indent="0">
              <a:buNone/>
            </a:pPr>
            <a:r>
              <a:rPr lang="en-AU" dirty="0"/>
              <a:t>.</a:t>
            </a:r>
          </a:p>
          <a:p>
            <a:pPr marL="725488" indent="-363538"/>
            <a:r>
              <a:rPr lang="en-AU" dirty="0"/>
              <a:t>Recommendations</a:t>
            </a:r>
          </a:p>
          <a:p>
            <a:pPr marL="361950" indent="0" algn="just">
              <a:buNone/>
            </a:pPr>
            <a:r>
              <a:rPr lang="en-AU" dirty="0"/>
              <a:t>This aspect  should follow the </a:t>
            </a:r>
            <a:r>
              <a:rPr lang="en-AU" dirty="0" err="1"/>
              <a:t>fantaspace</a:t>
            </a:r>
            <a:r>
              <a:rPr lang="en-AU" dirty="0"/>
              <a:t> in investment priority. The company should invest for up gradation of technology so that the current level of productivity can be maintained. New products should be brought in that are more creative. To avoid it turning to Dog, the management should find new strategies to keep it going.</a:t>
            </a:r>
          </a:p>
        </p:txBody>
      </p:sp>
    </p:spTree>
    <p:extLst>
      <p:ext uri="{BB962C8B-B14F-4D97-AF65-F5344CB8AC3E}">
        <p14:creationId xmlns:p14="http://schemas.microsoft.com/office/powerpoint/2010/main" val="3992886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2438400" y="296863"/>
            <a:ext cx="8229600" cy="1143000"/>
          </a:xfrm>
        </p:spPr>
        <p:txBody>
          <a:bodyPr>
            <a:normAutofit/>
          </a:bodyPr>
          <a:lstStyle/>
          <a:p>
            <a:pPr>
              <a:spcBef>
                <a:spcPts val="0"/>
              </a:spcBef>
            </a:pPr>
            <a:r>
              <a:rPr lang="en-US" dirty="0">
                <a:ea typeface="Arial" panose="020B0604020202020204" pitchFamily="34" charset="0"/>
                <a:cs typeface="Times New Roman" panose="02020603050405020304" pitchFamily="18" charset="0"/>
              </a:rPr>
              <a:t>Yoda Knows</a:t>
            </a:r>
            <a:endParaRPr lang="en-AU" dirty="0">
              <a:ea typeface="Arial" panose="020B0604020202020204" pitchFamily="34" charset="0"/>
              <a:cs typeface="Times New Roman" panose="02020603050405020304" pitchFamily="18" charset="0"/>
            </a:endParaRPr>
          </a:p>
        </p:txBody>
      </p:sp>
      <p:sp>
        <p:nvSpPr>
          <p:cNvPr id="2" name="Content Placeholder 1"/>
          <p:cNvSpPr>
            <a:spLocks noGrp="1"/>
          </p:cNvSpPr>
          <p:nvPr>
            <p:ph idx="1"/>
          </p:nvPr>
        </p:nvSpPr>
        <p:spPr/>
        <p:txBody>
          <a:bodyPr/>
          <a:lstStyle/>
          <a:p>
            <a:pPr marL="725488" indent="-363538"/>
            <a:r>
              <a:rPr lang="en-AU" sz="2000" dirty="0"/>
              <a:t>Analysis</a:t>
            </a:r>
          </a:p>
          <a:p>
            <a:pPr marL="361950" indent="0" algn="just">
              <a:buNone/>
            </a:pPr>
            <a:r>
              <a:rPr lang="en-AU" dirty="0"/>
              <a:t>This is a cash cow for the business in the BCG matrix. The market has very high growth and high attractiveness. This part has low market share. This is treated as givers in the synergy matrix. There is huge potential in the market.</a:t>
            </a:r>
          </a:p>
          <a:p>
            <a:pPr marL="725488" indent="-363538"/>
            <a:r>
              <a:rPr lang="en-AU" sz="2000" dirty="0"/>
              <a:t>Recommendations</a:t>
            </a:r>
          </a:p>
          <a:p>
            <a:pPr marL="361950" indent="0" algn="just">
              <a:buNone/>
            </a:pPr>
            <a:r>
              <a:rPr lang="en-AU" dirty="0"/>
              <a:t>The company should invest heavily in this part. The innovation is necessary especially in the new product development. Successful new products will ensure that the company will be able to take full advantage of the market growth opportunities and attractiveness.</a:t>
            </a:r>
          </a:p>
        </p:txBody>
      </p:sp>
    </p:spTree>
    <p:extLst>
      <p:ext uri="{BB962C8B-B14F-4D97-AF65-F5344CB8AC3E}">
        <p14:creationId xmlns:p14="http://schemas.microsoft.com/office/powerpoint/2010/main" val="3612098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2438400" y="296863"/>
            <a:ext cx="8229600" cy="1143000"/>
          </a:xfrm>
        </p:spPr>
        <p:txBody>
          <a:bodyPr>
            <a:normAutofit/>
          </a:bodyPr>
          <a:lstStyle/>
          <a:p>
            <a:pPr>
              <a:spcBef>
                <a:spcPts val="0"/>
              </a:spcBef>
            </a:pPr>
            <a:r>
              <a:rPr lang="en-US" dirty="0" err="1">
                <a:ea typeface="Arial" panose="020B0604020202020204" pitchFamily="34" charset="0"/>
                <a:cs typeface="Times New Roman" panose="02020603050405020304" pitchFamily="18" charset="0"/>
              </a:rPr>
              <a:t>Fantaspace</a:t>
            </a:r>
            <a:endParaRPr lang="en-AU" dirty="0">
              <a:ea typeface="Arial" panose="020B0604020202020204" pitchFamily="34" charset="0"/>
              <a:cs typeface="Times New Roman" panose="02020603050405020304" pitchFamily="18" charset="0"/>
            </a:endParaRPr>
          </a:p>
        </p:txBody>
      </p:sp>
      <p:sp>
        <p:nvSpPr>
          <p:cNvPr id="2" name="Content Placeholder 1"/>
          <p:cNvSpPr>
            <a:spLocks noGrp="1"/>
          </p:cNvSpPr>
          <p:nvPr>
            <p:ph idx="1"/>
          </p:nvPr>
        </p:nvSpPr>
        <p:spPr/>
        <p:txBody>
          <a:bodyPr>
            <a:normAutofit/>
          </a:bodyPr>
          <a:lstStyle/>
          <a:p>
            <a:pPr marL="725488" indent="-363538"/>
            <a:r>
              <a:rPr lang="en-AU" sz="2000" dirty="0"/>
              <a:t>Analysis</a:t>
            </a:r>
          </a:p>
          <a:p>
            <a:pPr marL="361950" indent="0" algn="just">
              <a:buNone/>
            </a:pPr>
            <a:r>
              <a:rPr lang="en-AU" dirty="0"/>
              <a:t>This part of the business  has high strength in terms of competitiveness. It provides the highest revenue to the business. The growth Is low and attractiveness is medium in the market. It accounts for more than half of the market share. It is a star in BCG matrix for the company. </a:t>
            </a:r>
          </a:p>
          <a:p>
            <a:pPr marL="725488" indent="-363538"/>
            <a:r>
              <a:rPr lang="en-AU" sz="2000" dirty="0"/>
              <a:t>Recommendations</a:t>
            </a:r>
          </a:p>
          <a:p>
            <a:pPr marL="361950" indent="0" algn="just">
              <a:buNone/>
            </a:pPr>
            <a:r>
              <a:rPr lang="en-AU" dirty="0"/>
              <a:t>The company should make it the top option to invest in. This should be converted to sustained competitive advantage over a period of time. Market share and growth should be analysed consistently. The award winning movie should be used to build the image of the company and to attract new customers</a:t>
            </a:r>
          </a:p>
        </p:txBody>
      </p:sp>
    </p:spTree>
    <p:extLst>
      <p:ext uri="{BB962C8B-B14F-4D97-AF65-F5344CB8AC3E}">
        <p14:creationId xmlns:p14="http://schemas.microsoft.com/office/powerpoint/2010/main" val="1576209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Conclusion</a:t>
            </a:r>
          </a:p>
        </p:txBody>
      </p:sp>
      <p:sp>
        <p:nvSpPr>
          <p:cNvPr id="2" name="Content Placeholder 1"/>
          <p:cNvSpPr>
            <a:spLocks noGrp="1"/>
          </p:cNvSpPr>
          <p:nvPr>
            <p:ph idx="1"/>
          </p:nvPr>
        </p:nvSpPr>
        <p:spPr/>
        <p:txBody>
          <a:bodyPr>
            <a:normAutofit/>
          </a:bodyPr>
          <a:lstStyle/>
          <a:p>
            <a:pPr marL="725488" indent="-363538"/>
            <a:r>
              <a:rPr lang="en-AU" sz="2000" dirty="0"/>
              <a:t>Fantasy Film Business Portfolio</a:t>
            </a:r>
          </a:p>
          <a:p>
            <a:pPr marL="361950" indent="0">
              <a:buNone/>
            </a:pPr>
            <a:r>
              <a:rPr lang="en-AU" dirty="0"/>
              <a:t>The company has certain expertise in the fields of animated film making, advertisement and special effects. Most of the business units run by the company are in maturity stage. To cover this aspect, the management has launched </a:t>
            </a:r>
            <a:r>
              <a:rPr lang="en-AU" dirty="0" err="1"/>
              <a:t>Anisoft</a:t>
            </a:r>
            <a:r>
              <a:rPr lang="en-AU" dirty="0"/>
              <a:t> and Yoda Knows. These parts have been launched to increase the performance levels of the company.</a:t>
            </a:r>
          </a:p>
          <a:p>
            <a:pPr marL="361950" indent="0">
              <a:buNone/>
            </a:pPr>
            <a:r>
              <a:rPr lang="en-AU" dirty="0"/>
              <a:t>There are two cash cows for the company namely Advantage and Yoda knows. The star is </a:t>
            </a:r>
            <a:r>
              <a:rPr lang="en-AU" dirty="0" err="1"/>
              <a:t>Fantaspace</a:t>
            </a:r>
            <a:r>
              <a:rPr lang="en-AU" dirty="0"/>
              <a:t> which generates a good proportion of revenue for the company. </a:t>
            </a:r>
            <a:r>
              <a:rPr lang="en-AU" dirty="0" err="1"/>
              <a:t>Anisoft</a:t>
            </a:r>
            <a:r>
              <a:rPr lang="en-AU" dirty="0"/>
              <a:t> is a question mark but the market has great growth potential which will mean that this can be developed to star. </a:t>
            </a:r>
            <a:r>
              <a:rPr lang="en-AU" dirty="0" err="1"/>
              <a:t>DigiFx</a:t>
            </a:r>
            <a:r>
              <a:rPr lang="en-AU" dirty="0"/>
              <a:t> is the dog for the whole analysis.</a:t>
            </a:r>
          </a:p>
        </p:txBody>
      </p:sp>
    </p:spTree>
    <p:extLst>
      <p:ext uri="{BB962C8B-B14F-4D97-AF65-F5344CB8AC3E}">
        <p14:creationId xmlns:p14="http://schemas.microsoft.com/office/powerpoint/2010/main" val="2467453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Introduction</a:t>
            </a:r>
          </a:p>
        </p:txBody>
      </p:sp>
      <p:sp>
        <p:nvSpPr>
          <p:cNvPr id="2" name="Content Placeholder 1"/>
          <p:cNvSpPr>
            <a:spLocks noGrp="1"/>
          </p:cNvSpPr>
          <p:nvPr>
            <p:ph idx="1"/>
          </p:nvPr>
        </p:nvSpPr>
        <p:spPr/>
        <p:txBody>
          <a:bodyPr/>
          <a:lstStyle/>
          <a:p>
            <a:pPr marL="725488" indent="-363538"/>
            <a:r>
              <a:rPr lang="en-AU" sz="2000" dirty="0"/>
              <a:t>Fantasy Film Dynamic Capability</a:t>
            </a:r>
          </a:p>
          <a:p>
            <a:pPr marL="361950" indent="0">
              <a:buNone/>
            </a:pPr>
            <a:r>
              <a:rPr lang="en-AU" dirty="0"/>
              <a:t>The resource base plays an important role in the success or failure for any organization. The dynamic capability is the ability of the company to create, enhance or change the current resource base. The business is in the stage of maturity. At this stage, either the businesses die or they are refurbished with the help of new and innovative ideas. This is done by carefully analysing the opportunities available within and outside the organization. These opportunities are availed by transferring resources to them. However the business should continue to learn and watch out for further opportunities.</a:t>
            </a:r>
          </a:p>
        </p:txBody>
      </p:sp>
    </p:spTree>
    <p:extLst>
      <p:ext uri="{BB962C8B-B14F-4D97-AF65-F5344CB8AC3E}">
        <p14:creationId xmlns:p14="http://schemas.microsoft.com/office/powerpoint/2010/main" val="571556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Identify and assess opportunities</a:t>
            </a:r>
          </a:p>
        </p:txBody>
      </p:sp>
      <p:sp>
        <p:nvSpPr>
          <p:cNvPr id="2" name="Content Placeholder 1"/>
          <p:cNvSpPr>
            <a:spLocks noGrp="1"/>
          </p:cNvSpPr>
          <p:nvPr>
            <p:ph idx="1"/>
          </p:nvPr>
        </p:nvSpPr>
        <p:spPr/>
        <p:txBody>
          <a:bodyPr>
            <a:normAutofit/>
          </a:bodyPr>
          <a:lstStyle/>
          <a:p>
            <a:pPr marL="725488" indent="-363538"/>
            <a:r>
              <a:rPr lang="en-AU" sz="2000" dirty="0"/>
              <a:t>Analysis</a:t>
            </a:r>
          </a:p>
          <a:p>
            <a:pPr marL="361950" indent="0" algn="just">
              <a:buNone/>
            </a:pPr>
            <a:r>
              <a:rPr lang="en-AU" dirty="0"/>
              <a:t>The company has 5 business units. Along with the star named </a:t>
            </a:r>
            <a:r>
              <a:rPr lang="en-AU" dirty="0" err="1"/>
              <a:t>Fantaspace</a:t>
            </a:r>
            <a:r>
              <a:rPr lang="en-AU" dirty="0"/>
              <a:t>, the newly acquired gaming section is very attractive. Most of the older units are in the maturity stage of the life cycle. </a:t>
            </a:r>
          </a:p>
          <a:p>
            <a:pPr marL="361950" indent="0" algn="just">
              <a:buNone/>
            </a:pPr>
            <a:r>
              <a:rPr lang="en-AU" dirty="0"/>
              <a:t>Strength: The main strength of the company is the animated films and advertising. The newly acquired gaming section is also very attractive.</a:t>
            </a:r>
          </a:p>
          <a:p>
            <a:pPr marL="361950" indent="0" algn="just">
              <a:buNone/>
            </a:pPr>
            <a:r>
              <a:rPr lang="en-AU" dirty="0"/>
              <a:t>Weakness: The company shows that it does not have the ability to take full advantage of an opportunity when it presents itself. This is partly because the organizational structure does not suit the company. The structure should be decentralised and each unit must have its own management. These unit management should hold meetings to discuss the matters within the whole organization.</a:t>
            </a:r>
          </a:p>
          <a:p>
            <a:pPr marL="361950" indent="0">
              <a:buNone/>
            </a:pPr>
            <a:endParaRPr lang="en-AU" dirty="0"/>
          </a:p>
        </p:txBody>
      </p:sp>
    </p:spTree>
    <p:extLst>
      <p:ext uri="{BB962C8B-B14F-4D97-AF65-F5344CB8AC3E}">
        <p14:creationId xmlns:p14="http://schemas.microsoft.com/office/powerpoint/2010/main" val="341076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Identify and assess opportunities</a:t>
            </a:r>
          </a:p>
        </p:txBody>
      </p:sp>
      <p:sp>
        <p:nvSpPr>
          <p:cNvPr id="2" name="Content Placeholder 1"/>
          <p:cNvSpPr>
            <a:spLocks noGrp="1"/>
          </p:cNvSpPr>
          <p:nvPr>
            <p:ph idx="1"/>
          </p:nvPr>
        </p:nvSpPr>
        <p:spPr/>
        <p:txBody>
          <a:bodyPr>
            <a:normAutofit/>
          </a:bodyPr>
          <a:lstStyle/>
          <a:p>
            <a:pPr marL="725488" indent="-363538"/>
            <a:r>
              <a:rPr lang="en-AU" dirty="0"/>
              <a:t>The company should manage the things in a way that any piece of knowledge should not be confined to a single department. The first and foremost aspect is that the knowledge should be shared across the whole organization. This will help the company to get the knowledge about new trends in the market or even a new market in itself. This goal will be achieved by making teams including members from all the departments.  This will also help the company to share knowledge within all the departments.</a:t>
            </a:r>
          </a:p>
          <a:p>
            <a:pPr marL="725488" indent="-363538"/>
            <a:r>
              <a:rPr lang="en-AU" dirty="0"/>
              <a:t>The external aspects of the opportunities relate to the option of collaborating with the big companies already present in the market especially Apple and Amazon.</a:t>
            </a:r>
          </a:p>
        </p:txBody>
      </p:sp>
    </p:spTree>
    <p:extLst>
      <p:ext uri="{BB962C8B-B14F-4D97-AF65-F5344CB8AC3E}">
        <p14:creationId xmlns:p14="http://schemas.microsoft.com/office/powerpoint/2010/main" val="3817293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Mobilise resources</a:t>
            </a:r>
          </a:p>
        </p:txBody>
      </p:sp>
      <p:sp>
        <p:nvSpPr>
          <p:cNvPr id="2" name="Content Placeholder 1"/>
          <p:cNvSpPr>
            <a:spLocks noGrp="1"/>
          </p:cNvSpPr>
          <p:nvPr>
            <p:ph idx="1"/>
          </p:nvPr>
        </p:nvSpPr>
        <p:spPr/>
        <p:txBody>
          <a:bodyPr>
            <a:normAutofit/>
          </a:bodyPr>
          <a:lstStyle/>
          <a:p>
            <a:pPr marL="725488" indent="-363538"/>
            <a:r>
              <a:rPr lang="en-AU" sz="2000" dirty="0"/>
              <a:t>Analysis</a:t>
            </a:r>
          </a:p>
          <a:p>
            <a:pPr marL="361950" indent="0" algn="just">
              <a:buNone/>
            </a:pPr>
            <a:r>
              <a:rPr lang="en-AU" dirty="0"/>
              <a:t>The major problem for the company lies in the managerial structure. The company should decentralize the decision making. In fact the quickest decisions are made on the lowest levels, so company should use that model to make quick decisions. The company should take up the opportunity presented by the animated films and digital software sides. The gaming is also emerging and has very high potential. In order to grab the opportunity, the company should develop new competitive advantage that relates to the markets which have potential to grow. The company should identify the phase of the life cycle that its products are in. This will help the company in reassessing the situation.</a:t>
            </a:r>
          </a:p>
        </p:txBody>
      </p:sp>
    </p:spTree>
    <p:extLst>
      <p:ext uri="{BB962C8B-B14F-4D97-AF65-F5344CB8AC3E}">
        <p14:creationId xmlns:p14="http://schemas.microsoft.com/office/powerpoint/2010/main" val="2260348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Mobilise resources</a:t>
            </a:r>
          </a:p>
        </p:txBody>
      </p:sp>
      <p:sp>
        <p:nvSpPr>
          <p:cNvPr id="2" name="Content Placeholder 1"/>
          <p:cNvSpPr>
            <a:spLocks noGrp="1"/>
          </p:cNvSpPr>
          <p:nvPr>
            <p:ph idx="1"/>
          </p:nvPr>
        </p:nvSpPr>
        <p:spPr/>
        <p:txBody>
          <a:bodyPr/>
          <a:lstStyle/>
          <a:p>
            <a:pPr marL="725488" indent="-363538"/>
            <a:r>
              <a:rPr lang="en-AU" sz="2000" dirty="0"/>
              <a:t>Recommendations</a:t>
            </a:r>
          </a:p>
          <a:p>
            <a:pPr marL="361950" indent="0" algn="just">
              <a:buNone/>
            </a:pPr>
            <a:r>
              <a:rPr lang="en-AU" dirty="0"/>
              <a:t>A clear change in the managerial structure is required. The decision making should be done on all the levels of the organization. This will help the business decide quickly which opportunities to pursue. This will also mean that more communication will take place between the people from different sections of the company. This practice will benefit the company in the long run. The core competency o the company is the animation and the company can add software section to this cart.  The company can offer theme parks services for the public.</a:t>
            </a:r>
          </a:p>
        </p:txBody>
      </p:sp>
    </p:spTree>
    <p:extLst>
      <p:ext uri="{BB962C8B-B14F-4D97-AF65-F5344CB8AC3E}">
        <p14:creationId xmlns:p14="http://schemas.microsoft.com/office/powerpoint/2010/main" val="3999868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Transform and reconfigure</a:t>
            </a:r>
          </a:p>
        </p:txBody>
      </p:sp>
      <p:sp>
        <p:nvSpPr>
          <p:cNvPr id="2" name="Content Placeholder 1"/>
          <p:cNvSpPr>
            <a:spLocks noGrp="1"/>
          </p:cNvSpPr>
          <p:nvPr>
            <p:ph idx="1"/>
          </p:nvPr>
        </p:nvSpPr>
        <p:spPr/>
        <p:txBody>
          <a:bodyPr/>
          <a:lstStyle/>
          <a:p>
            <a:pPr marL="725488" indent="-363538"/>
            <a:r>
              <a:rPr lang="en-AU" sz="2000" dirty="0"/>
              <a:t>Analysis</a:t>
            </a:r>
          </a:p>
          <a:p>
            <a:pPr marL="361950" indent="0" algn="just">
              <a:buNone/>
            </a:pPr>
            <a:r>
              <a:rPr lang="en-AU" dirty="0"/>
              <a:t>The business leads to be reformed on solid basis if the company wants to have business dynamic capability. The first aspect is the decentralization of its structure. The company should create strategic alliance internally to allow the interaction between various employees from different departments. This will help the transfer of  knowledge between them. The culture of the company should be such that it can adapt very quickly to any change. The fast communication also allows the identification of any problem in the system very quickly. Then it can also be solved appropriately.</a:t>
            </a:r>
          </a:p>
        </p:txBody>
      </p:sp>
    </p:spTree>
    <p:extLst>
      <p:ext uri="{BB962C8B-B14F-4D97-AF65-F5344CB8AC3E}">
        <p14:creationId xmlns:p14="http://schemas.microsoft.com/office/powerpoint/2010/main" val="272309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Introduction</a:t>
            </a:r>
          </a:p>
        </p:txBody>
      </p:sp>
      <p:sp>
        <p:nvSpPr>
          <p:cNvPr id="2" name="Content Placeholder 1"/>
          <p:cNvSpPr>
            <a:spLocks noGrp="1"/>
          </p:cNvSpPr>
          <p:nvPr>
            <p:ph idx="1"/>
          </p:nvPr>
        </p:nvSpPr>
        <p:spPr/>
        <p:txBody>
          <a:bodyPr/>
          <a:lstStyle/>
          <a:p>
            <a:pPr marL="725488" indent="-363538"/>
            <a:r>
              <a:rPr lang="en-AU" sz="2400" dirty="0"/>
              <a:t>Business Portfolio</a:t>
            </a:r>
          </a:p>
          <a:p>
            <a:pPr marL="361950" indent="0" algn="just">
              <a:buNone/>
            </a:pPr>
            <a:r>
              <a:rPr lang="en-AU" dirty="0"/>
              <a:t>This analysis is about an animation studio that makes feature films using the animation technology. It has five business units namely </a:t>
            </a:r>
            <a:r>
              <a:rPr lang="en-AU" dirty="0" err="1"/>
              <a:t>Fantaspace</a:t>
            </a:r>
            <a:r>
              <a:rPr lang="en-AU" dirty="0"/>
              <a:t> which produces animated films. </a:t>
            </a:r>
          </a:p>
          <a:p>
            <a:pPr marL="361950" indent="0" algn="just">
              <a:buNone/>
            </a:pPr>
            <a:r>
              <a:rPr lang="en-AU" dirty="0"/>
              <a:t>Advantage creates animated advertising</a:t>
            </a:r>
          </a:p>
          <a:p>
            <a:pPr marL="361950" indent="0" algn="just">
              <a:buNone/>
            </a:pPr>
            <a:r>
              <a:rPr lang="en-AU" dirty="0" err="1"/>
              <a:t>Ansoft</a:t>
            </a:r>
            <a:r>
              <a:rPr lang="en-AU" dirty="0"/>
              <a:t> builds software for animations</a:t>
            </a:r>
          </a:p>
          <a:p>
            <a:pPr marL="361950" indent="0" algn="just">
              <a:buNone/>
            </a:pPr>
            <a:r>
              <a:rPr lang="en-AU" dirty="0" err="1"/>
              <a:t>Digifx</a:t>
            </a:r>
            <a:r>
              <a:rPr lang="en-AU" dirty="0"/>
              <a:t> produces special affects for films</a:t>
            </a:r>
          </a:p>
          <a:p>
            <a:pPr marL="361950" indent="0" algn="just">
              <a:buNone/>
            </a:pPr>
            <a:r>
              <a:rPr lang="en-AU" dirty="0"/>
              <a:t>Yoda Knows is a new addition that is related to the gaming and related products.</a:t>
            </a:r>
          </a:p>
          <a:p>
            <a:pPr marL="361950" indent="0">
              <a:buNone/>
            </a:pPr>
            <a:endParaRPr lang="en-AU" dirty="0"/>
          </a:p>
        </p:txBody>
      </p:sp>
    </p:spTree>
    <p:extLst>
      <p:ext uri="{BB962C8B-B14F-4D97-AF65-F5344CB8AC3E}">
        <p14:creationId xmlns:p14="http://schemas.microsoft.com/office/powerpoint/2010/main" val="3903953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Transform and reconfigure</a:t>
            </a:r>
          </a:p>
        </p:txBody>
      </p:sp>
      <p:sp>
        <p:nvSpPr>
          <p:cNvPr id="2" name="Content Placeholder 1"/>
          <p:cNvSpPr>
            <a:spLocks noGrp="1"/>
          </p:cNvSpPr>
          <p:nvPr>
            <p:ph idx="1"/>
          </p:nvPr>
        </p:nvSpPr>
        <p:spPr/>
        <p:txBody>
          <a:bodyPr/>
          <a:lstStyle/>
          <a:p>
            <a:pPr marL="725488" indent="-363538"/>
            <a:r>
              <a:rPr lang="en-AU" sz="2000" dirty="0"/>
              <a:t>Recommendations</a:t>
            </a:r>
          </a:p>
          <a:p>
            <a:pPr marL="361950" indent="0" algn="just">
              <a:buNone/>
            </a:pPr>
            <a:r>
              <a:rPr lang="en-AU" dirty="0"/>
              <a:t>The foundation for transformation will be the change in culture and management structure. This base will be used by the company to launch the various improvements. The processes should be changed so that there is an overall improvement in the company. This change will include the application of new techniques to increase the number of customers. The ways in which these customers will be transferred to loyal ones. The focus of the company should be the customers as they will ultimately decide the top and bottom companies of the market.</a:t>
            </a:r>
          </a:p>
        </p:txBody>
      </p:sp>
    </p:spTree>
    <p:extLst>
      <p:ext uri="{BB962C8B-B14F-4D97-AF65-F5344CB8AC3E}">
        <p14:creationId xmlns:p14="http://schemas.microsoft.com/office/powerpoint/2010/main" val="4286020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Conclusion</a:t>
            </a:r>
          </a:p>
        </p:txBody>
      </p:sp>
      <p:sp>
        <p:nvSpPr>
          <p:cNvPr id="2" name="Content Placeholder 1"/>
          <p:cNvSpPr>
            <a:spLocks noGrp="1"/>
          </p:cNvSpPr>
          <p:nvPr>
            <p:ph idx="1"/>
          </p:nvPr>
        </p:nvSpPr>
        <p:spPr/>
        <p:txBody>
          <a:bodyPr/>
          <a:lstStyle/>
          <a:p>
            <a:pPr marL="725488" indent="-363538"/>
            <a:r>
              <a:rPr lang="en-AU" sz="2000" dirty="0"/>
              <a:t>Fantasy Film Dynamic Capability</a:t>
            </a:r>
          </a:p>
          <a:p>
            <a:pPr marL="361950" indent="0" algn="just">
              <a:buNone/>
            </a:pPr>
            <a:r>
              <a:rPr lang="en-AU" dirty="0"/>
              <a:t>This aspect can be improved and sustained by sharing the knowledge between the various employees from different departments</a:t>
            </a:r>
            <a:r>
              <a:rPr lang="en-US" dirty="0"/>
              <a:t>(</a:t>
            </a:r>
            <a:r>
              <a:rPr lang="en-US" dirty="0" err="1"/>
              <a:t>Burgleman</a:t>
            </a:r>
            <a:r>
              <a:rPr lang="en-US" dirty="0"/>
              <a:t> &amp; </a:t>
            </a:r>
            <a:r>
              <a:rPr lang="en-US" dirty="0" err="1"/>
              <a:t>Maidique</a:t>
            </a:r>
            <a:r>
              <a:rPr lang="en-US" dirty="0"/>
              <a:t>, 2000)</a:t>
            </a:r>
            <a:r>
              <a:rPr lang="en-AU" dirty="0"/>
              <a:t>. This sharing will also include the skilled </a:t>
            </a:r>
            <a:r>
              <a:rPr lang="en-AU" dirty="0" err="1"/>
              <a:t>labor</a:t>
            </a:r>
            <a:r>
              <a:rPr lang="en-AU" dirty="0"/>
              <a:t> from one department to another. The strength of the company lies in the digital animation and advertising. The major weakness is the  managerial structure of the company which has to be  converted to a decentralized system which will help the company to take advantage of any opportunities that present themselves. This will also help the company to take faster decisions which will help it to seize new markets quickly.</a:t>
            </a:r>
          </a:p>
        </p:txBody>
      </p:sp>
    </p:spTree>
    <p:extLst>
      <p:ext uri="{BB962C8B-B14F-4D97-AF65-F5344CB8AC3E}">
        <p14:creationId xmlns:p14="http://schemas.microsoft.com/office/powerpoint/2010/main" val="2963163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a:t>Ansoff</a:t>
            </a:r>
            <a:r>
              <a:rPr lang="en-US" dirty="0"/>
              <a:t>, I., 1987. </a:t>
            </a:r>
            <a:r>
              <a:rPr lang="en-US" i="1" dirty="0"/>
              <a:t>Corporate strategy. </a:t>
            </a:r>
            <a:r>
              <a:rPr lang="en-US" dirty="0"/>
              <a:t>London: Penguin books.</a:t>
            </a:r>
          </a:p>
          <a:p>
            <a:r>
              <a:rPr lang="en-US" dirty="0" err="1"/>
              <a:t>Ansoff</a:t>
            </a:r>
            <a:r>
              <a:rPr lang="en-US" dirty="0"/>
              <a:t>, I. &amp; </a:t>
            </a:r>
            <a:r>
              <a:rPr lang="en-US" dirty="0" err="1"/>
              <a:t>McDonell</a:t>
            </a:r>
            <a:r>
              <a:rPr lang="en-US" dirty="0"/>
              <a:t>, 1990. </a:t>
            </a:r>
            <a:r>
              <a:rPr lang="en-US" i="1" dirty="0"/>
              <a:t>Implanting Strategic Management. </a:t>
            </a:r>
            <a:r>
              <a:rPr lang="en-US" dirty="0"/>
              <a:t>2 ed. Cambridge: Prentice Hall.</a:t>
            </a:r>
          </a:p>
          <a:p>
            <a:r>
              <a:rPr lang="en-US" dirty="0"/>
              <a:t>Armstrong &amp; Brodie, 1994. Effects of Portfolio planning on decision making: Experimental results. </a:t>
            </a:r>
            <a:r>
              <a:rPr lang="en-US" i="1" dirty="0"/>
              <a:t>International Journal of research in marketing, </a:t>
            </a:r>
            <a:r>
              <a:rPr lang="en-US" dirty="0"/>
              <a:t>11(1), pp. 73-84.</a:t>
            </a:r>
          </a:p>
          <a:p>
            <a:pPr marL="0" indent="0">
              <a:buNone/>
            </a:pPr>
            <a:endParaRPr lang="en-US" dirty="0"/>
          </a:p>
        </p:txBody>
      </p:sp>
    </p:spTree>
    <p:extLst>
      <p:ext uri="{BB962C8B-B14F-4D97-AF65-F5344CB8AC3E}">
        <p14:creationId xmlns:p14="http://schemas.microsoft.com/office/powerpoint/2010/main" val="1121132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References </a:t>
            </a:r>
            <a:r>
              <a:rPr lang="en-US" smtClean="0"/>
              <a:t>(Cont’d)</a:t>
            </a:r>
            <a:endParaRPr lang="en-US" dirty="0"/>
          </a:p>
        </p:txBody>
      </p:sp>
      <p:sp>
        <p:nvSpPr>
          <p:cNvPr id="2" name="Content Placeholder 1"/>
          <p:cNvSpPr>
            <a:spLocks noGrp="1"/>
          </p:cNvSpPr>
          <p:nvPr>
            <p:ph idx="1"/>
          </p:nvPr>
        </p:nvSpPr>
        <p:spPr/>
        <p:txBody>
          <a:bodyPr>
            <a:normAutofit/>
          </a:bodyPr>
          <a:lstStyle/>
          <a:p>
            <a:pPr marL="0" lvl="0" indent="0" eaLnBrk="0" fontAlgn="base" hangingPunct="0">
              <a:lnSpc>
                <a:spcPct val="100000"/>
              </a:lnSpc>
              <a:spcBef>
                <a:spcPct val="0"/>
              </a:spcBef>
              <a:spcAft>
                <a:spcPct val="0"/>
              </a:spcAft>
              <a:buNone/>
            </a:pPr>
            <a:r>
              <a:rPr lang="en-US" dirty="0" err="1">
                <a:latin typeface="Times New Roman" panose="02020603050405020304" pitchFamily="18" charset="0"/>
                <a:ea typeface="Calibri" panose="020F0502020204030204" pitchFamily="34" charset="0"/>
                <a:cs typeface="Times New Roman" panose="02020603050405020304" pitchFamily="18" charset="0"/>
              </a:rPr>
              <a:t>Burgleman</a:t>
            </a:r>
            <a:r>
              <a:rPr lang="en-US" dirty="0">
                <a:latin typeface="Times New Roman" panose="02020603050405020304" pitchFamily="18" charset="0"/>
                <a:ea typeface="Calibri" panose="020F0502020204030204" pitchFamily="34" charset="0"/>
                <a:cs typeface="Times New Roman" panose="02020603050405020304" pitchFamily="18" charset="0"/>
              </a:rPr>
              <a:t> &amp; </a:t>
            </a:r>
            <a:r>
              <a:rPr lang="en-US" dirty="0" err="1">
                <a:latin typeface="Times New Roman" panose="02020603050405020304" pitchFamily="18" charset="0"/>
                <a:ea typeface="Calibri" panose="020F0502020204030204" pitchFamily="34" charset="0"/>
                <a:cs typeface="Times New Roman" panose="02020603050405020304" pitchFamily="18" charset="0"/>
              </a:rPr>
              <a:t>Maidique</a:t>
            </a:r>
            <a:r>
              <a:rPr lang="en-US" dirty="0">
                <a:latin typeface="Times New Roman" panose="02020603050405020304" pitchFamily="18" charset="0"/>
                <a:ea typeface="Calibri" panose="020F0502020204030204" pitchFamily="34" charset="0"/>
                <a:cs typeface="Times New Roman" panose="02020603050405020304" pitchFamily="18" charset="0"/>
              </a:rPr>
              <a:t>, 2000. </a:t>
            </a:r>
            <a:r>
              <a:rPr lang="en-US" i="1" dirty="0">
                <a:latin typeface="Times New Roman" panose="02020603050405020304" pitchFamily="18" charset="0"/>
                <a:ea typeface="Calibri" panose="020F0502020204030204" pitchFamily="34" charset="0"/>
                <a:cs typeface="Times New Roman" panose="02020603050405020304" pitchFamily="18" charset="0"/>
              </a:rPr>
              <a:t>Strategic management of Technology and Innovation. </a:t>
            </a:r>
            <a:r>
              <a:rPr lang="en-US" dirty="0">
                <a:latin typeface="Times New Roman" panose="02020603050405020304" pitchFamily="18" charset="0"/>
                <a:ea typeface="Calibri" panose="020F0502020204030204" pitchFamily="34" charset="0"/>
                <a:cs typeface="Times New Roman" panose="02020603050405020304" pitchFamily="18" charset="0"/>
              </a:rPr>
              <a:t>3 ed. New York: McGraw- Hill.</a:t>
            </a:r>
            <a:endParaRPr lang="en-US" sz="1800" dirty="0"/>
          </a:p>
          <a:p>
            <a:pPr marL="0" lvl="0" indent="0" eaLnBrk="0" fontAlgn="base" hangingPunct="0">
              <a:lnSpc>
                <a:spcPct val="100000"/>
              </a:lnSpc>
              <a:spcBef>
                <a:spcPct val="0"/>
              </a:spcBef>
              <a:spcAft>
                <a:spcPct val="0"/>
              </a:spcAft>
              <a:buNone/>
            </a:pPr>
            <a:r>
              <a:rPr lang="en-US" dirty="0" err="1">
                <a:latin typeface="Times New Roman" panose="02020603050405020304" pitchFamily="18" charset="0"/>
                <a:ea typeface="Calibri" panose="020F0502020204030204" pitchFamily="34" charset="0"/>
                <a:cs typeface="Times New Roman" panose="02020603050405020304" pitchFamily="18" charset="0"/>
              </a:rPr>
              <a:t>Mohajan</a:t>
            </a:r>
            <a:r>
              <a:rPr lang="en-US" dirty="0">
                <a:latin typeface="Times New Roman" panose="02020603050405020304" pitchFamily="18" charset="0"/>
                <a:ea typeface="Calibri" panose="020F0502020204030204" pitchFamily="34" charset="0"/>
                <a:cs typeface="Times New Roman" panose="02020603050405020304" pitchFamily="18" charset="0"/>
              </a:rPr>
              <a:t>, H. K., 2018. An analysis on BCG growth sharing matrix. </a:t>
            </a:r>
            <a:r>
              <a:rPr lang="en-US" i="1" dirty="0">
                <a:latin typeface="Times New Roman" panose="02020603050405020304" pitchFamily="18" charset="0"/>
                <a:ea typeface="Calibri" panose="020F0502020204030204" pitchFamily="34" charset="0"/>
                <a:cs typeface="Times New Roman" panose="02020603050405020304" pitchFamily="18" charset="0"/>
              </a:rPr>
              <a:t>Noble international journal of Business and management research, </a:t>
            </a:r>
            <a:r>
              <a:rPr lang="en-US" dirty="0">
                <a:latin typeface="Times New Roman" panose="02020603050405020304" pitchFamily="18" charset="0"/>
                <a:ea typeface="Calibri" panose="020F0502020204030204" pitchFamily="34" charset="0"/>
                <a:cs typeface="Times New Roman" panose="02020603050405020304" pitchFamily="18" charset="0"/>
              </a:rPr>
              <a:t>2(1), pp. 1-6.</a:t>
            </a:r>
            <a:endParaRPr lang="en-US" sz="1800" dirty="0"/>
          </a:p>
          <a:p>
            <a:pPr marL="0" lvl="0" indent="0" eaLnBrk="0" fontAlgn="base" hangingPunct="0">
              <a:lnSpc>
                <a:spcPct val="100000"/>
              </a:lnSpc>
              <a:spcBef>
                <a:spcPct val="0"/>
              </a:spcBef>
              <a:spcAft>
                <a:spcPct val="0"/>
              </a:spcAft>
              <a:buNone/>
            </a:pPr>
            <a:r>
              <a:rPr lang="en-US" dirty="0" err="1">
                <a:latin typeface="Times New Roman" panose="02020603050405020304" pitchFamily="18" charset="0"/>
                <a:ea typeface="Calibri" panose="020F0502020204030204" pitchFamily="34" charset="0"/>
                <a:cs typeface="Times New Roman" panose="02020603050405020304" pitchFamily="18" charset="0"/>
              </a:rPr>
              <a:t>Peteraf</a:t>
            </a:r>
            <a:r>
              <a:rPr lang="en-US" dirty="0">
                <a:latin typeface="Times New Roman" panose="02020603050405020304" pitchFamily="18" charset="0"/>
                <a:ea typeface="Calibri" panose="020F0502020204030204" pitchFamily="34" charset="0"/>
                <a:cs typeface="Times New Roman" panose="02020603050405020304" pitchFamily="18" charset="0"/>
              </a:rPr>
              <a:t>, C. E. h. a. M. A., 2009. Understanding Dynamic Capabilities: Progress Along a Developmental path. </a:t>
            </a:r>
            <a:r>
              <a:rPr lang="en-US" i="1" dirty="0">
                <a:latin typeface="Times New Roman" panose="02020603050405020304" pitchFamily="18" charset="0"/>
                <a:ea typeface="Calibri" panose="020F0502020204030204" pitchFamily="34" charset="0"/>
                <a:cs typeface="Times New Roman" panose="02020603050405020304" pitchFamily="18" charset="0"/>
              </a:rPr>
              <a:t>Strategic Organization, </a:t>
            </a:r>
            <a:r>
              <a:rPr lang="en-US" dirty="0">
                <a:latin typeface="Times New Roman" panose="02020603050405020304" pitchFamily="18" charset="0"/>
                <a:ea typeface="Calibri" panose="020F0502020204030204" pitchFamily="34" charset="0"/>
                <a:cs typeface="Times New Roman" panose="02020603050405020304" pitchFamily="18" charset="0"/>
              </a:rPr>
              <a:t>7(1), pp. 91-102.</a:t>
            </a:r>
            <a:endParaRPr lang="en-US" sz="1800" dirty="0"/>
          </a:p>
          <a:p>
            <a:pPr marL="0" lvl="0" indent="0" eaLnBrk="0" fontAlgn="base" hangingPunct="0">
              <a:lnSpc>
                <a:spcPct val="100000"/>
              </a:lnSpc>
              <a:spcBef>
                <a:spcPct val="0"/>
              </a:spcBef>
              <a:spcAft>
                <a:spcPct val="0"/>
              </a:spcAft>
              <a:buNone/>
            </a:pPr>
            <a:r>
              <a:rPr lang="en-US" dirty="0" err="1">
                <a:latin typeface="Times New Roman" panose="02020603050405020304" pitchFamily="18" charset="0"/>
                <a:ea typeface="Calibri" panose="020F0502020204030204" pitchFamily="34" charset="0"/>
                <a:cs typeface="Times New Roman" panose="02020603050405020304" pitchFamily="18" charset="0"/>
              </a:rPr>
              <a:t>Shodhganga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n.d.</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https://shodhganga.inflibnet.ac.in/bitstream/10603/36056/8/08_chapter%203.pdf. </a:t>
            </a:r>
            <a:r>
              <a:rPr lang="en-US" dirty="0">
                <a:latin typeface="Times New Roman" panose="02020603050405020304" pitchFamily="18" charset="0"/>
                <a:ea typeface="Calibri" panose="020F0502020204030204" pitchFamily="34" charset="0"/>
                <a:cs typeface="Times New Roman" panose="02020603050405020304" pitchFamily="18" charset="0"/>
              </a:rPr>
              <a:t>[Online] </a:t>
            </a:r>
            <a:br>
              <a:rPr lang="en-US" dirty="0">
                <a:latin typeface="Times New Roman" panose="02020603050405020304" pitchFamily="18" charset="0"/>
                <a:ea typeface="Calibri" panose="020F0502020204030204" pitchFamily="34" charset="0"/>
                <a:cs typeface="Times New Roman" panose="02020603050405020304" pitchFamily="18" charset="0"/>
              </a:rPr>
            </a:br>
            <a:r>
              <a:rPr lang="en-US" dirty="0">
                <a:latin typeface="Times New Roman" panose="02020603050405020304" pitchFamily="18" charset="0"/>
                <a:ea typeface="Calibri" panose="020F0502020204030204" pitchFamily="34" charset="0"/>
                <a:cs typeface="Times New Roman" panose="02020603050405020304" pitchFamily="18" charset="0"/>
              </a:rPr>
              <a:t>Available at: </a:t>
            </a:r>
            <a:r>
              <a:rPr lang="en-US" u="sng" dirty="0">
                <a:latin typeface="Times New Roman" panose="02020603050405020304" pitchFamily="18" charset="0"/>
                <a:ea typeface="Calibri" panose="020F0502020204030204" pitchFamily="34" charset="0"/>
                <a:cs typeface="Times New Roman" panose="02020603050405020304" pitchFamily="18" charset="0"/>
              </a:rPr>
              <a:t>https://shodhganga.inflibnet.ac.in/bitstream/10603/36056/8/08_chapter%203.pdf</a:t>
            </a:r>
            <a:r>
              <a:rPr lang="en-US" dirty="0">
                <a:latin typeface="Times New Roman" panose="02020603050405020304" pitchFamily="18" charset="0"/>
                <a:ea typeface="Calibri" panose="020F0502020204030204" pitchFamily="34" charset="0"/>
                <a:cs typeface="Times New Roman" panose="02020603050405020304" pitchFamily="18" charset="0"/>
              </a:rPr>
              <a:t/>
            </a:r>
            <a:br>
              <a:rPr lang="en-US" dirty="0">
                <a:latin typeface="Times New Roman" panose="02020603050405020304" pitchFamily="18" charset="0"/>
                <a:ea typeface="Calibri" panose="020F0502020204030204" pitchFamily="34" charset="0"/>
                <a:cs typeface="Times New Roman" panose="02020603050405020304" pitchFamily="18" charset="0"/>
              </a:rPr>
            </a:br>
            <a:r>
              <a:rPr lang="en-US" dirty="0">
                <a:latin typeface="Times New Roman" panose="02020603050405020304" pitchFamily="18" charset="0"/>
                <a:ea typeface="Calibri" panose="020F0502020204030204" pitchFamily="34" charset="0"/>
                <a:cs typeface="Times New Roman" panose="02020603050405020304" pitchFamily="18" charset="0"/>
              </a:rPr>
              <a:t>[Accessed 24 May 2019].</a:t>
            </a:r>
            <a:endParaRPr lang="en-US" sz="1800" dirty="0"/>
          </a:p>
          <a:p>
            <a:pPr marL="725488" indent="-363538"/>
            <a:endParaRPr lang="en-AU" dirty="0"/>
          </a:p>
        </p:txBody>
      </p:sp>
    </p:spTree>
    <p:extLst>
      <p:ext uri="{BB962C8B-B14F-4D97-AF65-F5344CB8AC3E}">
        <p14:creationId xmlns:p14="http://schemas.microsoft.com/office/powerpoint/2010/main" val="316636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BCG Matrix</a:t>
            </a:r>
          </a:p>
        </p:txBody>
      </p:sp>
      <p:grpSp>
        <p:nvGrpSpPr>
          <p:cNvPr id="8" name="Group 7"/>
          <p:cNvGrpSpPr/>
          <p:nvPr/>
        </p:nvGrpSpPr>
        <p:grpSpPr>
          <a:xfrm>
            <a:off x="2887637" y="1546502"/>
            <a:ext cx="4879473" cy="4762215"/>
            <a:chOff x="1472728" y="1201939"/>
            <a:chExt cx="5414327" cy="5284216"/>
          </a:xfrm>
        </p:grpSpPr>
        <p:grpSp>
          <p:nvGrpSpPr>
            <p:cNvPr id="14" name="Group 13"/>
            <p:cNvGrpSpPr/>
            <p:nvPr/>
          </p:nvGrpSpPr>
          <p:grpSpPr>
            <a:xfrm>
              <a:off x="4588634" y="1303055"/>
              <a:ext cx="2298421" cy="2234846"/>
              <a:chOff x="2476408" y="1417638"/>
              <a:chExt cx="2298421" cy="2234846"/>
            </a:xfrm>
            <a:effectLst/>
          </p:grpSpPr>
          <p:sp>
            <p:nvSpPr>
              <p:cNvPr id="31" name="Rectangle 30"/>
              <p:cNvSpPr/>
              <p:nvPr/>
            </p:nvSpPr>
            <p:spPr>
              <a:xfrm>
                <a:off x="2476408" y="1417638"/>
                <a:ext cx="2298421" cy="2234846"/>
              </a:xfrm>
              <a:prstGeom prst="rect">
                <a:avLst/>
              </a:prstGeom>
              <a:solidFill>
                <a:schemeClr val="tx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solidFill>
                    <a:prstClr val="white"/>
                  </a:solidFill>
                </a:endParaRPr>
              </a:p>
            </p:txBody>
          </p:sp>
          <p:sp>
            <p:nvSpPr>
              <p:cNvPr id="32" name="5-Point Star 31"/>
              <p:cNvSpPr/>
              <p:nvPr/>
            </p:nvSpPr>
            <p:spPr>
              <a:xfrm>
                <a:off x="2803663" y="1820405"/>
                <a:ext cx="1643910" cy="1429311"/>
              </a:xfrm>
              <a:prstGeom prst="star5">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solidFill>
                    <a:prstClr val="white"/>
                  </a:solidFill>
                </a:endParaRPr>
              </a:p>
            </p:txBody>
          </p:sp>
        </p:grpSp>
        <p:pic>
          <p:nvPicPr>
            <p:cNvPr id="1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063" t="10631" r="9372" b="9089"/>
            <a:stretch/>
          </p:blipFill>
          <p:spPr bwMode="auto">
            <a:xfrm>
              <a:off x="4572000" y="3608869"/>
              <a:ext cx="2298421" cy="2234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descr="Image result for dog silhouette"/>
            <p:cNvPicPr>
              <a:picLocks noChangeAspect="1" noChangeArrowheads="1"/>
            </p:cNvPicPr>
            <p:nvPr/>
          </p:nvPicPr>
          <p:blipFill rotWithShape="1">
            <a:blip r:embed="rId4">
              <a:extLst>
                <a:ext uri="{28A0092B-C50C-407E-A947-70E740481C1C}">
                  <a14:useLocalDpi xmlns:a14="http://schemas.microsoft.com/office/drawing/2010/main" val="0"/>
                </a:ext>
              </a:extLst>
            </a:blip>
            <a:srcRect l="16069" t="15128" r="16547" b="16267"/>
            <a:stretch/>
          </p:blipFill>
          <p:spPr bwMode="auto">
            <a:xfrm>
              <a:off x="2221853" y="3608869"/>
              <a:ext cx="2298421" cy="2234846"/>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2214581" y="1201939"/>
              <a:ext cx="2298421" cy="2663802"/>
              <a:chOff x="3649682" y="1289642"/>
              <a:chExt cx="2298421" cy="2663802"/>
            </a:xfrm>
          </p:grpSpPr>
          <p:sp>
            <p:nvSpPr>
              <p:cNvPr id="29" name="Rectangle 28"/>
              <p:cNvSpPr/>
              <p:nvPr/>
            </p:nvSpPr>
            <p:spPr>
              <a:xfrm>
                <a:off x="3649682" y="1396669"/>
                <a:ext cx="2298421" cy="2234846"/>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solidFill>
                    <a:prstClr val="white"/>
                  </a:solidFill>
                </a:endParaRPr>
              </a:p>
            </p:txBody>
          </p:sp>
          <p:sp>
            <p:nvSpPr>
              <p:cNvPr id="30" name="TextBox 29"/>
              <p:cNvSpPr txBox="1"/>
              <p:nvPr/>
            </p:nvSpPr>
            <p:spPr>
              <a:xfrm>
                <a:off x="4085141" y="1289642"/>
                <a:ext cx="1415844" cy="2663802"/>
              </a:xfrm>
              <a:prstGeom prst="rect">
                <a:avLst/>
              </a:prstGeom>
              <a:noFill/>
            </p:spPr>
            <p:txBody>
              <a:bodyPr wrap="square" rtlCol="0">
                <a:spAutoFit/>
              </a:bodyPr>
              <a:lstStyle/>
              <a:p>
                <a:r>
                  <a:rPr lang="en-AU" sz="15000" b="1" dirty="0">
                    <a:solidFill>
                      <a:prstClr val="white"/>
                    </a:solidFill>
                  </a:rPr>
                  <a:t>?</a:t>
                </a:r>
                <a:endParaRPr lang="en-AU" sz="1200" b="1" dirty="0">
                  <a:solidFill>
                    <a:prstClr val="white"/>
                  </a:solidFill>
                </a:endParaRPr>
              </a:p>
            </p:txBody>
          </p:sp>
        </p:grpSp>
        <p:grpSp>
          <p:nvGrpSpPr>
            <p:cNvPr id="19" name="Group 18"/>
            <p:cNvGrpSpPr/>
            <p:nvPr/>
          </p:nvGrpSpPr>
          <p:grpSpPr>
            <a:xfrm>
              <a:off x="1472728" y="1337677"/>
              <a:ext cx="5399579" cy="5148478"/>
              <a:chOff x="1472728" y="1367173"/>
              <a:chExt cx="5399579" cy="5148478"/>
            </a:xfrm>
          </p:grpSpPr>
          <p:grpSp>
            <p:nvGrpSpPr>
              <p:cNvPr id="24" name="Group 23"/>
              <p:cNvGrpSpPr/>
              <p:nvPr/>
            </p:nvGrpSpPr>
            <p:grpSpPr>
              <a:xfrm>
                <a:off x="2049167" y="1367173"/>
                <a:ext cx="4823140" cy="4664916"/>
                <a:chOff x="1901687" y="1308181"/>
                <a:chExt cx="4823140" cy="4664916"/>
              </a:xfrm>
            </p:grpSpPr>
            <p:cxnSp>
              <p:nvCxnSpPr>
                <p:cNvPr id="27" name="Straight Arrow Connector 26"/>
                <p:cNvCxnSpPr/>
                <p:nvPr/>
              </p:nvCxnSpPr>
              <p:spPr>
                <a:xfrm flipV="1">
                  <a:off x="1901687" y="1308181"/>
                  <a:ext cx="0" cy="4664916"/>
                </a:xfrm>
                <a:prstGeom prst="straightConnector1">
                  <a:avLst/>
                </a:prstGeom>
                <a:ln>
                  <a:solidFill>
                    <a:schemeClr val="tx1">
                      <a:lumMod val="95000"/>
                      <a:lumOff val="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1901687" y="5973097"/>
                  <a:ext cx="4823140" cy="0"/>
                </a:xfrm>
                <a:prstGeom prst="straightConnector1">
                  <a:avLst/>
                </a:prstGeom>
                <a:ln>
                  <a:solidFill>
                    <a:schemeClr val="tx1">
                      <a:lumMod val="95000"/>
                      <a:lumOff val="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2846433" y="6105835"/>
                <a:ext cx="3392129" cy="409816"/>
              </a:xfrm>
              <a:prstGeom prst="rect">
                <a:avLst/>
              </a:prstGeom>
              <a:noFill/>
            </p:spPr>
            <p:txBody>
              <a:bodyPr wrap="square" rtlCol="0">
                <a:spAutoFit/>
              </a:bodyPr>
              <a:lstStyle/>
              <a:p>
                <a:pPr algn="ctr"/>
                <a:r>
                  <a:rPr lang="en-AU" b="1" dirty="0">
                    <a:solidFill>
                      <a:prstClr val="black"/>
                    </a:solidFill>
                    <a:cs typeface="Times New Roman" panose="02020603050405020304" pitchFamily="18" charset="0"/>
                  </a:rPr>
                  <a:t>Relative Market Share</a:t>
                </a:r>
              </a:p>
            </p:txBody>
          </p:sp>
          <p:sp>
            <p:nvSpPr>
              <p:cNvPr id="26" name="TextBox 25"/>
              <p:cNvSpPr txBox="1"/>
              <p:nvPr/>
            </p:nvSpPr>
            <p:spPr>
              <a:xfrm rot="16200000">
                <a:off x="-18429" y="3385466"/>
                <a:ext cx="3392129" cy="409816"/>
              </a:xfrm>
              <a:prstGeom prst="rect">
                <a:avLst/>
              </a:prstGeom>
              <a:noFill/>
            </p:spPr>
            <p:txBody>
              <a:bodyPr wrap="square" rtlCol="0">
                <a:spAutoFit/>
              </a:bodyPr>
              <a:lstStyle/>
              <a:p>
                <a:pPr algn="ctr"/>
                <a:r>
                  <a:rPr lang="en-AU" b="1" dirty="0">
                    <a:solidFill>
                      <a:prstClr val="black"/>
                    </a:solidFill>
                    <a:cs typeface="Times New Roman" panose="02020603050405020304" pitchFamily="18" charset="0"/>
                  </a:rPr>
                  <a:t>Market Growth Rate</a:t>
                </a:r>
              </a:p>
            </p:txBody>
          </p:sp>
        </p:grpSp>
      </p:grpSp>
      <p:sp>
        <p:nvSpPr>
          <p:cNvPr id="2" name="TextBox 1"/>
          <p:cNvSpPr txBox="1"/>
          <p:nvPr/>
        </p:nvSpPr>
        <p:spPr>
          <a:xfrm>
            <a:off x="4747577" y="2318657"/>
            <a:ext cx="862940" cy="646331"/>
          </a:xfrm>
          <a:prstGeom prst="rect">
            <a:avLst/>
          </a:prstGeom>
          <a:noFill/>
        </p:spPr>
        <p:txBody>
          <a:bodyPr wrap="square" rtlCol="0">
            <a:spAutoFit/>
          </a:bodyPr>
          <a:lstStyle/>
          <a:p>
            <a:r>
              <a:rPr lang="en-US" dirty="0" err="1"/>
              <a:t>Anisoft</a:t>
            </a:r>
            <a:endParaRPr lang="en-US" dirty="0"/>
          </a:p>
        </p:txBody>
      </p:sp>
      <p:sp>
        <p:nvSpPr>
          <p:cNvPr id="7" name="TextBox 6"/>
          <p:cNvSpPr txBox="1"/>
          <p:nvPr/>
        </p:nvSpPr>
        <p:spPr>
          <a:xfrm>
            <a:off x="5962140" y="1948071"/>
            <a:ext cx="1510042" cy="369332"/>
          </a:xfrm>
          <a:prstGeom prst="rect">
            <a:avLst/>
          </a:prstGeom>
          <a:noFill/>
        </p:spPr>
        <p:txBody>
          <a:bodyPr wrap="square" rtlCol="0">
            <a:spAutoFit/>
          </a:bodyPr>
          <a:lstStyle/>
          <a:p>
            <a:r>
              <a:rPr lang="en-US" dirty="0" err="1"/>
              <a:t>Fantaspace</a:t>
            </a:r>
            <a:endParaRPr lang="en-US" dirty="0"/>
          </a:p>
        </p:txBody>
      </p:sp>
      <p:sp>
        <p:nvSpPr>
          <p:cNvPr id="10" name="TextBox 9"/>
          <p:cNvSpPr txBox="1"/>
          <p:nvPr/>
        </p:nvSpPr>
        <p:spPr>
          <a:xfrm>
            <a:off x="3799114" y="3947160"/>
            <a:ext cx="1153886" cy="369332"/>
          </a:xfrm>
          <a:prstGeom prst="rect">
            <a:avLst/>
          </a:prstGeom>
          <a:noFill/>
        </p:spPr>
        <p:txBody>
          <a:bodyPr wrap="square" rtlCol="0">
            <a:spAutoFit/>
          </a:bodyPr>
          <a:lstStyle/>
          <a:p>
            <a:r>
              <a:rPr lang="en-US" dirty="0" err="1"/>
              <a:t>Digifx</a:t>
            </a:r>
            <a:endParaRPr lang="en-US" dirty="0"/>
          </a:p>
        </p:txBody>
      </p:sp>
      <p:sp>
        <p:nvSpPr>
          <p:cNvPr id="12" name="TextBox 11"/>
          <p:cNvSpPr txBox="1"/>
          <p:nvPr/>
        </p:nvSpPr>
        <p:spPr>
          <a:xfrm>
            <a:off x="5962140" y="3947160"/>
            <a:ext cx="1220539" cy="1200329"/>
          </a:xfrm>
          <a:prstGeom prst="rect">
            <a:avLst/>
          </a:prstGeom>
          <a:noFill/>
        </p:spPr>
        <p:txBody>
          <a:bodyPr wrap="square" rtlCol="0">
            <a:spAutoFit/>
          </a:bodyPr>
          <a:lstStyle/>
          <a:p>
            <a:r>
              <a:rPr lang="en-US" dirty="0">
                <a:solidFill>
                  <a:srgbClr val="00B0F0"/>
                </a:solidFill>
              </a:rPr>
              <a:t>Advantage &amp; </a:t>
            </a:r>
            <a:r>
              <a:rPr lang="en-US" dirty="0" err="1">
                <a:solidFill>
                  <a:srgbClr val="00B0F0"/>
                </a:solidFill>
              </a:rPr>
              <a:t>Yodhaknows</a:t>
            </a:r>
            <a:endParaRPr lang="en-US" dirty="0">
              <a:solidFill>
                <a:srgbClr val="00B0F0"/>
              </a:solidFill>
            </a:endParaRPr>
          </a:p>
        </p:txBody>
      </p:sp>
    </p:spTree>
    <p:extLst>
      <p:ext uri="{BB962C8B-B14F-4D97-AF65-F5344CB8AC3E}">
        <p14:creationId xmlns:p14="http://schemas.microsoft.com/office/powerpoint/2010/main" val="1210087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GE-McKinsey Matrix</a:t>
            </a:r>
          </a:p>
        </p:txBody>
      </p:sp>
      <p:grpSp>
        <p:nvGrpSpPr>
          <p:cNvPr id="7" name="Group 6"/>
          <p:cNvGrpSpPr/>
          <p:nvPr/>
        </p:nvGrpSpPr>
        <p:grpSpPr>
          <a:xfrm>
            <a:off x="3670596" y="1478698"/>
            <a:ext cx="4804882" cy="4758965"/>
            <a:chOff x="643431" y="1054196"/>
            <a:chExt cx="5803960" cy="5748496"/>
          </a:xfrm>
        </p:grpSpPr>
        <p:grpSp>
          <p:nvGrpSpPr>
            <p:cNvPr id="8" name="Group 7"/>
            <p:cNvGrpSpPr/>
            <p:nvPr/>
          </p:nvGrpSpPr>
          <p:grpSpPr>
            <a:xfrm>
              <a:off x="1970720" y="2558533"/>
              <a:ext cx="1460091" cy="1474839"/>
              <a:chOff x="1970720" y="2558533"/>
              <a:chExt cx="1460091" cy="1474839"/>
            </a:xfrm>
          </p:grpSpPr>
          <p:sp>
            <p:nvSpPr>
              <p:cNvPr id="69" name="Rectangle 68"/>
              <p:cNvSpPr/>
              <p:nvPr/>
            </p:nvSpPr>
            <p:spPr>
              <a:xfrm>
                <a:off x="1970720" y="2558533"/>
                <a:ext cx="1460091" cy="147483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70" name="TextBox 69"/>
              <p:cNvSpPr txBox="1"/>
              <p:nvPr/>
            </p:nvSpPr>
            <p:spPr>
              <a:xfrm>
                <a:off x="2228816" y="2566215"/>
                <a:ext cx="943897" cy="371773"/>
              </a:xfrm>
              <a:prstGeom prst="rect">
                <a:avLst/>
              </a:prstGeom>
              <a:noFill/>
            </p:spPr>
            <p:txBody>
              <a:bodyPr wrap="square" rtlCol="0">
                <a:spAutoFit/>
              </a:bodyPr>
              <a:lstStyle/>
              <a:p>
                <a:pPr algn="ctr"/>
                <a:r>
                  <a:rPr lang="en-AU" sz="1400" dirty="0"/>
                  <a:t>Growth</a:t>
                </a:r>
              </a:p>
            </p:txBody>
          </p:sp>
        </p:grpSp>
        <p:sp>
          <p:nvSpPr>
            <p:cNvPr id="10" name="Rectangle 9"/>
            <p:cNvSpPr/>
            <p:nvPr/>
          </p:nvSpPr>
          <p:spPr>
            <a:xfrm>
              <a:off x="728870" y="1948070"/>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grpSp>
          <p:nvGrpSpPr>
            <p:cNvPr id="11" name="Group 10"/>
            <p:cNvGrpSpPr/>
            <p:nvPr/>
          </p:nvGrpSpPr>
          <p:grpSpPr>
            <a:xfrm>
              <a:off x="1955334" y="5538435"/>
              <a:ext cx="4492057" cy="1264257"/>
              <a:chOff x="1955334" y="5538435"/>
              <a:chExt cx="4492057" cy="1264257"/>
            </a:xfrm>
          </p:grpSpPr>
          <p:grpSp>
            <p:nvGrpSpPr>
              <p:cNvPr id="60" name="Group 59"/>
              <p:cNvGrpSpPr/>
              <p:nvPr/>
            </p:nvGrpSpPr>
            <p:grpSpPr>
              <a:xfrm>
                <a:off x="1955334" y="5538435"/>
                <a:ext cx="4492057" cy="1264257"/>
                <a:chOff x="2397774" y="5258223"/>
                <a:chExt cx="4492057" cy="1264257"/>
              </a:xfrm>
            </p:grpSpPr>
            <p:sp>
              <p:nvSpPr>
                <p:cNvPr id="64" name="TextBox 63"/>
                <p:cNvSpPr txBox="1"/>
                <p:nvPr/>
              </p:nvSpPr>
              <p:spPr>
                <a:xfrm>
                  <a:off x="2429781" y="6076353"/>
                  <a:ext cx="4369198" cy="446127"/>
                </a:xfrm>
                <a:prstGeom prst="rect">
                  <a:avLst/>
                </a:prstGeom>
                <a:noFill/>
              </p:spPr>
              <p:txBody>
                <a:bodyPr wrap="square" rtlCol="0">
                  <a:spAutoFit/>
                </a:bodyPr>
                <a:lstStyle/>
                <a:p>
                  <a:pPr algn="ctr"/>
                  <a:r>
                    <a:rPr lang="en-AU" b="1" dirty="0">
                      <a:latin typeface="+mj-lt"/>
                      <a:cs typeface="Times New Roman" panose="02020603050405020304" pitchFamily="18" charset="0"/>
                    </a:rPr>
                    <a:t>Competitive strength of business unit</a:t>
                  </a:r>
                </a:p>
              </p:txBody>
            </p:sp>
            <p:grpSp>
              <p:nvGrpSpPr>
                <p:cNvPr id="65" name="Group 64"/>
                <p:cNvGrpSpPr/>
                <p:nvPr/>
              </p:nvGrpSpPr>
              <p:grpSpPr>
                <a:xfrm>
                  <a:off x="2397774" y="5258223"/>
                  <a:ext cx="4492057" cy="766063"/>
                  <a:chOff x="1866846" y="5258223"/>
                  <a:chExt cx="4492057" cy="766063"/>
                </a:xfrm>
              </p:grpSpPr>
              <p:sp>
                <p:nvSpPr>
                  <p:cNvPr id="66" name="Rectangle 65"/>
                  <p:cNvSpPr/>
                  <p:nvPr/>
                </p:nvSpPr>
                <p:spPr>
                  <a:xfrm rot="5400000">
                    <a:off x="2221235" y="4903836"/>
                    <a:ext cx="766061" cy="1474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7" name="Rectangle 66"/>
                  <p:cNvSpPr/>
                  <p:nvPr/>
                </p:nvSpPr>
                <p:spPr>
                  <a:xfrm rot="5400000">
                    <a:off x="3734118" y="4903835"/>
                    <a:ext cx="766061" cy="1474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8" name="Rectangle 67"/>
                  <p:cNvSpPr/>
                  <p:nvPr/>
                </p:nvSpPr>
                <p:spPr>
                  <a:xfrm rot="5400000">
                    <a:off x="5238453" y="4903834"/>
                    <a:ext cx="766061" cy="1474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grpSp>
          </p:grpSp>
          <p:sp>
            <p:nvSpPr>
              <p:cNvPr id="61" name="TextBox 60"/>
              <p:cNvSpPr txBox="1"/>
              <p:nvPr/>
            </p:nvSpPr>
            <p:spPr>
              <a:xfrm>
                <a:off x="2220804" y="5736799"/>
                <a:ext cx="943897" cy="446127"/>
              </a:xfrm>
              <a:prstGeom prst="rect">
                <a:avLst/>
              </a:prstGeom>
              <a:noFill/>
            </p:spPr>
            <p:txBody>
              <a:bodyPr wrap="square" rtlCol="0">
                <a:spAutoFit/>
              </a:bodyPr>
              <a:lstStyle/>
              <a:p>
                <a:pPr algn="ctr"/>
                <a:r>
                  <a:rPr lang="en-AU" b="1" dirty="0">
                    <a:solidFill>
                      <a:schemeClr val="bg1"/>
                    </a:solidFill>
                  </a:rPr>
                  <a:t>High</a:t>
                </a:r>
              </a:p>
            </p:txBody>
          </p:sp>
          <p:sp>
            <p:nvSpPr>
              <p:cNvPr id="62" name="TextBox 61"/>
              <p:cNvSpPr txBox="1"/>
              <p:nvPr/>
            </p:nvSpPr>
            <p:spPr>
              <a:xfrm>
                <a:off x="3666147" y="5736801"/>
                <a:ext cx="1078979" cy="446127"/>
              </a:xfrm>
              <a:prstGeom prst="rect">
                <a:avLst/>
              </a:prstGeom>
              <a:noFill/>
            </p:spPr>
            <p:txBody>
              <a:bodyPr wrap="square" rtlCol="0">
                <a:spAutoFit/>
              </a:bodyPr>
              <a:lstStyle/>
              <a:p>
                <a:pPr algn="ctr"/>
                <a:r>
                  <a:rPr lang="en-AU" b="1" dirty="0">
                    <a:solidFill>
                      <a:schemeClr val="bg1"/>
                    </a:solidFill>
                  </a:rPr>
                  <a:t>Med</a:t>
                </a:r>
              </a:p>
            </p:txBody>
          </p:sp>
          <p:sp>
            <p:nvSpPr>
              <p:cNvPr id="63" name="TextBox 62"/>
              <p:cNvSpPr txBox="1"/>
              <p:nvPr/>
            </p:nvSpPr>
            <p:spPr>
              <a:xfrm>
                <a:off x="5170482" y="5736801"/>
                <a:ext cx="1078979" cy="446127"/>
              </a:xfrm>
              <a:prstGeom prst="rect">
                <a:avLst/>
              </a:prstGeom>
              <a:noFill/>
            </p:spPr>
            <p:txBody>
              <a:bodyPr wrap="square" rtlCol="0">
                <a:spAutoFit/>
              </a:bodyPr>
              <a:lstStyle/>
              <a:p>
                <a:pPr algn="ctr"/>
                <a:r>
                  <a:rPr lang="en-AU" b="1" dirty="0">
                    <a:solidFill>
                      <a:schemeClr val="bg1"/>
                    </a:solidFill>
                  </a:rPr>
                  <a:t>Low</a:t>
                </a:r>
              </a:p>
            </p:txBody>
          </p:sp>
        </p:grpSp>
        <p:grpSp>
          <p:nvGrpSpPr>
            <p:cNvPr id="12" name="Group 11"/>
            <p:cNvGrpSpPr/>
            <p:nvPr/>
          </p:nvGrpSpPr>
          <p:grpSpPr>
            <a:xfrm>
              <a:off x="643431" y="1054199"/>
              <a:ext cx="1462590" cy="4471949"/>
              <a:chOff x="643431" y="1054199"/>
              <a:chExt cx="1462590" cy="4471949"/>
            </a:xfrm>
          </p:grpSpPr>
          <p:sp>
            <p:nvSpPr>
              <p:cNvPr id="53" name="TextBox 52"/>
              <p:cNvSpPr txBox="1"/>
              <p:nvPr/>
            </p:nvSpPr>
            <p:spPr>
              <a:xfrm rot="16200000">
                <a:off x="-829569" y="3042855"/>
                <a:ext cx="3392128" cy="446127"/>
              </a:xfrm>
              <a:prstGeom prst="rect">
                <a:avLst/>
              </a:prstGeom>
              <a:noFill/>
            </p:spPr>
            <p:txBody>
              <a:bodyPr wrap="square" rtlCol="0">
                <a:spAutoFit/>
              </a:bodyPr>
              <a:lstStyle/>
              <a:p>
                <a:pPr algn="ctr"/>
                <a:r>
                  <a:rPr lang="en-AU" b="1" dirty="0">
                    <a:latin typeface="+mj-lt"/>
                    <a:cs typeface="Times New Roman" panose="02020603050405020304" pitchFamily="18" charset="0"/>
                  </a:rPr>
                  <a:t>Industry attractiveness</a:t>
                </a:r>
              </a:p>
            </p:txBody>
          </p:sp>
          <p:sp>
            <p:nvSpPr>
              <p:cNvPr id="54" name="Rectangle 53"/>
              <p:cNvSpPr/>
              <p:nvPr/>
            </p:nvSpPr>
            <p:spPr>
              <a:xfrm>
                <a:off x="1183502" y="1054199"/>
                <a:ext cx="766061" cy="1474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55" name="Rectangle 54"/>
              <p:cNvSpPr/>
              <p:nvPr/>
            </p:nvSpPr>
            <p:spPr>
              <a:xfrm>
                <a:off x="1174525" y="4051309"/>
                <a:ext cx="766061" cy="1474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56" name="Rectangle 55"/>
              <p:cNvSpPr/>
              <p:nvPr/>
            </p:nvSpPr>
            <p:spPr>
              <a:xfrm>
                <a:off x="1183502" y="2558534"/>
                <a:ext cx="766061" cy="1474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57" name="TextBox 56"/>
              <p:cNvSpPr txBox="1"/>
              <p:nvPr/>
            </p:nvSpPr>
            <p:spPr>
              <a:xfrm>
                <a:off x="1085606" y="1606951"/>
                <a:ext cx="943897" cy="446127"/>
              </a:xfrm>
              <a:prstGeom prst="rect">
                <a:avLst/>
              </a:prstGeom>
              <a:noFill/>
            </p:spPr>
            <p:txBody>
              <a:bodyPr wrap="square" rtlCol="0">
                <a:spAutoFit/>
              </a:bodyPr>
              <a:lstStyle/>
              <a:p>
                <a:pPr algn="ctr"/>
                <a:r>
                  <a:rPr lang="en-AU" b="1" dirty="0">
                    <a:solidFill>
                      <a:schemeClr val="bg1"/>
                    </a:solidFill>
                  </a:rPr>
                  <a:t>High</a:t>
                </a:r>
              </a:p>
            </p:txBody>
          </p:sp>
          <p:sp>
            <p:nvSpPr>
              <p:cNvPr id="58" name="TextBox 57"/>
              <p:cNvSpPr txBox="1"/>
              <p:nvPr/>
            </p:nvSpPr>
            <p:spPr>
              <a:xfrm>
                <a:off x="1027043" y="3080713"/>
                <a:ext cx="1078978" cy="446127"/>
              </a:xfrm>
              <a:prstGeom prst="rect">
                <a:avLst/>
              </a:prstGeom>
              <a:noFill/>
            </p:spPr>
            <p:txBody>
              <a:bodyPr wrap="square" rtlCol="0">
                <a:spAutoFit/>
              </a:bodyPr>
              <a:lstStyle/>
              <a:p>
                <a:pPr algn="ctr"/>
                <a:r>
                  <a:rPr lang="en-AU" b="1" dirty="0">
                    <a:solidFill>
                      <a:schemeClr val="bg1"/>
                    </a:solidFill>
                  </a:rPr>
                  <a:t>Med</a:t>
                </a:r>
              </a:p>
            </p:txBody>
          </p:sp>
          <p:sp>
            <p:nvSpPr>
              <p:cNvPr id="59" name="TextBox 58"/>
              <p:cNvSpPr txBox="1"/>
              <p:nvPr/>
            </p:nvSpPr>
            <p:spPr>
              <a:xfrm>
                <a:off x="1027043" y="4604063"/>
                <a:ext cx="1078978" cy="446127"/>
              </a:xfrm>
              <a:prstGeom prst="rect">
                <a:avLst/>
              </a:prstGeom>
              <a:noFill/>
            </p:spPr>
            <p:txBody>
              <a:bodyPr wrap="square" rtlCol="0">
                <a:spAutoFit/>
              </a:bodyPr>
              <a:lstStyle/>
              <a:p>
                <a:pPr algn="ctr"/>
                <a:r>
                  <a:rPr lang="en-AU" b="1" dirty="0">
                    <a:solidFill>
                      <a:schemeClr val="bg1"/>
                    </a:solidFill>
                  </a:rPr>
                  <a:t>Low</a:t>
                </a:r>
              </a:p>
            </p:txBody>
          </p:sp>
        </p:grpSp>
        <p:grpSp>
          <p:nvGrpSpPr>
            <p:cNvPr id="13" name="Group 12"/>
            <p:cNvGrpSpPr/>
            <p:nvPr/>
          </p:nvGrpSpPr>
          <p:grpSpPr>
            <a:xfrm>
              <a:off x="1970720" y="1054198"/>
              <a:ext cx="1460091" cy="1474839"/>
              <a:chOff x="1970720" y="1054198"/>
              <a:chExt cx="1460091" cy="1474839"/>
            </a:xfrm>
          </p:grpSpPr>
          <p:sp>
            <p:nvSpPr>
              <p:cNvPr id="51" name="Rectangle 50"/>
              <p:cNvSpPr/>
              <p:nvPr/>
            </p:nvSpPr>
            <p:spPr>
              <a:xfrm>
                <a:off x="1970720" y="1054198"/>
                <a:ext cx="1460091" cy="147483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52" name="TextBox 51"/>
              <p:cNvSpPr txBox="1"/>
              <p:nvPr/>
            </p:nvSpPr>
            <p:spPr>
              <a:xfrm>
                <a:off x="2228816" y="1085227"/>
                <a:ext cx="943897" cy="371773"/>
              </a:xfrm>
              <a:prstGeom prst="rect">
                <a:avLst/>
              </a:prstGeom>
              <a:noFill/>
            </p:spPr>
            <p:txBody>
              <a:bodyPr wrap="square" rtlCol="0">
                <a:spAutoFit/>
              </a:bodyPr>
              <a:lstStyle/>
              <a:p>
                <a:pPr algn="ctr"/>
                <a:r>
                  <a:rPr lang="en-AU" sz="1400" dirty="0"/>
                  <a:t>Growth</a:t>
                </a:r>
              </a:p>
            </p:txBody>
          </p:sp>
        </p:grpSp>
        <p:grpSp>
          <p:nvGrpSpPr>
            <p:cNvPr id="14" name="Group 13"/>
            <p:cNvGrpSpPr/>
            <p:nvPr/>
          </p:nvGrpSpPr>
          <p:grpSpPr>
            <a:xfrm>
              <a:off x="4972552" y="4054497"/>
              <a:ext cx="1460091" cy="1474839"/>
              <a:chOff x="4972552" y="4054497"/>
              <a:chExt cx="1460091" cy="1474839"/>
            </a:xfrm>
          </p:grpSpPr>
          <p:sp>
            <p:nvSpPr>
              <p:cNvPr id="49" name="Rectangle 48"/>
              <p:cNvSpPr/>
              <p:nvPr/>
            </p:nvSpPr>
            <p:spPr>
              <a:xfrm>
                <a:off x="4972552" y="4054497"/>
                <a:ext cx="1460091" cy="147483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50" name="TextBox 49"/>
              <p:cNvSpPr txBox="1"/>
              <p:nvPr/>
            </p:nvSpPr>
            <p:spPr>
              <a:xfrm>
                <a:off x="5204252" y="4083919"/>
                <a:ext cx="1011437" cy="371773"/>
              </a:xfrm>
              <a:prstGeom prst="rect">
                <a:avLst/>
              </a:prstGeom>
              <a:noFill/>
            </p:spPr>
            <p:txBody>
              <a:bodyPr wrap="square" rtlCol="0">
                <a:spAutoFit/>
              </a:bodyPr>
              <a:lstStyle/>
              <a:p>
                <a:pPr algn="ctr"/>
                <a:r>
                  <a:rPr lang="en-AU" sz="1400" dirty="0"/>
                  <a:t>Harvest</a:t>
                </a:r>
              </a:p>
            </p:txBody>
          </p:sp>
        </p:grpSp>
        <p:grpSp>
          <p:nvGrpSpPr>
            <p:cNvPr id="15" name="Group 14"/>
            <p:cNvGrpSpPr/>
            <p:nvPr/>
          </p:nvGrpSpPr>
          <p:grpSpPr>
            <a:xfrm>
              <a:off x="3468216" y="2558532"/>
              <a:ext cx="1460091" cy="1474839"/>
              <a:chOff x="3468216" y="2558532"/>
              <a:chExt cx="1460091" cy="1474839"/>
            </a:xfrm>
          </p:grpSpPr>
          <p:sp>
            <p:nvSpPr>
              <p:cNvPr id="47" name="Rectangle 46"/>
              <p:cNvSpPr/>
              <p:nvPr/>
            </p:nvSpPr>
            <p:spPr>
              <a:xfrm>
                <a:off x="3468216" y="2558532"/>
                <a:ext cx="1460091" cy="1474839"/>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48" name="TextBox 47"/>
              <p:cNvSpPr txBox="1"/>
              <p:nvPr/>
            </p:nvSpPr>
            <p:spPr>
              <a:xfrm>
                <a:off x="3482965" y="2558534"/>
                <a:ext cx="1445341" cy="371773"/>
              </a:xfrm>
              <a:prstGeom prst="rect">
                <a:avLst/>
              </a:prstGeom>
              <a:noFill/>
            </p:spPr>
            <p:txBody>
              <a:bodyPr wrap="square" rtlCol="0">
                <a:spAutoFit/>
              </a:bodyPr>
              <a:lstStyle/>
              <a:p>
                <a:pPr algn="ctr"/>
                <a:r>
                  <a:rPr lang="en-AU" sz="1400" dirty="0"/>
                  <a:t>Selective</a:t>
                </a:r>
              </a:p>
            </p:txBody>
          </p:sp>
        </p:grpSp>
        <p:grpSp>
          <p:nvGrpSpPr>
            <p:cNvPr id="16" name="Group 15"/>
            <p:cNvGrpSpPr/>
            <p:nvPr/>
          </p:nvGrpSpPr>
          <p:grpSpPr>
            <a:xfrm>
              <a:off x="4972551" y="2558531"/>
              <a:ext cx="1460091" cy="1474839"/>
              <a:chOff x="4972551" y="2558531"/>
              <a:chExt cx="1460091" cy="1474839"/>
            </a:xfrm>
          </p:grpSpPr>
          <p:sp>
            <p:nvSpPr>
              <p:cNvPr id="45" name="Rectangle 44"/>
              <p:cNvSpPr/>
              <p:nvPr/>
            </p:nvSpPr>
            <p:spPr>
              <a:xfrm>
                <a:off x="4972551" y="2558531"/>
                <a:ext cx="1460091" cy="147483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46" name="TextBox 45"/>
              <p:cNvSpPr txBox="1"/>
              <p:nvPr/>
            </p:nvSpPr>
            <p:spPr>
              <a:xfrm>
                <a:off x="5204252" y="2566216"/>
                <a:ext cx="1011437" cy="371773"/>
              </a:xfrm>
              <a:prstGeom prst="rect">
                <a:avLst/>
              </a:prstGeom>
              <a:noFill/>
            </p:spPr>
            <p:txBody>
              <a:bodyPr wrap="square" rtlCol="0">
                <a:spAutoFit/>
              </a:bodyPr>
              <a:lstStyle/>
              <a:p>
                <a:pPr algn="ctr"/>
                <a:r>
                  <a:rPr lang="en-AU" sz="1400" dirty="0"/>
                  <a:t>Harvest</a:t>
                </a:r>
              </a:p>
            </p:txBody>
          </p:sp>
        </p:grpSp>
        <p:grpSp>
          <p:nvGrpSpPr>
            <p:cNvPr id="17" name="Group 16"/>
            <p:cNvGrpSpPr/>
            <p:nvPr/>
          </p:nvGrpSpPr>
          <p:grpSpPr>
            <a:xfrm>
              <a:off x="3468217" y="4048850"/>
              <a:ext cx="1460091" cy="1474839"/>
              <a:chOff x="3468217" y="4048850"/>
              <a:chExt cx="1460091" cy="1474839"/>
            </a:xfrm>
          </p:grpSpPr>
          <p:sp>
            <p:nvSpPr>
              <p:cNvPr id="43" name="Rectangle 42"/>
              <p:cNvSpPr/>
              <p:nvPr/>
            </p:nvSpPr>
            <p:spPr>
              <a:xfrm>
                <a:off x="3468217" y="4048850"/>
                <a:ext cx="1460091" cy="147483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44" name="TextBox 43"/>
              <p:cNvSpPr txBox="1"/>
              <p:nvPr/>
            </p:nvSpPr>
            <p:spPr>
              <a:xfrm>
                <a:off x="3692542" y="4084533"/>
                <a:ext cx="1011437" cy="371773"/>
              </a:xfrm>
              <a:prstGeom prst="rect">
                <a:avLst/>
              </a:prstGeom>
              <a:noFill/>
            </p:spPr>
            <p:txBody>
              <a:bodyPr wrap="square" rtlCol="0">
                <a:spAutoFit/>
              </a:bodyPr>
              <a:lstStyle/>
              <a:p>
                <a:pPr algn="ctr"/>
                <a:r>
                  <a:rPr lang="en-AU" sz="1400" dirty="0"/>
                  <a:t>Harvest</a:t>
                </a:r>
              </a:p>
            </p:txBody>
          </p:sp>
        </p:grpSp>
        <p:grpSp>
          <p:nvGrpSpPr>
            <p:cNvPr id="18" name="Group 17"/>
            <p:cNvGrpSpPr/>
            <p:nvPr/>
          </p:nvGrpSpPr>
          <p:grpSpPr>
            <a:xfrm>
              <a:off x="1970081" y="4051309"/>
              <a:ext cx="1460092" cy="1474839"/>
              <a:chOff x="1970081" y="4051309"/>
              <a:chExt cx="1460092" cy="1474839"/>
            </a:xfrm>
          </p:grpSpPr>
          <p:sp>
            <p:nvSpPr>
              <p:cNvPr id="41" name="Rectangle 40"/>
              <p:cNvSpPr/>
              <p:nvPr/>
            </p:nvSpPr>
            <p:spPr>
              <a:xfrm>
                <a:off x="1970082" y="4051309"/>
                <a:ext cx="1460091" cy="1474839"/>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42" name="TextBox 41"/>
              <p:cNvSpPr txBox="1"/>
              <p:nvPr/>
            </p:nvSpPr>
            <p:spPr>
              <a:xfrm>
                <a:off x="1970081" y="4084533"/>
                <a:ext cx="1445341" cy="371773"/>
              </a:xfrm>
              <a:prstGeom prst="rect">
                <a:avLst/>
              </a:prstGeom>
              <a:noFill/>
            </p:spPr>
            <p:txBody>
              <a:bodyPr wrap="square" rtlCol="0">
                <a:spAutoFit/>
              </a:bodyPr>
              <a:lstStyle/>
              <a:p>
                <a:pPr algn="ctr"/>
                <a:r>
                  <a:rPr lang="en-AU" sz="1400" dirty="0"/>
                  <a:t>Selective</a:t>
                </a:r>
              </a:p>
            </p:txBody>
          </p:sp>
        </p:grpSp>
        <p:grpSp>
          <p:nvGrpSpPr>
            <p:cNvPr id="19" name="Group 18"/>
            <p:cNvGrpSpPr/>
            <p:nvPr/>
          </p:nvGrpSpPr>
          <p:grpSpPr>
            <a:xfrm>
              <a:off x="4972550" y="1054196"/>
              <a:ext cx="1460091" cy="1474839"/>
              <a:chOff x="4972550" y="1054196"/>
              <a:chExt cx="1460091" cy="1474839"/>
            </a:xfrm>
          </p:grpSpPr>
          <p:sp>
            <p:nvSpPr>
              <p:cNvPr id="39" name="Rectangle 38"/>
              <p:cNvSpPr/>
              <p:nvPr/>
            </p:nvSpPr>
            <p:spPr>
              <a:xfrm>
                <a:off x="4972550" y="1054196"/>
                <a:ext cx="1460091" cy="1474839"/>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40" name="TextBox 39"/>
              <p:cNvSpPr txBox="1"/>
              <p:nvPr/>
            </p:nvSpPr>
            <p:spPr>
              <a:xfrm>
                <a:off x="4979924" y="1085227"/>
                <a:ext cx="1445341" cy="371773"/>
              </a:xfrm>
              <a:prstGeom prst="rect">
                <a:avLst/>
              </a:prstGeom>
              <a:noFill/>
            </p:spPr>
            <p:txBody>
              <a:bodyPr wrap="square" rtlCol="0">
                <a:spAutoFit/>
              </a:bodyPr>
              <a:lstStyle/>
              <a:p>
                <a:pPr algn="ctr"/>
                <a:r>
                  <a:rPr lang="en-AU" sz="1400" dirty="0"/>
                  <a:t>Selective</a:t>
                </a:r>
              </a:p>
            </p:txBody>
          </p:sp>
        </p:grpSp>
        <p:grpSp>
          <p:nvGrpSpPr>
            <p:cNvPr id="20" name="Group 19"/>
            <p:cNvGrpSpPr/>
            <p:nvPr/>
          </p:nvGrpSpPr>
          <p:grpSpPr>
            <a:xfrm>
              <a:off x="3482965" y="1054197"/>
              <a:ext cx="1460091" cy="1474839"/>
              <a:chOff x="3482965" y="1054197"/>
              <a:chExt cx="1460091" cy="1474839"/>
            </a:xfrm>
          </p:grpSpPr>
          <p:sp>
            <p:nvSpPr>
              <p:cNvPr id="37" name="Rectangle 36"/>
              <p:cNvSpPr/>
              <p:nvPr/>
            </p:nvSpPr>
            <p:spPr>
              <a:xfrm>
                <a:off x="3482965" y="1054197"/>
                <a:ext cx="1460091" cy="147483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38" name="TextBox 37"/>
              <p:cNvSpPr txBox="1"/>
              <p:nvPr/>
            </p:nvSpPr>
            <p:spPr>
              <a:xfrm>
                <a:off x="3699990" y="1085228"/>
                <a:ext cx="943897" cy="371773"/>
              </a:xfrm>
              <a:prstGeom prst="rect">
                <a:avLst/>
              </a:prstGeom>
              <a:noFill/>
            </p:spPr>
            <p:txBody>
              <a:bodyPr wrap="square" rtlCol="0">
                <a:spAutoFit/>
              </a:bodyPr>
              <a:lstStyle/>
              <a:p>
                <a:pPr algn="ctr"/>
                <a:r>
                  <a:rPr lang="en-AU" sz="1400" dirty="0"/>
                  <a:t>Growth</a:t>
                </a:r>
              </a:p>
            </p:txBody>
          </p:sp>
        </p:grpSp>
      </p:grpSp>
    </p:spTree>
    <p:extLst>
      <p:ext uri="{BB962C8B-B14F-4D97-AF65-F5344CB8AC3E}">
        <p14:creationId xmlns:p14="http://schemas.microsoft.com/office/powerpoint/2010/main" val="2778117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Synergy Matrix</a:t>
            </a:r>
          </a:p>
        </p:txBody>
      </p:sp>
      <p:grpSp>
        <p:nvGrpSpPr>
          <p:cNvPr id="7" name="Group 6"/>
          <p:cNvGrpSpPr/>
          <p:nvPr/>
        </p:nvGrpSpPr>
        <p:grpSpPr>
          <a:xfrm>
            <a:off x="2832544" y="1235037"/>
            <a:ext cx="6474230" cy="5072117"/>
            <a:chOff x="987310" y="459018"/>
            <a:chExt cx="7618143" cy="5968296"/>
          </a:xfrm>
        </p:grpSpPr>
        <p:grpSp>
          <p:nvGrpSpPr>
            <p:cNvPr id="8" name="Group 7"/>
            <p:cNvGrpSpPr/>
            <p:nvPr/>
          </p:nvGrpSpPr>
          <p:grpSpPr>
            <a:xfrm>
              <a:off x="1547088" y="1091385"/>
              <a:ext cx="5768112" cy="4858220"/>
              <a:chOff x="1547088" y="1091385"/>
              <a:chExt cx="5768112" cy="4858220"/>
            </a:xfrm>
          </p:grpSpPr>
          <p:grpSp>
            <p:nvGrpSpPr>
              <p:cNvPr id="44" name="Group 43"/>
              <p:cNvGrpSpPr/>
              <p:nvPr/>
            </p:nvGrpSpPr>
            <p:grpSpPr>
              <a:xfrm>
                <a:off x="1672166" y="1091385"/>
                <a:ext cx="5643034" cy="4740236"/>
                <a:chOff x="1672166" y="1091385"/>
                <a:chExt cx="5643034" cy="4740236"/>
              </a:xfrm>
            </p:grpSpPr>
            <p:cxnSp>
              <p:nvCxnSpPr>
                <p:cNvPr id="51" name="Straight Connector 50"/>
                <p:cNvCxnSpPr/>
                <p:nvPr/>
              </p:nvCxnSpPr>
              <p:spPr>
                <a:xfrm>
                  <a:off x="1754226" y="1091385"/>
                  <a:ext cx="5560974" cy="4740236"/>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rot="2427532">
                  <a:off x="1672166" y="1375390"/>
                  <a:ext cx="2288518" cy="543235"/>
                </a:xfrm>
                <a:prstGeom prst="rect">
                  <a:avLst/>
                </a:prstGeom>
                <a:noFill/>
              </p:spPr>
              <p:txBody>
                <a:bodyPr wrap="square" rtlCol="0">
                  <a:spAutoFit/>
                </a:bodyPr>
                <a:lstStyle/>
                <a:p>
                  <a:pPr defTabSz="457200"/>
                  <a:endParaRPr lang="en-AU" sz="1200" dirty="0">
                    <a:solidFill>
                      <a:srgbClr val="FF0000"/>
                    </a:solidFill>
                    <a:cs typeface="Times New Roman" panose="02020603050405020304" pitchFamily="18" charset="0"/>
                  </a:endParaRPr>
                </a:p>
                <a:p>
                  <a:pPr defTabSz="457200"/>
                  <a:r>
                    <a:rPr lang="en-AU" sz="1200" dirty="0">
                      <a:solidFill>
                        <a:srgbClr val="FF0000"/>
                      </a:solidFill>
                      <a:cs typeface="Times New Roman" panose="02020603050405020304" pitchFamily="18" charset="0"/>
                    </a:rPr>
                    <a:t>Threshold of acceptance</a:t>
                  </a:r>
                </a:p>
              </p:txBody>
            </p:sp>
          </p:grpSp>
          <p:grpSp>
            <p:nvGrpSpPr>
              <p:cNvPr id="46" name="Group 45"/>
              <p:cNvGrpSpPr/>
              <p:nvPr/>
            </p:nvGrpSpPr>
            <p:grpSpPr>
              <a:xfrm>
                <a:off x="1547088" y="3621668"/>
                <a:ext cx="2907887" cy="2327937"/>
                <a:chOff x="1547088" y="3621668"/>
                <a:chExt cx="2907887" cy="2327937"/>
              </a:xfrm>
            </p:grpSpPr>
            <p:sp>
              <p:nvSpPr>
                <p:cNvPr id="49" name="Rectangle 48"/>
                <p:cNvSpPr/>
                <p:nvPr/>
              </p:nvSpPr>
              <p:spPr>
                <a:xfrm>
                  <a:off x="1547088" y="3621668"/>
                  <a:ext cx="2907887" cy="2327937"/>
                </a:xfrm>
                <a:prstGeom prst="rect">
                  <a:avLst/>
                </a:prstGeom>
                <a:solidFill>
                  <a:srgbClr val="FF0000">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AU" dirty="0">
                    <a:solidFill>
                      <a:prstClr val="white"/>
                    </a:solidFill>
                  </a:endParaRPr>
                </a:p>
              </p:txBody>
            </p:sp>
            <p:sp>
              <p:nvSpPr>
                <p:cNvPr id="50" name="TextBox 49"/>
                <p:cNvSpPr txBox="1"/>
                <p:nvPr/>
              </p:nvSpPr>
              <p:spPr>
                <a:xfrm>
                  <a:off x="2106957" y="4578202"/>
                  <a:ext cx="1927075" cy="470804"/>
                </a:xfrm>
                <a:prstGeom prst="rect">
                  <a:avLst/>
                </a:prstGeom>
                <a:noFill/>
              </p:spPr>
              <p:txBody>
                <a:bodyPr wrap="square" rtlCol="0">
                  <a:spAutoFit/>
                </a:bodyPr>
                <a:lstStyle/>
                <a:p>
                  <a:pPr algn="ctr" defTabSz="457200"/>
                  <a:r>
                    <a:rPr lang="en-AU" sz="2000" b="1" dirty="0">
                      <a:solidFill>
                        <a:prstClr val="black"/>
                      </a:solidFill>
                      <a:cs typeface="Times New Roman" panose="02020603050405020304" pitchFamily="18" charset="0"/>
                    </a:rPr>
                    <a:t>Misfits</a:t>
                  </a:r>
                </a:p>
              </p:txBody>
            </p:sp>
          </p:grpSp>
        </p:grpSp>
        <p:grpSp>
          <p:nvGrpSpPr>
            <p:cNvPr id="10" name="Group 9"/>
            <p:cNvGrpSpPr/>
            <p:nvPr/>
          </p:nvGrpSpPr>
          <p:grpSpPr>
            <a:xfrm>
              <a:off x="987310" y="459018"/>
              <a:ext cx="7618143" cy="5968296"/>
              <a:chOff x="987310" y="459018"/>
              <a:chExt cx="7618143" cy="5968296"/>
            </a:xfrm>
          </p:grpSpPr>
          <p:grpSp>
            <p:nvGrpSpPr>
              <p:cNvPr id="11" name="Group 10"/>
              <p:cNvGrpSpPr/>
              <p:nvPr/>
            </p:nvGrpSpPr>
            <p:grpSpPr>
              <a:xfrm>
                <a:off x="987310" y="3288869"/>
                <a:ext cx="7618143" cy="969006"/>
                <a:chOff x="987310" y="3288869"/>
                <a:chExt cx="7618143" cy="969006"/>
              </a:xfrm>
            </p:grpSpPr>
            <p:sp>
              <p:nvSpPr>
                <p:cNvPr id="40" name="TextBox 39"/>
                <p:cNvSpPr txBox="1"/>
                <p:nvPr/>
              </p:nvSpPr>
              <p:spPr>
                <a:xfrm>
                  <a:off x="5543304" y="3497345"/>
                  <a:ext cx="3062149" cy="760530"/>
                </a:xfrm>
                <a:prstGeom prst="rect">
                  <a:avLst/>
                </a:prstGeom>
                <a:noFill/>
              </p:spPr>
              <p:txBody>
                <a:bodyPr wrap="square" rtlCol="0">
                  <a:spAutoFit/>
                </a:bodyPr>
                <a:lstStyle/>
                <a:p>
                  <a:pPr defTabSz="457200"/>
                  <a:r>
                    <a:rPr lang="en-AU" sz="1200" dirty="0">
                      <a:solidFill>
                        <a:prstClr val="black"/>
                      </a:solidFill>
                      <a:cs typeface="Times New Roman" panose="02020603050405020304" pitchFamily="18" charset="0"/>
                    </a:rPr>
                    <a:t>Incoming:</a:t>
                  </a:r>
                </a:p>
                <a:p>
                  <a:pPr defTabSz="457200"/>
                  <a:r>
                    <a:rPr lang="en-AU" sz="1200" dirty="0">
                      <a:solidFill>
                        <a:prstClr val="black"/>
                      </a:solidFill>
                      <a:cs typeface="Times New Roman" panose="02020603050405020304" pitchFamily="18" charset="0"/>
                    </a:rPr>
                    <a:t>Benefits from belonging </a:t>
                  </a:r>
                </a:p>
                <a:p>
                  <a:pPr defTabSz="457200"/>
                  <a:r>
                    <a:rPr lang="en-AU" sz="1200" dirty="0">
                      <a:solidFill>
                        <a:prstClr val="black"/>
                      </a:solidFill>
                      <a:cs typeface="Times New Roman" panose="02020603050405020304" pitchFamily="18" charset="0"/>
                    </a:rPr>
                    <a:t>to portfolio</a:t>
                  </a:r>
                </a:p>
              </p:txBody>
            </p:sp>
            <p:sp>
              <p:nvSpPr>
                <p:cNvPr id="41" name="TextBox 40"/>
                <p:cNvSpPr txBox="1"/>
                <p:nvPr/>
              </p:nvSpPr>
              <p:spPr>
                <a:xfrm>
                  <a:off x="7423331" y="3311134"/>
                  <a:ext cx="766916" cy="434588"/>
                </a:xfrm>
                <a:prstGeom prst="rect">
                  <a:avLst/>
                </a:prstGeom>
                <a:noFill/>
              </p:spPr>
              <p:txBody>
                <a:bodyPr wrap="square" rtlCol="0">
                  <a:spAutoFit/>
                </a:bodyPr>
                <a:lstStyle/>
                <a:p>
                  <a:pPr algn="ctr" defTabSz="457200"/>
                  <a:r>
                    <a:rPr lang="en-AU" dirty="0">
                      <a:solidFill>
                        <a:prstClr val="black"/>
                      </a:solidFill>
                    </a:rPr>
                    <a:t>+</a:t>
                  </a:r>
                </a:p>
              </p:txBody>
            </p:sp>
            <p:sp>
              <p:nvSpPr>
                <p:cNvPr id="42" name="TextBox 41"/>
                <p:cNvSpPr txBox="1"/>
                <p:nvPr/>
              </p:nvSpPr>
              <p:spPr>
                <a:xfrm>
                  <a:off x="987310" y="3288869"/>
                  <a:ext cx="766916" cy="434588"/>
                </a:xfrm>
                <a:prstGeom prst="rect">
                  <a:avLst/>
                </a:prstGeom>
                <a:noFill/>
              </p:spPr>
              <p:txBody>
                <a:bodyPr wrap="square" rtlCol="0">
                  <a:spAutoFit/>
                </a:bodyPr>
                <a:lstStyle/>
                <a:p>
                  <a:pPr algn="ctr" defTabSz="457200"/>
                  <a:r>
                    <a:rPr lang="en-AU" dirty="0">
                      <a:solidFill>
                        <a:prstClr val="black"/>
                      </a:solidFill>
                    </a:rPr>
                    <a:t>-</a:t>
                  </a:r>
                </a:p>
              </p:txBody>
            </p:sp>
            <p:cxnSp>
              <p:nvCxnSpPr>
                <p:cNvPr id="43" name="Straight Connector 42"/>
                <p:cNvCxnSpPr/>
                <p:nvPr/>
              </p:nvCxnSpPr>
              <p:spPr>
                <a:xfrm flipH="1">
                  <a:off x="1580532" y="3490804"/>
                  <a:ext cx="60320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4704735" y="872594"/>
                <a:ext cx="2907887" cy="2482784"/>
                <a:chOff x="4704735" y="872594"/>
                <a:chExt cx="2907887" cy="2482784"/>
              </a:xfrm>
            </p:grpSpPr>
            <p:sp>
              <p:nvSpPr>
                <p:cNvPr id="38" name="Rectangle 37"/>
                <p:cNvSpPr/>
                <p:nvPr/>
              </p:nvSpPr>
              <p:spPr>
                <a:xfrm>
                  <a:off x="4704735" y="872594"/>
                  <a:ext cx="2907887" cy="2482784"/>
                </a:xfrm>
                <a:prstGeom prst="rect">
                  <a:avLst/>
                </a:prstGeom>
                <a:solidFill>
                  <a:schemeClr val="tx2">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AU" dirty="0">
                    <a:solidFill>
                      <a:prstClr val="white"/>
                    </a:solidFill>
                  </a:endParaRPr>
                </a:p>
              </p:txBody>
            </p:sp>
            <p:sp>
              <p:nvSpPr>
                <p:cNvPr id="39" name="TextBox 38"/>
                <p:cNvSpPr txBox="1"/>
                <p:nvPr/>
              </p:nvSpPr>
              <p:spPr>
                <a:xfrm>
                  <a:off x="5245532" y="1948070"/>
                  <a:ext cx="1927075" cy="470804"/>
                </a:xfrm>
                <a:prstGeom prst="rect">
                  <a:avLst/>
                </a:prstGeom>
                <a:noFill/>
              </p:spPr>
              <p:txBody>
                <a:bodyPr wrap="square" rtlCol="0">
                  <a:spAutoFit/>
                </a:bodyPr>
                <a:lstStyle/>
                <a:p>
                  <a:pPr algn="ctr" defTabSz="457200"/>
                  <a:r>
                    <a:rPr lang="en-AU" sz="2000" b="1" dirty="0">
                      <a:solidFill>
                        <a:prstClr val="black"/>
                      </a:solidFill>
                      <a:cs typeface="Times New Roman" panose="02020603050405020304" pitchFamily="18" charset="0"/>
                    </a:rPr>
                    <a:t>Fits</a:t>
                  </a:r>
                </a:p>
              </p:txBody>
            </p:sp>
          </p:grpSp>
          <p:grpSp>
            <p:nvGrpSpPr>
              <p:cNvPr id="13" name="Group 12"/>
              <p:cNvGrpSpPr/>
              <p:nvPr/>
            </p:nvGrpSpPr>
            <p:grpSpPr>
              <a:xfrm>
                <a:off x="1388346" y="459018"/>
                <a:ext cx="3567112" cy="5968296"/>
                <a:chOff x="1388346" y="459018"/>
                <a:chExt cx="3567112" cy="5968296"/>
              </a:xfrm>
            </p:grpSpPr>
            <p:grpSp>
              <p:nvGrpSpPr>
                <p:cNvPr id="22" name="Group 21"/>
                <p:cNvGrpSpPr/>
                <p:nvPr/>
              </p:nvGrpSpPr>
              <p:grpSpPr>
                <a:xfrm>
                  <a:off x="3986921" y="459018"/>
                  <a:ext cx="968537" cy="5968296"/>
                  <a:chOff x="3986921" y="459018"/>
                  <a:chExt cx="968537" cy="5968296"/>
                </a:xfrm>
              </p:grpSpPr>
              <p:cxnSp>
                <p:nvCxnSpPr>
                  <p:cNvPr id="31" name="Straight Connector 30"/>
                  <p:cNvCxnSpPr>
                    <a:stCxn id="32" idx="2"/>
                    <a:endCxn id="33" idx="0"/>
                  </p:cNvCxnSpPr>
                  <p:nvPr/>
                </p:nvCxnSpPr>
                <p:spPr>
                  <a:xfrm>
                    <a:off x="4572000" y="893606"/>
                    <a:ext cx="0" cy="509911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188542" y="459018"/>
                    <a:ext cx="766916" cy="434588"/>
                  </a:xfrm>
                  <a:prstGeom prst="rect">
                    <a:avLst/>
                  </a:prstGeom>
                  <a:noFill/>
                </p:spPr>
                <p:txBody>
                  <a:bodyPr wrap="square" rtlCol="0">
                    <a:spAutoFit/>
                  </a:bodyPr>
                  <a:lstStyle/>
                  <a:p>
                    <a:pPr algn="ctr" defTabSz="457200"/>
                    <a:r>
                      <a:rPr lang="en-AU" dirty="0">
                        <a:solidFill>
                          <a:prstClr val="black"/>
                        </a:solidFill>
                      </a:rPr>
                      <a:t>+</a:t>
                    </a:r>
                  </a:p>
                </p:txBody>
              </p:sp>
              <p:sp>
                <p:nvSpPr>
                  <p:cNvPr id="33" name="TextBox 32"/>
                  <p:cNvSpPr txBox="1"/>
                  <p:nvPr/>
                </p:nvSpPr>
                <p:spPr>
                  <a:xfrm>
                    <a:off x="4188542" y="5992726"/>
                    <a:ext cx="766916" cy="434588"/>
                  </a:xfrm>
                  <a:prstGeom prst="rect">
                    <a:avLst/>
                  </a:prstGeom>
                  <a:noFill/>
                </p:spPr>
                <p:txBody>
                  <a:bodyPr wrap="square" rtlCol="0">
                    <a:spAutoFit/>
                  </a:bodyPr>
                  <a:lstStyle/>
                  <a:p>
                    <a:pPr algn="ctr" defTabSz="457200"/>
                    <a:r>
                      <a:rPr lang="en-AU" dirty="0">
                        <a:solidFill>
                          <a:prstClr val="black"/>
                        </a:solidFill>
                      </a:rPr>
                      <a:t>-</a:t>
                    </a:r>
                  </a:p>
                </p:txBody>
              </p:sp>
              <p:sp>
                <p:nvSpPr>
                  <p:cNvPr id="34" name="TextBox 33"/>
                  <p:cNvSpPr txBox="1"/>
                  <p:nvPr/>
                </p:nvSpPr>
                <p:spPr>
                  <a:xfrm rot="16200000">
                    <a:off x="3296631" y="1274716"/>
                    <a:ext cx="1923815" cy="543235"/>
                  </a:xfrm>
                  <a:prstGeom prst="rect">
                    <a:avLst/>
                  </a:prstGeom>
                  <a:noFill/>
                </p:spPr>
                <p:txBody>
                  <a:bodyPr wrap="square" rtlCol="0">
                    <a:spAutoFit/>
                  </a:bodyPr>
                  <a:lstStyle/>
                  <a:p>
                    <a:pPr defTabSz="457200"/>
                    <a:r>
                      <a:rPr lang="en-AU" sz="1200" dirty="0">
                        <a:solidFill>
                          <a:prstClr val="black"/>
                        </a:solidFill>
                        <a:cs typeface="Times New Roman" panose="02020603050405020304" pitchFamily="18" charset="0"/>
                      </a:rPr>
                      <a:t>Outgoing:</a:t>
                    </a:r>
                  </a:p>
                  <a:p>
                    <a:pPr defTabSz="457200"/>
                    <a:r>
                      <a:rPr lang="en-AU" sz="1200" dirty="0">
                        <a:solidFill>
                          <a:prstClr val="black"/>
                        </a:solidFill>
                        <a:cs typeface="Times New Roman" panose="02020603050405020304" pitchFamily="18" charset="0"/>
                      </a:rPr>
                      <a:t>Benefit to portfolio</a:t>
                    </a:r>
                  </a:p>
                </p:txBody>
              </p:sp>
            </p:grpSp>
            <p:grpSp>
              <p:nvGrpSpPr>
                <p:cNvPr id="23" name="Group 22"/>
                <p:cNvGrpSpPr/>
                <p:nvPr/>
              </p:nvGrpSpPr>
              <p:grpSpPr>
                <a:xfrm>
                  <a:off x="1388346" y="1247670"/>
                  <a:ext cx="2636208" cy="2086731"/>
                  <a:chOff x="1388346" y="1247670"/>
                  <a:chExt cx="2636208" cy="2086731"/>
                </a:xfrm>
              </p:grpSpPr>
              <p:sp>
                <p:nvSpPr>
                  <p:cNvPr id="29" name="Right Triangle 28"/>
                  <p:cNvSpPr/>
                  <p:nvPr/>
                </p:nvSpPr>
                <p:spPr>
                  <a:xfrm>
                    <a:off x="1580532" y="1247670"/>
                    <a:ext cx="2444022" cy="2086731"/>
                  </a:xfrm>
                  <a:prstGeom prst="rtTriangle">
                    <a:avLst/>
                  </a:prstGeom>
                  <a:solidFill>
                    <a:srgbClr val="FF00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AU" dirty="0">
                      <a:solidFill>
                        <a:prstClr val="white"/>
                      </a:solidFill>
                    </a:endParaRPr>
                  </a:p>
                </p:txBody>
              </p:sp>
              <p:sp>
                <p:nvSpPr>
                  <p:cNvPr id="30" name="TextBox 29"/>
                  <p:cNvSpPr txBox="1"/>
                  <p:nvPr/>
                </p:nvSpPr>
                <p:spPr>
                  <a:xfrm>
                    <a:off x="1388346" y="2396932"/>
                    <a:ext cx="1927075" cy="470804"/>
                  </a:xfrm>
                  <a:prstGeom prst="rect">
                    <a:avLst/>
                  </a:prstGeom>
                  <a:noFill/>
                </p:spPr>
                <p:txBody>
                  <a:bodyPr wrap="square" rtlCol="0">
                    <a:spAutoFit/>
                  </a:bodyPr>
                  <a:lstStyle/>
                  <a:p>
                    <a:pPr algn="ctr" defTabSz="457200"/>
                    <a:r>
                      <a:rPr lang="en-AU" sz="2000" b="1" dirty="0">
                        <a:solidFill>
                          <a:prstClr val="black"/>
                        </a:solidFill>
                        <a:cs typeface="Times New Roman" panose="02020603050405020304" pitchFamily="18" charset="0"/>
                      </a:rPr>
                      <a:t>Altruists</a:t>
                    </a:r>
                  </a:p>
                </p:txBody>
              </p:sp>
            </p:grpSp>
            <p:grpSp>
              <p:nvGrpSpPr>
                <p:cNvPr id="24" name="Group 23"/>
                <p:cNvGrpSpPr/>
                <p:nvPr/>
              </p:nvGrpSpPr>
              <p:grpSpPr>
                <a:xfrm>
                  <a:off x="1990174" y="872593"/>
                  <a:ext cx="2444022" cy="2219463"/>
                  <a:chOff x="1990174" y="872593"/>
                  <a:chExt cx="2444022" cy="2219463"/>
                </a:xfrm>
              </p:grpSpPr>
              <p:sp>
                <p:nvSpPr>
                  <p:cNvPr id="27" name="Right Triangle 26"/>
                  <p:cNvSpPr/>
                  <p:nvPr/>
                </p:nvSpPr>
                <p:spPr>
                  <a:xfrm rot="10800000">
                    <a:off x="1990174" y="872593"/>
                    <a:ext cx="2444022" cy="2219463"/>
                  </a:xfrm>
                  <a:prstGeom prst="rtTriangle">
                    <a:avLst/>
                  </a:prstGeom>
                  <a:solidFill>
                    <a:schemeClr val="tx2">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AU" dirty="0">
                      <a:solidFill>
                        <a:prstClr val="white"/>
                      </a:solidFill>
                    </a:endParaRPr>
                  </a:p>
                </p:txBody>
              </p:sp>
              <p:sp>
                <p:nvSpPr>
                  <p:cNvPr id="28" name="TextBox 27"/>
                  <p:cNvSpPr txBox="1"/>
                  <p:nvPr/>
                </p:nvSpPr>
                <p:spPr>
                  <a:xfrm>
                    <a:off x="2261468" y="1091385"/>
                    <a:ext cx="1927075" cy="470804"/>
                  </a:xfrm>
                  <a:prstGeom prst="rect">
                    <a:avLst/>
                  </a:prstGeom>
                  <a:noFill/>
                </p:spPr>
                <p:txBody>
                  <a:bodyPr wrap="square" rtlCol="0">
                    <a:spAutoFit/>
                  </a:bodyPr>
                  <a:lstStyle/>
                  <a:p>
                    <a:pPr algn="ctr" defTabSz="457200"/>
                    <a:r>
                      <a:rPr lang="en-AU" sz="2000" b="1" dirty="0">
                        <a:solidFill>
                          <a:prstClr val="black"/>
                        </a:solidFill>
                        <a:cs typeface="Times New Roman" panose="02020603050405020304" pitchFamily="18" charset="0"/>
                      </a:rPr>
                      <a:t>Givers</a:t>
                    </a:r>
                  </a:p>
                </p:txBody>
              </p:sp>
            </p:grpSp>
          </p:grpSp>
          <p:grpSp>
            <p:nvGrpSpPr>
              <p:cNvPr id="14" name="Group 13"/>
              <p:cNvGrpSpPr/>
              <p:nvPr/>
            </p:nvGrpSpPr>
            <p:grpSpPr>
              <a:xfrm>
                <a:off x="4557253" y="3612157"/>
                <a:ext cx="3399781" cy="2337448"/>
                <a:chOff x="4557253" y="3612157"/>
                <a:chExt cx="3399781" cy="2337448"/>
              </a:xfrm>
            </p:grpSpPr>
            <p:grpSp>
              <p:nvGrpSpPr>
                <p:cNvPr id="15" name="Group 14"/>
                <p:cNvGrpSpPr/>
                <p:nvPr/>
              </p:nvGrpSpPr>
              <p:grpSpPr>
                <a:xfrm>
                  <a:off x="4557253" y="3862874"/>
                  <a:ext cx="2613220" cy="2086731"/>
                  <a:chOff x="4557253" y="3862874"/>
                  <a:chExt cx="2613220" cy="2086731"/>
                </a:xfrm>
              </p:grpSpPr>
              <p:sp>
                <p:nvSpPr>
                  <p:cNvPr id="20" name="Right Triangle 19"/>
                  <p:cNvSpPr/>
                  <p:nvPr/>
                </p:nvSpPr>
                <p:spPr>
                  <a:xfrm>
                    <a:off x="4726451" y="3862874"/>
                    <a:ext cx="2444022" cy="2086731"/>
                  </a:xfrm>
                  <a:prstGeom prst="rtTriangle">
                    <a:avLst/>
                  </a:prstGeom>
                  <a:solidFill>
                    <a:srgbClr val="FF0000">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AU" dirty="0">
                      <a:solidFill>
                        <a:prstClr val="white"/>
                      </a:solidFill>
                    </a:endParaRPr>
                  </a:p>
                </p:txBody>
              </p:sp>
              <p:sp>
                <p:nvSpPr>
                  <p:cNvPr id="21" name="TextBox 20"/>
                  <p:cNvSpPr txBox="1"/>
                  <p:nvPr/>
                </p:nvSpPr>
                <p:spPr>
                  <a:xfrm>
                    <a:off x="4557253" y="5065282"/>
                    <a:ext cx="1927075" cy="470804"/>
                  </a:xfrm>
                  <a:prstGeom prst="rect">
                    <a:avLst/>
                  </a:prstGeom>
                  <a:noFill/>
                </p:spPr>
                <p:txBody>
                  <a:bodyPr wrap="square" rtlCol="0">
                    <a:spAutoFit/>
                  </a:bodyPr>
                  <a:lstStyle/>
                  <a:p>
                    <a:pPr algn="ctr" defTabSz="457200"/>
                    <a:r>
                      <a:rPr lang="en-AU" sz="2000" b="1" dirty="0">
                        <a:solidFill>
                          <a:prstClr val="black"/>
                        </a:solidFill>
                        <a:cs typeface="Times New Roman" panose="02020603050405020304" pitchFamily="18" charset="0"/>
                      </a:rPr>
                      <a:t>Parasites</a:t>
                    </a:r>
                  </a:p>
                </p:txBody>
              </p:sp>
            </p:grpSp>
            <p:grpSp>
              <p:nvGrpSpPr>
                <p:cNvPr id="16" name="Group 15"/>
                <p:cNvGrpSpPr/>
                <p:nvPr/>
              </p:nvGrpSpPr>
              <p:grpSpPr>
                <a:xfrm>
                  <a:off x="5080110" y="3612157"/>
                  <a:ext cx="2876924" cy="2219463"/>
                  <a:chOff x="5080110" y="3612157"/>
                  <a:chExt cx="2876924" cy="2219463"/>
                </a:xfrm>
              </p:grpSpPr>
              <p:sp>
                <p:nvSpPr>
                  <p:cNvPr id="18" name="Right Triangle 17"/>
                  <p:cNvSpPr/>
                  <p:nvPr/>
                </p:nvSpPr>
                <p:spPr>
                  <a:xfrm rot="10800000">
                    <a:off x="5080110" y="3612157"/>
                    <a:ext cx="2516225" cy="2219463"/>
                  </a:xfrm>
                  <a:prstGeom prst="rtTriangle">
                    <a:avLst/>
                  </a:prstGeom>
                  <a:solidFill>
                    <a:schemeClr val="tx2">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AU" dirty="0">
                      <a:solidFill>
                        <a:prstClr val="white"/>
                      </a:solidFill>
                    </a:endParaRPr>
                  </a:p>
                </p:txBody>
              </p:sp>
              <p:sp>
                <p:nvSpPr>
                  <p:cNvPr id="19" name="TextBox 18"/>
                  <p:cNvSpPr txBox="1"/>
                  <p:nvPr/>
                </p:nvSpPr>
                <p:spPr>
                  <a:xfrm>
                    <a:off x="6029959" y="4391128"/>
                    <a:ext cx="1927075" cy="470804"/>
                  </a:xfrm>
                  <a:prstGeom prst="rect">
                    <a:avLst/>
                  </a:prstGeom>
                  <a:noFill/>
                </p:spPr>
                <p:txBody>
                  <a:bodyPr wrap="square" rtlCol="0">
                    <a:spAutoFit/>
                  </a:bodyPr>
                  <a:lstStyle/>
                  <a:p>
                    <a:pPr algn="ctr" defTabSz="457200"/>
                    <a:r>
                      <a:rPr lang="en-AU" sz="2000" b="1" dirty="0">
                        <a:solidFill>
                          <a:prstClr val="black"/>
                        </a:solidFill>
                        <a:cs typeface="Times New Roman" panose="02020603050405020304" pitchFamily="18" charset="0"/>
                      </a:rPr>
                      <a:t>Takers</a:t>
                    </a:r>
                  </a:p>
                </p:txBody>
              </p:sp>
            </p:grpSp>
          </p:grpSp>
        </p:grpSp>
      </p:grpSp>
    </p:spTree>
    <p:extLst>
      <p:ext uri="{BB962C8B-B14F-4D97-AF65-F5344CB8AC3E}">
        <p14:creationId xmlns:p14="http://schemas.microsoft.com/office/powerpoint/2010/main" val="175016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a:t>Business categorisation</a:t>
            </a:r>
          </a:p>
        </p:txBody>
      </p:sp>
      <p:graphicFrame>
        <p:nvGraphicFramePr>
          <p:cNvPr id="7" name="Table 6"/>
          <p:cNvGraphicFramePr>
            <a:graphicFrameLocks noGrp="1"/>
          </p:cNvGraphicFramePr>
          <p:nvPr>
            <p:extLst>
              <p:ext uri="{D42A27DB-BD31-4B8C-83A1-F6EECF244321}">
                <p14:modId xmlns:p14="http://schemas.microsoft.com/office/powerpoint/2010/main" val="3428096369"/>
              </p:ext>
            </p:extLst>
          </p:nvPr>
        </p:nvGraphicFramePr>
        <p:xfrm>
          <a:off x="2343815" y="2200620"/>
          <a:ext cx="7551668" cy="2825040"/>
        </p:xfrm>
        <a:graphic>
          <a:graphicData uri="http://schemas.openxmlformats.org/drawingml/2006/table">
            <a:tbl>
              <a:tblPr firstRow="1" bandRow="1">
                <a:tableStyleId>{5C22544A-7EE6-4342-B048-85BDC9FD1C3A}</a:tableStyleId>
              </a:tblPr>
              <a:tblGrid>
                <a:gridCol w="1765737">
                  <a:extLst>
                    <a:ext uri="{9D8B030D-6E8A-4147-A177-3AD203B41FA5}">
                      <a16:colId xmlns:a16="http://schemas.microsoft.com/office/drawing/2014/main" xmlns="" val="20000"/>
                    </a:ext>
                  </a:extLst>
                </a:gridCol>
                <a:gridCol w="1986441">
                  <a:extLst>
                    <a:ext uri="{9D8B030D-6E8A-4147-A177-3AD203B41FA5}">
                      <a16:colId xmlns:a16="http://schemas.microsoft.com/office/drawing/2014/main" xmlns="" val="20001"/>
                    </a:ext>
                  </a:extLst>
                </a:gridCol>
                <a:gridCol w="1954924">
                  <a:extLst>
                    <a:ext uri="{9D8B030D-6E8A-4147-A177-3AD203B41FA5}">
                      <a16:colId xmlns:a16="http://schemas.microsoft.com/office/drawing/2014/main" xmlns="" val="20002"/>
                    </a:ext>
                  </a:extLst>
                </a:gridCol>
                <a:gridCol w="1844566">
                  <a:extLst>
                    <a:ext uri="{9D8B030D-6E8A-4147-A177-3AD203B41FA5}">
                      <a16:colId xmlns:a16="http://schemas.microsoft.com/office/drawing/2014/main" xmlns="" val="20003"/>
                    </a:ext>
                  </a:extLst>
                </a:gridCol>
              </a:tblGrid>
              <a:tr h="424800">
                <a:tc>
                  <a:txBody>
                    <a:bodyPr/>
                    <a:lstStyle/>
                    <a:p>
                      <a:pPr marL="0" algn="ctr" defTabSz="457200" rtl="0" eaLnBrk="1" latinLnBrk="0" hangingPunct="1"/>
                      <a:endParaRPr lang="en-AU" sz="2000" b="1" kern="1200" dirty="0">
                        <a:solidFill>
                          <a:schemeClr val="lt1"/>
                        </a:solidFill>
                        <a:latin typeface="Arial" panose="020B0604020202020204" pitchFamily="34" charset="0"/>
                        <a:ea typeface="+mn-ea"/>
                        <a:cs typeface="Arial" panose="020B0604020202020204" pitchFamily="34" charset="0"/>
                      </a:endParaRPr>
                    </a:p>
                  </a:txBody>
                  <a:tcPr anchor="ctr">
                    <a:lnL w="12700" cmpd="sng">
                      <a:noFill/>
                    </a:lnL>
                  </a:tcPr>
                </a:tc>
                <a:tc>
                  <a:txBody>
                    <a:bodyPr/>
                    <a:lstStyle/>
                    <a:p>
                      <a:pPr marL="0" algn="ctr" defTabSz="457200" rtl="0" eaLnBrk="1" latinLnBrk="0" hangingPunct="1"/>
                      <a:r>
                        <a:rPr lang="en-AU" sz="2000" b="1" kern="1200" dirty="0">
                          <a:solidFill>
                            <a:schemeClr val="lt1"/>
                          </a:solidFill>
                          <a:latin typeface="Arial" panose="020B0604020202020204" pitchFamily="34" charset="0"/>
                          <a:ea typeface="+mn-ea"/>
                          <a:cs typeface="Arial" panose="020B0604020202020204" pitchFamily="34" charset="0"/>
                        </a:rPr>
                        <a:t>BCG</a:t>
                      </a:r>
                      <a:r>
                        <a:rPr lang="en-AU" sz="2000" b="1" kern="1200" baseline="0" dirty="0">
                          <a:solidFill>
                            <a:schemeClr val="lt1"/>
                          </a:solidFill>
                          <a:latin typeface="Arial" panose="020B0604020202020204" pitchFamily="34" charset="0"/>
                          <a:ea typeface="+mn-ea"/>
                          <a:cs typeface="Arial" panose="020B0604020202020204" pitchFamily="34" charset="0"/>
                        </a:rPr>
                        <a:t> </a:t>
                      </a:r>
                    </a:p>
                    <a:p>
                      <a:pPr marL="0" algn="ctr" defTabSz="457200" rtl="0" eaLnBrk="1" latinLnBrk="0" hangingPunct="1"/>
                      <a:r>
                        <a:rPr lang="en-AU" sz="2000" b="1" kern="1200" baseline="0" dirty="0">
                          <a:solidFill>
                            <a:schemeClr val="lt1"/>
                          </a:solidFill>
                          <a:latin typeface="Arial" panose="020B0604020202020204" pitchFamily="34" charset="0"/>
                          <a:ea typeface="+mn-ea"/>
                          <a:cs typeface="Arial" panose="020B0604020202020204" pitchFamily="34" charset="0"/>
                        </a:rPr>
                        <a:t>Matrix</a:t>
                      </a:r>
                      <a:endParaRPr lang="en-AU" sz="2000" b="1" kern="1200" dirty="0">
                        <a:solidFill>
                          <a:schemeClr val="lt1"/>
                        </a:solidFill>
                        <a:latin typeface="Arial" panose="020B0604020202020204" pitchFamily="34" charset="0"/>
                        <a:ea typeface="+mn-ea"/>
                        <a:cs typeface="Arial" panose="020B0604020202020204" pitchFamily="34" charset="0"/>
                      </a:endParaRPr>
                    </a:p>
                  </a:txBody>
                  <a:tcPr anchor="ctr"/>
                </a:tc>
                <a:tc>
                  <a:txBody>
                    <a:bodyPr/>
                    <a:lstStyle/>
                    <a:p>
                      <a:pPr marL="0" algn="ctr" defTabSz="457200" rtl="0" eaLnBrk="1" latinLnBrk="0" hangingPunct="1"/>
                      <a:r>
                        <a:rPr lang="en-AU" sz="2000" b="1" kern="1200" dirty="0">
                          <a:solidFill>
                            <a:schemeClr val="lt1"/>
                          </a:solidFill>
                          <a:latin typeface="Arial" panose="020B0604020202020204" pitchFamily="34" charset="0"/>
                          <a:ea typeface="+mn-ea"/>
                          <a:cs typeface="Arial" panose="020B0604020202020204" pitchFamily="34" charset="0"/>
                        </a:rPr>
                        <a:t>GE-McKinsey</a:t>
                      </a:r>
                    </a:p>
                    <a:p>
                      <a:pPr marL="0" algn="ctr" defTabSz="457200" rtl="0" eaLnBrk="1" latinLnBrk="0" hangingPunct="1"/>
                      <a:r>
                        <a:rPr lang="en-AU" sz="2000" b="1" kern="1200" dirty="0">
                          <a:solidFill>
                            <a:schemeClr val="lt1"/>
                          </a:solidFill>
                          <a:latin typeface="Arial" panose="020B0604020202020204" pitchFamily="34" charset="0"/>
                          <a:ea typeface="+mn-ea"/>
                          <a:cs typeface="Arial" panose="020B0604020202020204" pitchFamily="34" charset="0"/>
                        </a:rPr>
                        <a:t>Matrix</a:t>
                      </a:r>
                    </a:p>
                  </a:txBody>
                  <a:tcPr anchor="ctr"/>
                </a:tc>
                <a:tc>
                  <a:txBody>
                    <a:bodyPr/>
                    <a:lstStyle/>
                    <a:p>
                      <a:pPr marL="0" algn="ctr" defTabSz="457200" rtl="0" eaLnBrk="1" latinLnBrk="0" hangingPunct="1"/>
                      <a:r>
                        <a:rPr lang="en-AU" sz="2000" b="1" kern="1200" dirty="0">
                          <a:solidFill>
                            <a:schemeClr val="lt1"/>
                          </a:solidFill>
                          <a:latin typeface="Arial" panose="020B0604020202020204" pitchFamily="34" charset="0"/>
                          <a:ea typeface="+mn-ea"/>
                          <a:cs typeface="Arial" panose="020B0604020202020204" pitchFamily="34" charset="0"/>
                        </a:rPr>
                        <a:t>Synergy</a:t>
                      </a:r>
                      <a:r>
                        <a:rPr lang="en-AU" sz="2000" b="1" kern="1200" baseline="0" dirty="0">
                          <a:solidFill>
                            <a:schemeClr val="lt1"/>
                          </a:solidFill>
                          <a:latin typeface="Arial" panose="020B0604020202020204" pitchFamily="34" charset="0"/>
                          <a:ea typeface="+mn-ea"/>
                          <a:cs typeface="Arial" panose="020B0604020202020204" pitchFamily="34" charset="0"/>
                        </a:rPr>
                        <a:t> Matrix</a:t>
                      </a:r>
                      <a:endParaRPr lang="en-AU" sz="2000" b="1" kern="1200" dirty="0">
                        <a:solidFill>
                          <a:schemeClr val="lt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xmlns="" val="10000"/>
                  </a:ext>
                </a:extLst>
              </a:tr>
              <a:tr h="424800">
                <a:tc>
                  <a:txBody>
                    <a:bodyPr/>
                    <a:lstStyle/>
                    <a:p>
                      <a:pPr marL="0" marR="0">
                        <a:spcBef>
                          <a:spcPts val="0"/>
                        </a:spcBef>
                        <a:spcAft>
                          <a:spcPts val="0"/>
                        </a:spcAft>
                      </a:pPr>
                      <a:r>
                        <a:rPr lang="en-AU" sz="2000" b="0" dirty="0" err="1">
                          <a:solidFill>
                            <a:schemeClr val="tx1"/>
                          </a:solidFill>
                          <a:effectLst/>
                          <a:latin typeface="Calibri" panose="020F0502020204030204" pitchFamily="34" charset="0"/>
                          <a:ea typeface="Arial" panose="020B0604020202020204" pitchFamily="34" charset="0"/>
                          <a:cs typeface="Times New Roman" panose="02020603050405020304" pitchFamily="18" charset="0"/>
                        </a:rPr>
                        <a:t>DigiFx</a:t>
                      </a:r>
                      <a:endParaRPr lang="en-AU" sz="2000" b="1"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solidFill>
                      <a:srgbClr val="D0D8E8"/>
                    </a:solidFill>
                  </a:tcPr>
                </a:tc>
                <a:tc>
                  <a:txBody>
                    <a:bodyPr/>
                    <a:lstStyle/>
                    <a:p>
                      <a:pPr algn="ctr"/>
                      <a:r>
                        <a:rPr lang="en-AU" sz="2000" dirty="0">
                          <a:latin typeface="Arial" panose="020B0604020202020204" pitchFamily="34" charset="0"/>
                          <a:cs typeface="Arial" panose="020B0604020202020204" pitchFamily="34" charset="0"/>
                        </a:rPr>
                        <a:t>Dog</a:t>
                      </a:r>
                    </a:p>
                  </a:txBody>
                  <a:tcPr anchor="ctr">
                    <a:solidFill>
                      <a:srgbClr val="D0D8E8"/>
                    </a:solidFill>
                  </a:tcPr>
                </a:tc>
                <a:tc>
                  <a:txBody>
                    <a:bodyPr/>
                    <a:lstStyle/>
                    <a:p>
                      <a:pPr algn="ctr"/>
                      <a:r>
                        <a:rPr lang="en-AU" sz="2000" dirty="0">
                          <a:latin typeface="Arial" panose="020B0604020202020204" pitchFamily="34" charset="0"/>
                          <a:cs typeface="Arial" panose="020B0604020202020204" pitchFamily="34" charset="0"/>
                        </a:rPr>
                        <a:t>Harvest</a:t>
                      </a:r>
                    </a:p>
                  </a:txBody>
                  <a:tcPr anchor="ctr">
                    <a:solidFill>
                      <a:srgbClr val="D0D8E8"/>
                    </a:solidFill>
                  </a:tcPr>
                </a:tc>
                <a:tc>
                  <a:txBody>
                    <a:bodyPr/>
                    <a:lstStyle/>
                    <a:p>
                      <a:pPr algn="ctr"/>
                      <a:r>
                        <a:rPr lang="en-AU" sz="2000" dirty="0">
                          <a:latin typeface="Arial" panose="020B0604020202020204" pitchFamily="34" charset="0"/>
                          <a:cs typeface="Arial" panose="020B0604020202020204" pitchFamily="34" charset="0"/>
                        </a:rPr>
                        <a:t>Misfit</a:t>
                      </a:r>
                    </a:p>
                  </a:txBody>
                  <a:tcPr anchor="ctr">
                    <a:solidFill>
                      <a:srgbClr val="D0D8E8"/>
                    </a:solidFill>
                  </a:tcPr>
                </a:tc>
                <a:extLst>
                  <a:ext uri="{0D108BD9-81ED-4DB2-BD59-A6C34878D82A}">
                    <a16:rowId xmlns:a16="http://schemas.microsoft.com/office/drawing/2014/main" xmlns="" val="10001"/>
                  </a:ext>
                </a:extLst>
              </a:tr>
              <a:tr h="424800">
                <a:tc>
                  <a:txBody>
                    <a:bodyPr/>
                    <a:lstStyle/>
                    <a:p>
                      <a:pPr marL="0" marR="0">
                        <a:spcBef>
                          <a:spcPts val="0"/>
                        </a:spcBef>
                        <a:spcAft>
                          <a:spcPts val="0"/>
                        </a:spcAft>
                      </a:pPr>
                      <a:r>
                        <a:rPr lang="en-AU" sz="2000" b="0">
                          <a:solidFill>
                            <a:schemeClr val="tx1"/>
                          </a:solidFill>
                          <a:effectLst/>
                          <a:latin typeface="Calibri" panose="020F0502020204030204" pitchFamily="34" charset="0"/>
                          <a:ea typeface="Arial" panose="020B0604020202020204" pitchFamily="34" charset="0"/>
                          <a:cs typeface="Times New Roman" panose="02020603050405020304" pitchFamily="18" charset="0"/>
                        </a:rPr>
                        <a:t>Anisoft</a:t>
                      </a:r>
                      <a:endParaRPr lang="en-AU" sz="2000" b="1">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solidFill>
                      <a:srgbClr val="D0D8E8"/>
                    </a:solidFill>
                  </a:tcPr>
                </a:tc>
                <a:tc>
                  <a:txBody>
                    <a:bodyPr/>
                    <a:lstStyle/>
                    <a:p>
                      <a:pPr algn="ctr"/>
                      <a:r>
                        <a:rPr lang="en-AU" sz="2000" dirty="0">
                          <a:latin typeface="Arial" panose="020B0604020202020204" pitchFamily="34" charset="0"/>
                          <a:cs typeface="Arial" panose="020B0604020202020204" pitchFamily="34" charset="0"/>
                        </a:rPr>
                        <a:t>Question</a:t>
                      </a:r>
                      <a:r>
                        <a:rPr lang="en-AU" sz="2000" baseline="0" dirty="0">
                          <a:latin typeface="Arial" panose="020B0604020202020204" pitchFamily="34" charset="0"/>
                          <a:cs typeface="Arial" panose="020B0604020202020204" pitchFamily="34" charset="0"/>
                        </a:rPr>
                        <a:t> mark</a:t>
                      </a:r>
                      <a:endParaRPr lang="en-AU" sz="2000" dirty="0">
                        <a:latin typeface="Arial" panose="020B0604020202020204" pitchFamily="34" charset="0"/>
                        <a:cs typeface="Arial" panose="020B0604020202020204" pitchFamily="34" charset="0"/>
                      </a:endParaRPr>
                    </a:p>
                  </a:txBody>
                  <a:tcPr anchor="ctr">
                    <a:solidFill>
                      <a:srgbClr val="D0D8E8"/>
                    </a:solidFill>
                  </a:tcPr>
                </a:tc>
                <a:tc>
                  <a:txBody>
                    <a:bodyPr/>
                    <a:lstStyle/>
                    <a:p>
                      <a:pPr algn="ctr"/>
                      <a:r>
                        <a:rPr lang="en-AU" sz="2000" dirty="0">
                          <a:latin typeface="Arial" panose="020B0604020202020204" pitchFamily="34" charset="0"/>
                          <a:cs typeface="Arial" panose="020B0604020202020204" pitchFamily="34" charset="0"/>
                        </a:rPr>
                        <a:t>Selective</a:t>
                      </a:r>
                    </a:p>
                  </a:txBody>
                  <a:tcPr anchor="ctr">
                    <a:solidFill>
                      <a:srgbClr val="D0D8E8"/>
                    </a:solidFill>
                  </a:tcPr>
                </a:tc>
                <a:tc>
                  <a:txBody>
                    <a:bodyPr/>
                    <a:lstStyle/>
                    <a:p>
                      <a:pPr algn="ctr"/>
                      <a:r>
                        <a:rPr lang="en-AU" sz="2000" dirty="0">
                          <a:latin typeface="Arial" panose="020B0604020202020204" pitchFamily="34" charset="0"/>
                          <a:cs typeface="Arial" panose="020B0604020202020204" pitchFamily="34" charset="0"/>
                        </a:rPr>
                        <a:t>Takers</a:t>
                      </a:r>
                    </a:p>
                  </a:txBody>
                  <a:tcPr anchor="ctr">
                    <a:solidFill>
                      <a:srgbClr val="D0D8E8"/>
                    </a:solidFill>
                  </a:tcPr>
                </a:tc>
                <a:extLst>
                  <a:ext uri="{0D108BD9-81ED-4DB2-BD59-A6C34878D82A}">
                    <a16:rowId xmlns:a16="http://schemas.microsoft.com/office/drawing/2014/main" xmlns="" val="3672457120"/>
                  </a:ext>
                </a:extLst>
              </a:tr>
              <a:tr h="424800">
                <a:tc>
                  <a:txBody>
                    <a:bodyPr/>
                    <a:lstStyle/>
                    <a:p>
                      <a:pPr marL="0" marR="0">
                        <a:spcBef>
                          <a:spcPts val="0"/>
                        </a:spcBef>
                        <a:spcAft>
                          <a:spcPts val="0"/>
                        </a:spcAft>
                      </a:pPr>
                      <a:r>
                        <a:rPr lang="en-AU" sz="2000" b="0">
                          <a:solidFill>
                            <a:schemeClr val="tx1"/>
                          </a:solidFill>
                          <a:effectLst/>
                          <a:latin typeface="Calibri" panose="020F0502020204030204" pitchFamily="34" charset="0"/>
                          <a:ea typeface="Arial" panose="020B0604020202020204" pitchFamily="34" charset="0"/>
                          <a:cs typeface="Times New Roman" panose="02020603050405020304" pitchFamily="18" charset="0"/>
                        </a:rPr>
                        <a:t>Advantage </a:t>
                      </a:r>
                      <a:endParaRPr lang="en-AU" sz="2000" b="1">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solidFill>
                      <a:srgbClr val="E9EDF4"/>
                    </a:solidFill>
                  </a:tcPr>
                </a:tc>
                <a:tc>
                  <a:txBody>
                    <a:bodyPr/>
                    <a:lstStyle/>
                    <a:p>
                      <a:pPr algn="ctr"/>
                      <a:r>
                        <a:rPr lang="en-AU" sz="2000" dirty="0">
                          <a:latin typeface="Arial" panose="020B0604020202020204" pitchFamily="34" charset="0"/>
                          <a:cs typeface="Arial" panose="020B0604020202020204" pitchFamily="34" charset="0"/>
                        </a:rPr>
                        <a:t>Cash</a:t>
                      </a:r>
                      <a:r>
                        <a:rPr lang="en-AU" sz="2000" baseline="0" dirty="0">
                          <a:latin typeface="Arial" panose="020B0604020202020204" pitchFamily="34" charset="0"/>
                          <a:cs typeface="Arial" panose="020B0604020202020204" pitchFamily="34" charset="0"/>
                        </a:rPr>
                        <a:t> cow</a:t>
                      </a:r>
                      <a:endParaRPr lang="en-AU" sz="2000" dirty="0">
                        <a:latin typeface="Arial" panose="020B0604020202020204" pitchFamily="34" charset="0"/>
                        <a:cs typeface="Arial" panose="020B0604020202020204" pitchFamily="34" charset="0"/>
                      </a:endParaRPr>
                    </a:p>
                  </a:txBody>
                  <a:tcPr anchor="ctr">
                    <a:solidFill>
                      <a:srgbClr val="E9EDF4"/>
                    </a:solidFill>
                  </a:tcPr>
                </a:tc>
                <a:tc>
                  <a:txBody>
                    <a:bodyPr/>
                    <a:lstStyle/>
                    <a:p>
                      <a:pPr algn="ctr"/>
                      <a:r>
                        <a:rPr lang="en-AU" sz="2000" dirty="0">
                          <a:latin typeface="Arial" panose="020B0604020202020204" pitchFamily="34" charset="0"/>
                          <a:cs typeface="Arial" panose="020B0604020202020204" pitchFamily="34" charset="0"/>
                        </a:rPr>
                        <a:t>Selective</a:t>
                      </a:r>
                    </a:p>
                  </a:txBody>
                  <a:tcPr anchor="ctr">
                    <a:solidFill>
                      <a:srgbClr val="E9EDF4"/>
                    </a:solidFill>
                  </a:tcPr>
                </a:tc>
                <a:tc>
                  <a:txBody>
                    <a:bodyPr/>
                    <a:lstStyle/>
                    <a:p>
                      <a:pPr algn="ctr"/>
                      <a:r>
                        <a:rPr lang="en-AU" sz="2000" dirty="0">
                          <a:latin typeface="Arial" panose="020B0604020202020204" pitchFamily="34" charset="0"/>
                          <a:cs typeface="Arial" panose="020B0604020202020204" pitchFamily="34" charset="0"/>
                        </a:rPr>
                        <a:t>Givers</a:t>
                      </a:r>
                    </a:p>
                  </a:txBody>
                  <a:tcPr anchor="ctr">
                    <a:solidFill>
                      <a:srgbClr val="E9EDF4"/>
                    </a:solidFill>
                  </a:tcPr>
                </a:tc>
                <a:extLst>
                  <a:ext uri="{0D108BD9-81ED-4DB2-BD59-A6C34878D82A}">
                    <a16:rowId xmlns:a16="http://schemas.microsoft.com/office/drawing/2014/main" xmlns="" val="10002"/>
                  </a:ext>
                </a:extLst>
              </a:tr>
              <a:tr h="424800">
                <a:tc>
                  <a:txBody>
                    <a:bodyPr/>
                    <a:lstStyle/>
                    <a:p>
                      <a:pPr marL="0" marR="0">
                        <a:spcBef>
                          <a:spcPts val="0"/>
                        </a:spcBef>
                        <a:spcAft>
                          <a:spcPts val="0"/>
                        </a:spcAft>
                      </a:pPr>
                      <a:r>
                        <a:rPr lang="en-AU" sz="2000" b="0">
                          <a:solidFill>
                            <a:schemeClr val="tx1"/>
                          </a:solidFill>
                          <a:effectLst/>
                          <a:latin typeface="Calibri" panose="020F0502020204030204" pitchFamily="34" charset="0"/>
                          <a:ea typeface="Arial" panose="020B0604020202020204" pitchFamily="34" charset="0"/>
                          <a:cs typeface="Times New Roman" panose="02020603050405020304" pitchFamily="18" charset="0"/>
                        </a:rPr>
                        <a:t>Yoda Knows </a:t>
                      </a:r>
                      <a:endParaRPr lang="en-AU" sz="2000" b="1">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r>
                        <a:rPr lang="en-AU" sz="2000" dirty="0">
                          <a:latin typeface="Arial" panose="020B0604020202020204" pitchFamily="34" charset="0"/>
                          <a:cs typeface="Arial" panose="020B0604020202020204" pitchFamily="34" charset="0"/>
                        </a:rPr>
                        <a:t>Cash cow</a:t>
                      </a:r>
                    </a:p>
                  </a:txBody>
                  <a:tcPr anchor="ctr"/>
                </a:tc>
                <a:tc>
                  <a:txBody>
                    <a:bodyPr/>
                    <a:lstStyle/>
                    <a:p>
                      <a:pPr algn="ctr"/>
                      <a:r>
                        <a:rPr lang="en-AU" sz="2000" dirty="0">
                          <a:latin typeface="Arial" panose="020B0604020202020204" pitchFamily="34" charset="0"/>
                          <a:cs typeface="Arial" panose="020B0604020202020204" pitchFamily="34" charset="0"/>
                        </a:rPr>
                        <a:t>Growth</a:t>
                      </a:r>
                    </a:p>
                  </a:txBody>
                  <a:tcPr anchor="ctr"/>
                </a:tc>
                <a:tc>
                  <a:txBody>
                    <a:bodyPr/>
                    <a:lstStyle/>
                    <a:p>
                      <a:pPr algn="ctr"/>
                      <a:r>
                        <a:rPr lang="en-AU" sz="2000" dirty="0">
                          <a:latin typeface="Arial" panose="020B0604020202020204" pitchFamily="34" charset="0"/>
                          <a:cs typeface="Arial" panose="020B0604020202020204" pitchFamily="34" charset="0"/>
                        </a:rPr>
                        <a:t>Givers</a:t>
                      </a:r>
                    </a:p>
                  </a:txBody>
                  <a:tcPr anchor="ctr"/>
                </a:tc>
                <a:extLst>
                  <a:ext uri="{0D108BD9-81ED-4DB2-BD59-A6C34878D82A}">
                    <a16:rowId xmlns:a16="http://schemas.microsoft.com/office/drawing/2014/main" xmlns="" val="10003"/>
                  </a:ext>
                </a:extLst>
              </a:tr>
              <a:tr h="424800">
                <a:tc>
                  <a:txBody>
                    <a:bodyPr/>
                    <a:lstStyle/>
                    <a:p>
                      <a:pPr marL="0" marR="0">
                        <a:spcBef>
                          <a:spcPts val="0"/>
                        </a:spcBef>
                        <a:spcAft>
                          <a:spcPts val="0"/>
                        </a:spcAft>
                      </a:pPr>
                      <a:r>
                        <a:rPr lang="en-AU" sz="2000" b="0" dirty="0" err="1">
                          <a:solidFill>
                            <a:schemeClr val="tx1"/>
                          </a:solidFill>
                          <a:effectLst/>
                          <a:latin typeface="Calibri" panose="020F0502020204030204" pitchFamily="34" charset="0"/>
                          <a:ea typeface="Arial" panose="020B0604020202020204" pitchFamily="34" charset="0"/>
                          <a:cs typeface="Times New Roman" panose="02020603050405020304" pitchFamily="18" charset="0"/>
                        </a:rPr>
                        <a:t>Fantaspace</a:t>
                      </a:r>
                      <a:r>
                        <a:rPr lang="en-AU" sz="2000" b="0" dirty="0">
                          <a:solidFill>
                            <a:schemeClr val="tx1"/>
                          </a:solidFill>
                          <a:effectLst/>
                          <a:latin typeface="Calibri" panose="020F0502020204030204" pitchFamily="34" charset="0"/>
                          <a:ea typeface="Arial" panose="020B0604020202020204" pitchFamily="34" charset="0"/>
                          <a:cs typeface="Times New Roman" panose="02020603050405020304" pitchFamily="18" charset="0"/>
                        </a:rPr>
                        <a:t> </a:t>
                      </a:r>
                      <a:endParaRPr lang="en-AU" sz="2000" b="1" dirty="0">
                        <a:solidFill>
                          <a:schemeClr val="tx1"/>
                        </a:solidFill>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r>
                        <a:rPr lang="en-AU" sz="2000" dirty="0">
                          <a:latin typeface="Arial" panose="020B0604020202020204" pitchFamily="34" charset="0"/>
                          <a:cs typeface="Arial" panose="020B0604020202020204" pitchFamily="34" charset="0"/>
                        </a:rPr>
                        <a:t>Star</a:t>
                      </a:r>
                    </a:p>
                  </a:txBody>
                  <a:tcPr anchor="ctr"/>
                </a:tc>
                <a:tc>
                  <a:txBody>
                    <a:bodyPr/>
                    <a:lstStyle/>
                    <a:p>
                      <a:pPr algn="ctr"/>
                      <a:r>
                        <a:rPr lang="en-AU" sz="2000" dirty="0">
                          <a:latin typeface="Arial" panose="020B0604020202020204" pitchFamily="34" charset="0"/>
                          <a:cs typeface="Arial" panose="020B0604020202020204" pitchFamily="34" charset="0"/>
                        </a:rPr>
                        <a:t>Growth</a:t>
                      </a:r>
                    </a:p>
                  </a:txBody>
                  <a:tcPr anchor="ctr"/>
                </a:tc>
                <a:tc>
                  <a:txBody>
                    <a:bodyPr/>
                    <a:lstStyle/>
                    <a:p>
                      <a:pPr algn="ctr"/>
                      <a:r>
                        <a:rPr lang="en-AU" sz="2000" dirty="0">
                          <a:latin typeface="Arial" panose="020B0604020202020204" pitchFamily="34" charset="0"/>
                          <a:cs typeface="Arial" panose="020B0604020202020204" pitchFamily="34" charset="0"/>
                        </a:rPr>
                        <a:t>Fits</a:t>
                      </a:r>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90768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1981200" y="274638"/>
            <a:ext cx="8229600" cy="1143000"/>
          </a:xfrm>
        </p:spPr>
        <p:txBody>
          <a:bodyPr>
            <a:normAutofit/>
          </a:bodyPr>
          <a:lstStyle/>
          <a:p>
            <a:pPr marL="357188"/>
            <a:r>
              <a:rPr lang="en-US" dirty="0" err="1"/>
              <a:t>DigiFX</a:t>
            </a:r>
            <a:endParaRPr lang="en-US" dirty="0"/>
          </a:p>
        </p:txBody>
      </p:sp>
      <p:sp>
        <p:nvSpPr>
          <p:cNvPr id="2" name="Content Placeholder 1"/>
          <p:cNvSpPr>
            <a:spLocks noGrp="1"/>
          </p:cNvSpPr>
          <p:nvPr>
            <p:ph idx="1"/>
          </p:nvPr>
        </p:nvSpPr>
        <p:spPr/>
        <p:txBody>
          <a:bodyPr/>
          <a:lstStyle/>
          <a:p>
            <a:pPr marL="725488" indent="-363538"/>
            <a:r>
              <a:rPr lang="en-AU" sz="2000" dirty="0"/>
              <a:t>Analysis</a:t>
            </a:r>
          </a:p>
          <a:p>
            <a:pPr marL="361950" indent="0" algn="just">
              <a:buNone/>
            </a:pPr>
            <a:r>
              <a:rPr lang="en-AU" dirty="0"/>
              <a:t>All the aspects related to this part of the business are negative. This is a dog in the BCG matrix. The market growth is low as well as the attractiveness. The synergy matrix shows it as misfits. The product is in the maturity stage.</a:t>
            </a:r>
          </a:p>
          <a:p>
            <a:pPr marL="725488" indent="-363538"/>
            <a:r>
              <a:rPr lang="en-AU" sz="2000" dirty="0"/>
              <a:t>Recommendations</a:t>
            </a:r>
          </a:p>
          <a:p>
            <a:pPr marL="361950" indent="0" algn="just">
              <a:buNone/>
            </a:pPr>
            <a:r>
              <a:rPr lang="en-AU" dirty="0"/>
              <a:t>There is no use of putting more funds in this part of the business. The company should try and sell this business, otherwise it will; take down other parts with it as well. The skilled labour involved in this unit should be transferred to some other department.</a:t>
            </a:r>
          </a:p>
        </p:txBody>
      </p:sp>
    </p:spTree>
    <p:extLst>
      <p:ext uri="{BB962C8B-B14F-4D97-AF65-F5344CB8AC3E}">
        <p14:creationId xmlns:p14="http://schemas.microsoft.com/office/powerpoint/2010/main" val="156779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45774"/>
            <a:ext cx="9144000" cy="671222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6" name="Rectangle 5"/>
          <p:cNvSpPr/>
          <p:nvPr/>
        </p:nvSpPr>
        <p:spPr>
          <a:xfrm>
            <a:off x="2252870" y="1948071"/>
            <a:ext cx="2345634" cy="174928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9" name="Title 1"/>
          <p:cNvSpPr>
            <a:spLocks noGrp="1"/>
          </p:cNvSpPr>
          <p:nvPr>
            <p:ph type="title"/>
          </p:nvPr>
        </p:nvSpPr>
        <p:spPr>
          <a:xfrm>
            <a:off x="2123440" y="274638"/>
            <a:ext cx="8229600" cy="1143000"/>
          </a:xfrm>
        </p:spPr>
        <p:txBody>
          <a:bodyPr>
            <a:normAutofit/>
          </a:bodyPr>
          <a:lstStyle/>
          <a:p>
            <a:pPr marL="357188"/>
            <a:r>
              <a:rPr lang="en-US" dirty="0" err="1"/>
              <a:t>Anisoft</a:t>
            </a:r>
            <a:endParaRPr lang="en-US" dirty="0"/>
          </a:p>
        </p:txBody>
      </p:sp>
      <p:sp>
        <p:nvSpPr>
          <p:cNvPr id="2" name="Content Placeholder 1"/>
          <p:cNvSpPr>
            <a:spLocks noGrp="1"/>
          </p:cNvSpPr>
          <p:nvPr>
            <p:ph idx="1"/>
          </p:nvPr>
        </p:nvSpPr>
        <p:spPr/>
        <p:txBody>
          <a:bodyPr>
            <a:normAutofit/>
          </a:bodyPr>
          <a:lstStyle/>
          <a:p>
            <a:pPr marL="725488" indent="-363538"/>
            <a:r>
              <a:rPr lang="en-AU" sz="2200" dirty="0"/>
              <a:t>Analysis</a:t>
            </a:r>
          </a:p>
          <a:p>
            <a:pPr marL="361950" indent="0" algn="just">
              <a:buNone/>
            </a:pPr>
            <a:r>
              <a:rPr lang="en-AU" dirty="0"/>
              <a:t>This part has low competitiveness, huge incoming and low outgoing benefits. The market has high growth and high attractiveness. This has been declared a question mark in the BCG matrix. The company will use a high selective strategy for this in the GE </a:t>
            </a:r>
            <a:r>
              <a:rPr lang="en-AU" dirty="0" err="1"/>
              <a:t>Mckinsey</a:t>
            </a:r>
            <a:r>
              <a:rPr lang="en-AU" dirty="0"/>
              <a:t> matrix</a:t>
            </a:r>
            <a:r>
              <a:rPr lang="en-US" dirty="0"/>
              <a:t>(</a:t>
            </a:r>
            <a:r>
              <a:rPr lang="en-US" dirty="0" err="1"/>
              <a:t>Shodhganga</a:t>
            </a:r>
            <a:r>
              <a:rPr lang="en-US" dirty="0"/>
              <a:t>, </a:t>
            </a:r>
            <a:r>
              <a:rPr lang="en-US" dirty="0" err="1"/>
              <a:t>n.d.</a:t>
            </a:r>
            <a:r>
              <a:rPr lang="en-US" dirty="0"/>
              <a:t>)</a:t>
            </a:r>
            <a:r>
              <a:rPr lang="en-AU" dirty="0"/>
              <a:t>. This has 5% share in the market. Thus, it has low market share in the high growth market</a:t>
            </a:r>
            <a:r>
              <a:rPr lang="en-AU" dirty="0" smtClean="0"/>
              <a:t>.</a:t>
            </a:r>
            <a:endParaRPr lang="en-AU" dirty="0"/>
          </a:p>
        </p:txBody>
      </p:sp>
    </p:spTree>
    <p:extLst>
      <p:ext uri="{BB962C8B-B14F-4D97-AF65-F5344CB8AC3E}">
        <p14:creationId xmlns:p14="http://schemas.microsoft.com/office/powerpoint/2010/main" val="408457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Recommendations (</a:t>
            </a:r>
            <a:r>
              <a:rPr lang="en-AU" dirty="0" err="1" smtClean="0"/>
              <a:t>Anisoft</a:t>
            </a:r>
            <a:r>
              <a:rPr lang="en-AU" dirty="0" smtClean="0"/>
              <a:t>)</a:t>
            </a:r>
            <a:r>
              <a:rPr lang="en-AU" dirty="0"/>
              <a:t/>
            </a:r>
            <a:br>
              <a:rPr lang="en-AU" dirty="0"/>
            </a:br>
            <a:endParaRPr lang="en-US" dirty="0"/>
          </a:p>
        </p:txBody>
      </p:sp>
      <p:sp>
        <p:nvSpPr>
          <p:cNvPr id="3" name="Content Placeholder 2"/>
          <p:cNvSpPr>
            <a:spLocks noGrp="1"/>
          </p:cNvSpPr>
          <p:nvPr>
            <p:ph idx="1"/>
          </p:nvPr>
        </p:nvSpPr>
        <p:spPr/>
        <p:txBody>
          <a:bodyPr/>
          <a:lstStyle/>
          <a:p>
            <a:pPr marL="361950" indent="0" algn="just">
              <a:buNone/>
            </a:pPr>
            <a:r>
              <a:rPr lang="en-AU" dirty="0" smtClean="0"/>
              <a:t>This </a:t>
            </a:r>
            <a:r>
              <a:rPr lang="en-AU" dirty="0"/>
              <a:t>portion needs very high investment from the company if it has to be turned to star. The growth prospects are higher after the DreamWorks has signed as a client. The most innovative people of the company should work with this part. The market growth is high which means that the company will have ample room for taking this to star. The company should try to find more clients for the facility. Fast decision making is important as the market is growing. This will require that decisions should be taken by decentralising the process.</a:t>
            </a:r>
          </a:p>
          <a:p>
            <a:endParaRPr lang="en-US" dirty="0"/>
          </a:p>
        </p:txBody>
      </p:sp>
    </p:spTree>
    <p:extLst>
      <p:ext uri="{BB962C8B-B14F-4D97-AF65-F5344CB8AC3E}">
        <p14:creationId xmlns:p14="http://schemas.microsoft.com/office/powerpoint/2010/main" val="26825904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265</TotalTime>
  <Words>2300</Words>
  <Application>Microsoft Office PowerPoint</Application>
  <PresentationFormat>Widescreen</PresentationFormat>
  <Paragraphs>171</Paragraphs>
  <Slides>23</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Trebuchet MS</vt:lpstr>
      <vt:lpstr>Wingdings 3</vt:lpstr>
      <vt:lpstr>Facet</vt:lpstr>
      <vt:lpstr>Business Portfolio and Dynamic Capability Development Report</vt:lpstr>
      <vt:lpstr>Introduction</vt:lpstr>
      <vt:lpstr>BCG Matrix</vt:lpstr>
      <vt:lpstr>GE-McKinsey Matrix</vt:lpstr>
      <vt:lpstr>Synergy Matrix</vt:lpstr>
      <vt:lpstr>Business categorisation</vt:lpstr>
      <vt:lpstr>DigiFX</vt:lpstr>
      <vt:lpstr>Anisoft</vt:lpstr>
      <vt:lpstr>Recommendations (Anisoft) </vt:lpstr>
      <vt:lpstr>Advantage</vt:lpstr>
      <vt:lpstr>Yoda Knows</vt:lpstr>
      <vt:lpstr>Fantaspace</vt:lpstr>
      <vt:lpstr>Conclusion</vt:lpstr>
      <vt:lpstr>Introduction</vt:lpstr>
      <vt:lpstr>Identify and assess opportunities</vt:lpstr>
      <vt:lpstr>Identify and assess opportunities</vt:lpstr>
      <vt:lpstr>Mobilise resources</vt:lpstr>
      <vt:lpstr>Mobilise resources</vt:lpstr>
      <vt:lpstr>Transform and reconfigure</vt:lpstr>
      <vt:lpstr>Transform and reconfigure</vt:lpstr>
      <vt:lpstr>Conclusion</vt:lpstr>
      <vt:lpstr>References</vt:lpstr>
      <vt:lpstr>References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Portfolio and Dynamic Capability Development Report</dc:title>
  <dc:creator>Sanjeev Abeynayake</dc:creator>
  <cp:lastModifiedBy>Adam Gilly</cp:lastModifiedBy>
  <cp:revision>152</cp:revision>
  <dcterms:created xsi:type="dcterms:W3CDTF">2019-01-05T13:06:54Z</dcterms:created>
  <dcterms:modified xsi:type="dcterms:W3CDTF">2019-05-24T10:11:18Z</dcterms:modified>
</cp:coreProperties>
</file>