
<file path=[Content_Types].xml><?xml version="1.0" encoding="utf-8"?>
<Types xmlns="http://schemas.openxmlformats.org/package/2006/content-types">
  <Default Extension="jfif" ContentType="image/jpeg"/>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
  </p:notesMasterIdLst>
  <p:sldIdLst>
    <p:sldId id="256" r:id="rId2"/>
    <p:sldId id="266" r:id="rId3"/>
    <p:sldId id="257" r:id="rId4"/>
    <p:sldId id="258" r:id="rId5"/>
    <p:sldId id="259" r:id="rId6"/>
    <p:sldId id="260" r:id="rId7"/>
    <p:sldId id="263" r:id="rId8"/>
    <p:sldId id="261" r:id="rId9"/>
    <p:sldId id="262"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7" autoAdjust="0"/>
    <p:restoredTop sz="75472" autoAdjust="0"/>
  </p:normalViewPr>
  <p:slideViewPr>
    <p:cSldViewPr>
      <p:cViewPr varScale="1">
        <p:scale>
          <a:sx n="58" d="100"/>
          <a:sy n="58" d="100"/>
        </p:scale>
        <p:origin x="-90" y="-3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DF633-D6F7-40B4-AAD7-C45CF0A8B332}" type="datetimeFigureOut">
              <a:rPr lang="en-US" smtClean="0"/>
              <a:t>3/12/2019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A41302-EF11-4E4D-B5B9-14ADFFD2C4CA}" type="slidenum">
              <a:rPr lang="en-US" smtClean="0"/>
              <a:t>‹#›</a:t>
            </a:fld>
            <a:endParaRPr lang="en-US"/>
          </a:p>
        </p:txBody>
      </p:sp>
    </p:spTree>
    <p:extLst>
      <p:ext uri="{BB962C8B-B14F-4D97-AF65-F5344CB8AC3E}">
        <p14:creationId xmlns:p14="http://schemas.microsoft.com/office/powerpoint/2010/main" val="1374850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smtClean="0">
                <a:solidFill>
                  <a:srgbClr val="8E939C"/>
                </a:solidFill>
                <a:effectLst/>
                <a:latin typeface="RalewayMedium"/>
              </a:rPr>
              <a:t> Gangs are offering under-served youth the option to feel like they are a part of something important. It is problematic that such an essential part of growing up is being fulfilled by joining a group that is affiliated with drugs and violence. Gangs and gang violence go against the morals that we as a society have set for one another. Gangs defy these morals and laws that are set for them, and everyone else, to obey. Gangs can actually control the government as is the case with the Mexican Cartels of today. </a:t>
            </a:r>
          </a:p>
          <a:p>
            <a:r>
              <a:rPr lang="en-US" sz="1200" b="0" i="0" kern="1200" dirty="0" smtClean="0">
                <a:solidFill>
                  <a:schemeClr val="tx1"/>
                </a:solidFill>
                <a:effectLst/>
                <a:latin typeface="+mn-lt"/>
                <a:ea typeface="+mn-ea"/>
                <a:cs typeface="+mn-cs"/>
              </a:rPr>
              <a:t>Number of gang members in U.S. = 30,000 gangs with 800,000 members</a:t>
            </a:r>
          </a:p>
          <a:p>
            <a:r>
              <a:rPr lang="en-US" sz="1200" b="0" i="0" kern="1200" dirty="0" smtClean="0">
                <a:solidFill>
                  <a:schemeClr val="tx1"/>
                </a:solidFill>
                <a:effectLst/>
                <a:latin typeface="+mn-lt"/>
                <a:ea typeface="+mn-ea"/>
                <a:cs typeface="+mn-cs"/>
              </a:rPr>
              <a:t>Number of gang members incarcerated = 147,000. 80% of crimes in communities are from gang members.</a:t>
            </a:r>
          </a:p>
          <a:p>
            <a:pPr algn="l"/>
            <a:endParaRPr lang="en-US" b="1" i="0" dirty="0">
              <a:solidFill>
                <a:srgbClr val="8E939C"/>
              </a:solidFill>
              <a:effectLst/>
              <a:latin typeface="RalewayMedium"/>
            </a:endParaRPr>
          </a:p>
        </p:txBody>
      </p:sp>
      <p:sp>
        <p:nvSpPr>
          <p:cNvPr id="4" name="Slide Number Placeholder 3"/>
          <p:cNvSpPr>
            <a:spLocks noGrp="1"/>
          </p:cNvSpPr>
          <p:nvPr>
            <p:ph type="sldNum" sz="quarter" idx="10"/>
          </p:nvPr>
        </p:nvSpPr>
        <p:spPr/>
        <p:txBody>
          <a:bodyPr/>
          <a:lstStyle/>
          <a:p>
            <a:fld id="{7DA41302-EF11-4E4D-B5B9-14ADFFD2C4CA}" type="slidenum">
              <a:rPr lang="en-US" smtClean="0"/>
              <a:t>2</a:t>
            </a:fld>
            <a:endParaRPr lang="en-US"/>
          </a:p>
        </p:txBody>
      </p:sp>
    </p:spTree>
    <p:extLst>
      <p:ext uri="{BB962C8B-B14F-4D97-AF65-F5344CB8AC3E}">
        <p14:creationId xmlns:p14="http://schemas.microsoft.com/office/powerpoint/2010/main" val="322912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222222"/>
                </a:solidFill>
                <a:effectLst/>
                <a:latin typeface="Arial"/>
              </a:rPr>
              <a:t>The Chicago Crime Commission publication "The Gang Book 2012" gave the statistic that Chicago has more gang members than any other city in the United States: 150,000. the city had 532 murders in 2012, however, it saw a decrease to 413 murders in 2013, but up to 762 in 2016. Not all murders are gang-related, but the Chicago Police Department states that 80% of all shootings and murders in the city are gang-related, which means that most violence in the city is gang upon gang violence.</a:t>
            </a:r>
          </a:p>
          <a:p>
            <a:r>
              <a:rPr lang="en-US" sz="1200" b="0" i="0" kern="1200" dirty="0" smtClean="0">
                <a:solidFill>
                  <a:schemeClr val="tx1"/>
                </a:solidFill>
                <a:effectLst/>
                <a:latin typeface="+mn-lt"/>
                <a:ea typeface="+mn-ea"/>
                <a:cs typeface="+mn-cs"/>
              </a:rPr>
              <a:t>Los Angeles has held the nickname "gang capital America" since 1930 because approximately 120,000 gang members reside in the city, and tens of thousands more in surrounding Los Angeles County.</a:t>
            </a:r>
            <a:endParaRPr lang="en-US" b="0" i="0" dirty="0" smtClean="0">
              <a:solidFill>
                <a:srgbClr val="222222"/>
              </a:solidFill>
              <a:effectLst/>
              <a:latin typeface="Arial"/>
            </a:endParaRPr>
          </a:p>
        </p:txBody>
      </p:sp>
      <p:sp>
        <p:nvSpPr>
          <p:cNvPr id="4" name="Slide Number Placeholder 3"/>
          <p:cNvSpPr>
            <a:spLocks noGrp="1"/>
          </p:cNvSpPr>
          <p:nvPr>
            <p:ph type="sldNum" sz="quarter" idx="10"/>
          </p:nvPr>
        </p:nvSpPr>
        <p:spPr/>
        <p:txBody>
          <a:bodyPr/>
          <a:lstStyle/>
          <a:p>
            <a:fld id="{7DA41302-EF11-4E4D-B5B9-14ADFFD2C4CA}" type="slidenum">
              <a:rPr lang="en-US" smtClean="0"/>
              <a:t>3</a:t>
            </a:fld>
            <a:endParaRPr lang="en-US"/>
          </a:p>
        </p:txBody>
      </p:sp>
    </p:spTree>
    <p:extLst>
      <p:ext uri="{BB962C8B-B14F-4D97-AF65-F5344CB8AC3E}">
        <p14:creationId xmlns:p14="http://schemas.microsoft.com/office/powerpoint/2010/main" val="17047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All the states in the U.S. with at least 250,000 people has gang activity. </a:t>
            </a:r>
            <a:r>
              <a:rPr lang="en-US" sz="1200" b="0" i="0" kern="1200" dirty="0" err="1" smtClean="0">
                <a:solidFill>
                  <a:schemeClr val="tx1"/>
                </a:solidFill>
                <a:effectLst/>
                <a:latin typeface="+mn-lt"/>
                <a:ea typeface="+mn-ea"/>
                <a:cs typeface="+mn-cs"/>
              </a:rPr>
              <a:t>Howver</a:t>
            </a:r>
            <a:r>
              <a:rPr lang="en-US" sz="1200" b="0" i="0" kern="1200" dirty="0" smtClean="0">
                <a:solidFill>
                  <a:schemeClr val="tx1"/>
                </a:solidFill>
                <a:effectLst/>
                <a:latin typeface="+mn-lt"/>
                <a:ea typeface="+mn-ea"/>
                <a:cs typeface="+mn-cs"/>
              </a:rPr>
              <a:t>, </a:t>
            </a:r>
            <a:r>
              <a:rPr lang="en-US" b="0" i="0" dirty="0" smtClean="0">
                <a:solidFill>
                  <a:srgbClr val="000000"/>
                </a:solidFill>
                <a:effectLst/>
                <a:latin typeface="Arial"/>
              </a:rPr>
              <a:t>86% of those with at least 100,000 people report gang activity. There are </a:t>
            </a:r>
            <a:r>
              <a:rPr lang="en-US" sz="1200" b="0" i="0" kern="1200" dirty="0" smtClean="0">
                <a:solidFill>
                  <a:schemeClr val="tx1"/>
                </a:solidFill>
                <a:effectLst/>
                <a:latin typeface="+mn-lt"/>
                <a:ea typeface="+mn-ea"/>
                <a:cs typeface="+mn-cs"/>
              </a:rPr>
              <a:t>24,500 gangs in the U.S.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There are approximately 360,000 teenage boys and 32,000 teenage girls in gangs. Although the prevalence of youth gangs is decreasing nationwide, it is increasing in rural communities. Even with a national decrease in youth gang activity, many communities face major challenges as they address their gang problem.</a:t>
            </a:r>
            <a:r>
              <a:rPr lang="en-US" dirty="0" smtClean="0"/>
              <a:t> Youth gangs are prevalent in schools, where drug and gang activities appear linked.</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7DA41302-EF11-4E4D-B5B9-14ADFFD2C4CA}" type="slidenum">
              <a:rPr lang="en-US" smtClean="0"/>
              <a:t>4</a:t>
            </a:fld>
            <a:endParaRPr lang="en-US"/>
          </a:p>
        </p:txBody>
      </p:sp>
    </p:spTree>
    <p:extLst>
      <p:ext uri="{BB962C8B-B14F-4D97-AF65-F5344CB8AC3E}">
        <p14:creationId xmlns:p14="http://schemas.microsoft.com/office/powerpoint/2010/main" val="194052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a:buNone/>
            </a:pPr>
            <a:r>
              <a:rPr lang="en-US" b="0" i="0" dirty="0" smtClean="0">
                <a:solidFill>
                  <a:srgbClr val="282828"/>
                </a:solidFill>
                <a:effectLst/>
                <a:latin typeface="PT Serif"/>
              </a:rPr>
              <a:t>Drug trafficking, stabbings, shootings and sometimes murder. Members may wear certain kinds of </a:t>
            </a:r>
            <a:r>
              <a:rPr lang="en-US" b="0" i="0" u="none" strike="noStrike" dirty="0" smtClean="0">
                <a:solidFill>
                  <a:srgbClr val="282828"/>
                </a:solidFill>
                <a:effectLst/>
                <a:latin typeface="PT Serif"/>
              </a:rPr>
              <a:t>colors</a:t>
            </a:r>
            <a:r>
              <a:rPr lang="en-US" b="0" i="0" dirty="0" smtClean="0">
                <a:solidFill>
                  <a:srgbClr val="282828"/>
                </a:solidFill>
                <a:effectLst/>
                <a:latin typeface="PT Serif"/>
              </a:rPr>
              <a:t> of clothing in very specific ways and/or use special hand signals, nicknames or symbols. Graffiti is not just art. </a:t>
            </a:r>
            <a:r>
              <a:rPr lang="en-US" b="0" i="0" u="none" strike="noStrike" dirty="0" smtClean="0">
                <a:solidFill>
                  <a:srgbClr val="282828"/>
                </a:solidFill>
                <a:effectLst/>
                <a:latin typeface="PT Serif"/>
              </a:rPr>
              <a:t>Gang graffiti </a:t>
            </a:r>
            <a:r>
              <a:rPr lang="en-US" b="0" i="0" dirty="0" smtClean="0">
                <a:solidFill>
                  <a:srgbClr val="282828"/>
                </a:solidFill>
                <a:effectLst/>
                <a:latin typeface="PT Serif"/>
              </a:rPr>
              <a:t>on buildings, telephone booths and other public places is often used by gangs to mark their territory and bring intimidation to rival gangs and the community. Usually a cryptic combination of letters or symbols, gang graffiti also is responsible for millions of dollars of damage to public and private buildings in most North American cities. Gangs act wherever young people congregate: on public transit or at transit stops, in malls, parks, schools, and on the streets of our community. </a:t>
            </a:r>
          </a:p>
          <a:p>
            <a:endParaRPr lang="en-US" dirty="0"/>
          </a:p>
        </p:txBody>
      </p:sp>
      <p:sp>
        <p:nvSpPr>
          <p:cNvPr id="4" name="Slide Number Placeholder 3"/>
          <p:cNvSpPr>
            <a:spLocks noGrp="1"/>
          </p:cNvSpPr>
          <p:nvPr>
            <p:ph type="sldNum" sz="quarter" idx="10"/>
          </p:nvPr>
        </p:nvSpPr>
        <p:spPr/>
        <p:txBody>
          <a:bodyPr/>
          <a:lstStyle/>
          <a:p>
            <a:fld id="{7DA41302-EF11-4E4D-B5B9-14ADFFD2C4CA}" type="slidenum">
              <a:rPr lang="en-US" smtClean="0"/>
              <a:t>5</a:t>
            </a:fld>
            <a:endParaRPr lang="en-US"/>
          </a:p>
        </p:txBody>
      </p:sp>
    </p:spTree>
    <p:extLst>
      <p:ext uri="{BB962C8B-B14F-4D97-AF65-F5344CB8AC3E}">
        <p14:creationId xmlns:p14="http://schemas.microsoft.com/office/powerpoint/2010/main" val="373313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435059"/>
                </a:solidFill>
                <a:effectLst/>
                <a:latin typeface="Source Sans Pro"/>
              </a:rPr>
              <a:t>Familiarizing ourselves with the various reasons for gang membership could ease the development of programs meant to bring down the number of individuals joining gangs. </a:t>
            </a:r>
            <a:r>
              <a:rPr lang="en-US" sz="1200" b="0" i="0" kern="1200" dirty="0" smtClean="0">
                <a:solidFill>
                  <a:schemeClr val="tx1"/>
                </a:solidFill>
                <a:effectLst/>
                <a:latin typeface="+mn-lt"/>
                <a:ea typeface="+mn-ea"/>
                <a:cs typeface="+mn-cs"/>
              </a:rPr>
              <a:t>Apart from raising crime rates, gangs are in most cases also blamed for encouraging drug use given the role they play in drug trade. It is however important to note that though quite a number of reasons have been advanced in an attempt to explain why individuals join gangs, the role household instability plays in influencing gang membership is more often than not underplayed. </a:t>
            </a:r>
            <a:r>
              <a:rPr lang="en-US" b="0" i="0" dirty="0" smtClean="0">
                <a:solidFill>
                  <a:srgbClr val="435059"/>
                </a:solidFill>
                <a:effectLst/>
                <a:latin typeface="Source Sans Pro"/>
              </a:rPr>
              <a:t>This effectively means that in seeking to explain the various reasons for gang membership, issues like the need for protection, economic benefit, influence from friends </a:t>
            </a:r>
            <a:r>
              <a:rPr lang="en-US" b="0" i="0" dirty="0" err="1" smtClean="0">
                <a:solidFill>
                  <a:srgbClr val="435059"/>
                </a:solidFill>
                <a:effectLst/>
                <a:latin typeface="Source Sans Pro"/>
              </a:rPr>
              <a:t>etc</a:t>
            </a:r>
            <a:r>
              <a:rPr lang="en-US" b="0" i="0" dirty="0" smtClean="0">
                <a:solidFill>
                  <a:srgbClr val="435059"/>
                </a:solidFill>
                <a:effectLst/>
                <a:latin typeface="Source Sans Pro"/>
              </a:rPr>
              <a:t> have been given more prominence than household instability. </a:t>
            </a:r>
            <a:endParaRPr lang="en-US" dirty="0"/>
          </a:p>
        </p:txBody>
      </p:sp>
      <p:sp>
        <p:nvSpPr>
          <p:cNvPr id="4" name="Slide Number Placeholder 3"/>
          <p:cNvSpPr>
            <a:spLocks noGrp="1"/>
          </p:cNvSpPr>
          <p:nvPr>
            <p:ph type="sldNum" sz="quarter" idx="10"/>
          </p:nvPr>
        </p:nvSpPr>
        <p:spPr/>
        <p:txBody>
          <a:bodyPr/>
          <a:lstStyle/>
          <a:p>
            <a:fld id="{7DA41302-EF11-4E4D-B5B9-14ADFFD2C4CA}" type="slidenum">
              <a:rPr lang="en-US" smtClean="0"/>
              <a:t>6</a:t>
            </a:fld>
            <a:endParaRPr lang="en-US"/>
          </a:p>
        </p:txBody>
      </p:sp>
    </p:spTree>
    <p:extLst>
      <p:ext uri="{BB962C8B-B14F-4D97-AF65-F5344CB8AC3E}">
        <p14:creationId xmlns:p14="http://schemas.microsoft.com/office/powerpoint/2010/main" val="75990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Gang violence means criminal acts of violence committed by a group of people who regularly engage in criminal activity against innocent people. The term may also refer to physical hostile interactions between two or more gangs.</a:t>
            </a:r>
            <a:r>
              <a:rPr lang="en-US" sz="1200" b="0" i="0" kern="1200" baseline="0" dirty="0" smtClean="0">
                <a:solidFill>
                  <a:schemeClr val="tx1"/>
                </a:solidFill>
                <a:effectLst/>
                <a:latin typeface="+mn-lt"/>
                <a:ea typeface="+mn-ea"/>
                <a:cs typeface="+mn-cs"/>
              </a:rPr>
              <a:t> It also </a:t>
            </a:r>
            <a:r>
              <a:rPr lang="en-US" dirty="0" smtClean="0"/>
              <a:t>refers mostly to the illegal and non-political acts of violence perpetrated by gangs against civilians, other gangs, law enforcement officers, firefighters, or military personnel. Throughout history, such acts have been committed by gangs at all levels of organization.</a:t>
            </a:r>
            <a:endParaRPr lang="en-US" dirty="0"/>
          </a:p>
        </p:txBody>
      </p:sp>
      <p:sp>
        <p:nvSpPr>
          <p:cNvPr id="4" name="Slide Number Placeholder 3"/>
          <p:cNvSpPr>
            <a:spLocks noGrp="1"/>
          </p:cNvSpPr>
          <p:nvPr>
            <p:ph type="sldNum" sz="quarter" idx="10"/>
          </p:nvPr>
        </p:nvSpPr>
        <p:spPr/>
        <p:txBody>
          <a:bodyPr/>
          <a:lstStyle/>
          <a:p>
            <a:fld id="{7DA41302-EF11-4E4D-B5B9-14ADFFD2C4CA}" type="slidenum">
              <a:rPr lang="en-US" smtClean="0"/>
              <a:t>7</a:t>
            </a:fld>
            <a:endParaRPr lang="en-US"/>
          </a:p>
        </p:txBody>
      </p:sp>
    </p:spTree>
    <p:extLst>
      <p:ext uri="{BB962C8B-B14F-4D97-AF65-F5344CB8AC3E}">
        <p14:creationId xmlns:p14="http://schemas.microsoft.com/office/powerpoint/2010/main" val="23221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smtClean="0">
                <a:solidFill>
                  <a:srgbClr val="666666"/>
                </a:solidFill>
                <a:effectLst/>
                <a:latin typeface="Open Sans"/>
              </a:rPr>
              <a:t>communities must employ multiple strategies and services, including:</a:t>
            </a:r>
          </a:p>
          <a:p>
            <a:pPr algn="l">
              <a:buFont typeface="Arial"/>
              <a:buChar char="•"/>
            </a:pPr>
            <a:r>
              <a:rPr lang="en-US" b="0" i="0" dirty="0" smtClean="0">
                <a:solidFill>
                  <a:srgbClr val="666666"/>
                </a:solidFill>
                <a:effectLst/>
                <a:latin typeface="Open Sans"/>
              </a:rPr>
              <a:t>Addressing elevated risk factors for joining a gang.</a:t>
            </a:r>
          </a:p>
          <a:p>
            <a:pPr algn="l">
              <a:buFont typeface="Arial"/>
              <a:buChar char="•"/>
            </a:pPr>
            <a:r>
              <a:rPr lang="en-US" b="0" i="0" dirty="0" smtClean="0">
                <a:solidFill>
                  <a:srgbClr val="666666"/>
                </a:solidFill>
                <a:effectLst/>
                <a:latin typeface="Open Sans"/>
              </a:rPr>
              <a:t>Strengthening families.</a:t>
            </a:r>
          </a:p>
          <a:p>
            <a:pPr algn="l">
              <a:buFont typeface="Arial"/>
              <a:buChar char="•"/>
            </a:pPr>
            <a:r>
              <a:rPr lang="en-US" b="0" i="0" dirty="0" smtClean="0">
                <a:solidFill>
                  <a:srgbClr val="666666"/>
                </a:solidFill>
                <a:effectLst/>
                <a:latin typeface="Open Sans"/>
              </a:rPr>
              <a:t>Reducing youth’s conflicts.</a:t>
            </a:r>
          </a:p>
          <a:p>
            <a:pPr algn="l">
              <a:buFont typeface="Arial"/>
              <a:buChar char="•"/>
            </a:pPr>
            <a:r>
              <a:rPr lang="en-US" b="0" i="0" dirty="0" smtClean="0">
                <a:solidFill>
                  <a:srgbClr val="666666"/>
                </a:solidFill>
                <a:effectLst/>
                <a:latin typeface="Open Sans"/>
              </a:rPr>
              <a:t>Improving community-level supervision of youth.</a:t>
            </a:r>
          </a:p>
          <a:p>
            <a:pPr algn="l">
              <a:buFont typeface="Arial"/>
              <a:buChar char="•"/>
            </a:pPr>
            <a:r>
              <a:rPr lang="en-US" b="0" i="0" dirty="0" smtClean="0">
                <a:solidFill>
                  <a:srgbClr val="666666"/>
                </a:solidFill>
                <a:effectLst/>
                <a:latin typeface="Open Sans"/>
              </a:rPr>
              <a:t>Providing training for teachers on how to manage disruptive students.</a:t>
            </a:r>
          </a:p>
          <a:p>
            <a:pPr algn="l">
              <a:buFont typeface="Arial"/>
              <a:buChar char="•"/>
            </a:pPr>
            <a:r>
              <a:rPr lang="en-US" b="0" i="0" dirty="0" smtClean="0">
                <a:solidFill>
                  <a:srgbClr val="666666"/>
                </a:solidFill>
                <a:effectLst/>
                <a:latin typeface="Open Sans"/>
              </a:rPr>
              <a:t>Providing training for parents of disruptive and delinquent youth.</a:t>
            </a:r>
          </a:p>
          <a:p>
            <a:pPr algn="l">
              <a:buFont typeface="Arial"/>
              <a:buChar char="•"/>
            </a:pPr>
            <a:r>
              <a:rPr lang="en-US" b="0" i="0" dirty="0" smtClean="0">
                <a:solidFill>
                  <a:srgbClr val="666666"/>
                </a:solidFill>
                <a:effectLst/>
                <a:latin typeface="Open Sans"/>
              </a:rPr>
              <a:t>Reviewing and softening school “zero tolerance” policies to reduce suspensions and expulsions.</a:t>
            </a:r>
          </a:p>
          <a:p>
            <a:pPr algn="l">
              <a:buFont typeface="Arial"/>
              <a:buChar char="•"/>
            </a:pPr>
            <a:r>
              <a:rPr lang="en-US" b="0" i="0" dirty="0" smtClean="0">
                <a:solidFill>
                  <a:srgbClr val="666666"/>
                </a:solidFill>
                <a:effectLst/>
                <a:latin typeface="Open Sans"/>
              </a:rPr>
              <a:t>Ensuring that punitive sanctions target delinquent gang behaviors, not gang apparel, signs, and symbols.</a:t>
            </a:r>
          </a:p>
          <a:p>
            <a:pPr algn="l">
              <a:buFont typeface="Arial"/>
              <a:buChar char="•"/>
            </a:pPr>
            <a:r>
              <a:rPr lang="en-US" b="0" i="0" dirty="0" smtClean="0">
                <a:solidFill>
                  <a:srgbClr val="666666"/>
                </a:solidFill>
                <a:effectLst/>
                <a:latin typeface="Open Sans"/>
              </a:rPr>
              <a:t>Providing tutoring for students who are performing poorly in school.</a:t>
            </a:r>
          </a:p>
          <a:p>
            <a:pPr algn="l">
              <a:buFont typeface="Arial"/>
              <a:buChar char="•"/>
            </a:pPr>
            <a:r>
              <a:rPr lang="en-US" b="0" i="0" dirty="0" smtClean="0">
                <a:solidFill>
                  <a:srgbClr val="666666"/>
                </a:solidFill>
                <a:effectLst/>
                <a:latin typeface="Open Sans"/>
              </a:rPr>
              <a:t>Increasing adult supervision of students after school.</a:t>
            </a:r>
          </a:p>
          <a:p>
            <a:pPr algn="l">
              <a:buFont typeface="Arial"/>
              <a:buChar char="•"/>
            </a:pPr>
            <a:r>
              <a:rPr lang="en-US" b="0" i="0" dirty="0" smtClean="0">
                <a:solidFill>
                  <a:srgbClr val="666666"/>
                </a:solidFill>
                <a:effectLst/>
                <a:latin typeface="Open Sans"/>
              </a:rPr>
              <a:t>Providing interpersonal skills training to students to help resolve conflicts.</a:t>
            </a:r>
          </a:p>
          <a:p>
            <a:pPr algn="l">
              <a:buFont typeface="Arial"/>
              <a:buChar char="•"/>
            </a:pPr>
            <a:r>
              <a:rPr lang="en-US" b="0" i="0" dirty="0" smtClean="0">
                <a:solidFill>
                  <a:srgbClr val="666666"/>
                </a:solidFill>
                <a:effectLst/>
                <a:latin typeface="Open Sans"/>
              </a:rPr>
              <a:t>Providing a center for youth recreation and referrals for services.</a:t>
            </a:r>
          </a:p>
          <a:p>
            <a:pPr algn="l">
              <a:buFont typeface="Arial"/>
              <a:buChar char="•"/>
            </a:pPr>
            <a:r>
              <a:rPr lang="en-US" b="0" i="0" dirty="0" smtClean="0">
                <a:solidFill>
                  <a:srgbClr val="666666"/>
                </a:solidFill>
                <a:effectLst/>
                <a:latin typeface="Open Sans"/>
              </a:rPr>
              <a:t>Providing gang awareness training for school personnel, parents, and students.</a:t>
            </a:r>
          </a:p>
          <a:p>
            <a:pPr algn="l">
              <a:buFont typeface="Arial"/>
              <a:buChar char="•"/>
            </a:pPr>
            <a:r>
              <a:rPr lang="en-US" b="0" i="0" dirty="0" smtClean="0">
                <a:solidFill>
                  <a:srgbClr val="666666"/>
                </a:solidFill>
                <a:effectLst/>
                <a:latin typeface="Open Sans"/>
              </a:rPr>
              <a:t>Teaching students that gangs can be dangerous.</a:t>
            </a:r>
          </a:p>
          <a:p>
            <a:pPr algn="l">
              <a:buFont typeface="Arial"/>
              <a:buChar char="•"/>
            </a:pPr>
            <a:r>
              <a:rPr lang="en-US" b="0" i="0" dirty="0" smtClean="0">
                <a:solidFill>
                  <a:srgbClr val="666666"/>
                </a:solidFill>
                <a:effectLst/>
                <a:latin typeface="Open Sans"/>
              </a:rPr>
              <a:t>Providing training for school resource officers in mediating conflicts.</a:t>
            </a:r>
          </a:p>
          <a:p>
            <a:pPr algn="l"/>
            <a:r>
              <a:rPr lang="en-US" b="0" i="0" dirty="0" smtClean="0">
                <a:solidFill>
                  <a:srgbClr val="666666"/>
                </a:solidFill>
                <a:effectLst/>
                <a:latin typeface="Open Sans"/>
              </a:rPr>
              <a:t>A balance of prevention, intervention, and suppression strategies is important for success in any community.</a:t>
            </a:r>
            <a:endParaRPr lang="en-US" dirty="0"/>
          </a:p>
        </p:txBody>
      </p:sp>
      <p:sp>
        <p:nvSpPr>
          <p:cNvPr id="4" name="Slide Number Placeholder 3"/>
          <p:cNvSpPr>
            <a:spLocks noGrp="1"/>
          </p:cNvSpPr>
          <p:nvPr>
            <p:ph type="sldNum" sz="quarter" idx="10"/>
          </p:nvPr>
        </p:nvSpPr>
        <p:spPr/>
        <p:txBody>
          <a:bodyPr/>
          <a:lstStyle/>
          <a:p>
            <a:fld id="{7DA41302-EF11-4E4D-B5B9-14ADFFD2C4CA}" type="slidenum">
              <a:rPr lang="en-US" smtClean="0"/>
              <a:t>8</a:t>
            </a:fld>
            <a:endParaRPr lang="en-US"/>
          </a:p>
        </p:txBody>
      </p:sp>
    </p:spTree>
    <p:extLst>
      <p:ext uri="{BB962C8B-B14F-4D97-AF65-F5344CB8AC3E}">
        <p14:creationId xmlns:p14="http://schemas.microsoft.com/office/powerpoint/2010/main" val="228318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666666"/>
                </a:solidFill>
                <a:effectLst/>
                <a:latin typeface="Open Sans"/>
              </a:rPr>
              <a:t>Intervention programs and strategies provide sanctions and services for younger youth who are actively involved in gangs to push them away from gangs. Law enforcement suppression strategies and intensive services target and rehabilitate the most violent gangs and older, criminally active gang members. </a:t>
            </a:r>
            <a:r>
              <a:rPr lang="en-US" sz="1200" b="0" i="0" kern="1200" dirty="0" smtClean="0">
                <a:solidFill>
                  <a:schemeClr val="tx1"/>
                </a:solidFill>
                <a:effectLst/>
                <a:latin typeface="+mn-lt"/>
                <a:ea typeface="+mn-ea"/>
                <a:cs typeface="+mn-cs"/>
              </a:rPr>
              <a:t>aw enforcement can reduce gang violence by implementing gang prevention strategies that either increase awareness or directly attempt to prevent individuals from joining gangs. Awareness programs are wide in focus and attempt to teach youths the skills to resist peer pressure to join a gang. Gang membership prevention programs are narrower in focus and look to identify youths with risk factors for joining gangs. Police help refer at-risk youths to programs where they are offered psychological and substance abuse counseling, tutoring, and employment training, among other services. Law enforcement can also reduce gang violence by implementing activity regulation strategies that provide alternatives to gang membership and that either prevent or suppress gang activity. Gang alternative programs look to get individuals to leave their gangs, and they provide opportunities to prevent the individual from rejoining the gang. Gang activity prevention strategies focus on specific activities, places, or behaviors associated with gang activity. These strategies typically include special laws, mediation, and situational crime prevention strategies. Gang activity suppression strategies are deterrence-based strategies.</a:t>
            </a:r>
            <a:endParaRPr lang="en-US" dirty="0"/>
          </a:p>
        </p:txBody>
      </p:sp>
      <p:sp>
        <p:nvSpPr>
          <p:cNvPr id="4" name="Slide Number Placeholder 3"/>
          <p:cNvSpPr>
            <a:spLocks noGrp="1"/>
          </p:cNvSpPr>
          <p:nvPr>
            <p:ph type="sldNum" sz="quarter" idx="10"/>
          </p:nvPr>
        </p:nvSpPr>
        <p:spPr/>
        <p:txBody>
          <a:bodyPr/>
          <a:lstStyle/>
          <a:p>
            <a:fld id="{7DA41302-EF11-4E4D-B5B9-14ADFFD2C4CA}" type="slidenum">
              <a:rPr lang="en-US" smtClean="0"/>
              <a:t>9</a:t>
            </a:fld>
            <a:endParaRPr lang="en-US"/>
          </a:p>
        </p:txBody>
      </p:sp>
    </p:spTree>
    <p:extLst>
      <p:ext uri="{BB962C8B-B14F-4D97-AF65-F5344CB8AC3E}">
        <p14:creationId xmlns:p14="http://schemas.microsoft.com/office/powerpoint/2010/main" val="3849511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ED4895F-CAFA-470A-9503-DBD3C511646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40772E8B-BC2F-46FA-8DD8-82D0BFC3CEA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4895F-CAFA-470A-9503-DBD3C511646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72E8B-BC2F-46FA-8DD8-82D0BFC3CE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4895F-CAFA-470A-9503-DBD3C511646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72E8B-BC2F-46FA-8DD8-82D0BFC3CE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ED4895F-CAFA-470A-9503-DBD3C511646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72E8B-BC2F-46FA-8DD8-82D0BFC3CE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ED4895F-CAFA-470A-9503-DBD3C511646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72E8B-BC2F-46FA-8DD8-82D0BFC3CEA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ED4895F-CAFA-470A-9503-DBD3C5116469}"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72E8B-BC2F-46FA-8DD8-82D0BFC3CEA7}"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3ED4895F-CAFA-470A-9503-DBD3C5116469}"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772E8B-BC2F-46FA-8DD8-82D0BFC3CEA7}"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3ED4895F-CAFA-470A-9503-DBD3C5116469}"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772E8B-BC2F-46FA-8DD8-82D0BFC3CE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ED4895F-CAFA-470A-9503-DBD3C5116469}"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772E8B-BC2F-46FA-8DD8-82D0BFC3CE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ED4895F-CAFA-470A-9503-DBD3C5116469}"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72E8B-BC2F-46FA-8DD8-82D0BFC3CEA7}"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ED4895F-CAFA-470A-9503-DBD3C5116469}"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72E8B-BC2F-46FA-8DD8-82D0BFC3CEA7}"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3ED4895F-CAFA-470A-9503-DBD3C5116469}" type="datetimeFigureOut">
              <a:rPr lang="en-US" smtClean="0"/>
              <a:t>3/12/2019</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40772E8B-BC2F-46FA-8DD8-82D0BFC3CEA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1470025"/>
          </a:xfrm>
        </p:spPr>
        <p:txBody>
          <a:bodyPr/>
          <a:lstStyle/>
          <a:p>
            <a:r>
              <a:rPr lang="en-US" b="1" i="0" dirty="0" smtClean="0">
                <a:solidFill>
                  <a:srgbClr val="393939"/>
                </a:solidFill>
                <a:effectLst/>
                <a:latin typeface="Roboto"/>
              </a:rPr>
              <a:t>GANG MEMBERSHIP</a:t>
            </a:r>
            <a:endParaRPr lang="en-US" b="1" dirty="0"/>
          </a:p>
        </p:txBody>
      </p:sp>
      <p:sp>
        <p:nvSpPr>
          <p:cNvPr id="3" name="Subtitle 2"/>
          <p:cNvSpPr>
            <a:spLocks noGrp="1"/>
          </p:cNvSpPr>
          <p:nvPr>
            <p:ph type="subTitle" idx="1"/>
          </p:nvPr>
        </p:nvSpPr>
        <p:spPr>
          <a:xfrm>
            <a:off x="4582884" y="4267200"/>
            <a:ext cx="3886200" cy="914399"/>
          </a:xfrm>
        </p:spPr>
        <p:txBody>
          <a:bodyPr>
            <a:normAutofit/>
          </a:bodyPr>
          <a:lstStyle/>
          <a:p>
            <a:r>
              <a:rPr lang="en-US" b="0" i="0" dirty="0" smtClean="0">
                <a:solidFill>
                  <a:srgbClr val="393939"/>
                </a:solidFill>
                <a:effectLst/>
                <a:latin typeface="Roboto"/>
              </a:rPr>
              <a:t>Juvenile Justice Administration &amp; Delinquency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0" y="5443"/>
            <a:ext cx="9122229" cy="2895600"/>
          </a:xfrm>
          <a:prstGeom prst="rect">
            <a:avLst/>
          </a:prstGeom>
        </p:spPr>
      </p:pic>
    </p:spTree>
    <p:extLst>
      <p:ext uri="{BB962C8B-B14F-4D97-AF65-F5344CB8AC3E}">
        <p14:creationId xmlns:p14="http://schemas.microsoft.com/office/powerpoint/2010/main" val="1248795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dirty="0" err="1"/>
              <a:t>Melde</a:t>
            </a:r>
            <a:r>
              <a:rPr lang="en-US" dirty="0"/>
              <a:t>, C., </a:t>
            </a:r>
            <a:r>
              <a:rPr lang="en-US" dirty="0" err="1"/>
              <a:t>Esbensen</a:t>
            </a:r>
            <a:r>
              <a:rPr lang="en-US" dirty="0"/>
              <a:t>, F. A., &amp; Carson, D. C. (2016). Gang membership and involvement in violence among US adolescents: A test of construct validity. In </a:t>
            </a:r>
            <a:r>
              <a:rPr lang="en-US" i="1" dirty="0"/>
              <a:t>Gang transitions and transformations in an international context</a:t>
            </a:r>
            <a:r>
              <a:rPr lang="en-US" dirty="0"/>
              <a:t> (pp. 33-50). Springer, Cham</a:t>
            </a:r>
            <a:r>
              <a:rPr lang="en-US" dirty="0" smtClean="0"/>
              <a:t>.</a:t>
            </a:r>
          </a:p>
          <a:p>
            <a:r>
              <a:rPr lang="en-US" dirty="0" err="1" smtClean="0"/>
              <a:t>Pyrooz</a:t>
            </a:r>
            <a:r>
              <a:rPr lang="en-US" dirty="0"/>
              <a:t>, D. C., &amp; Sweeten, G. (2015). Gang membership between ages 5 and 17 years in the United States. </a:t>
            </a:r>
            <a:r>
              <a:rPr lang="en-US" i="1" dirty="0"/>
              <a:t>Journal of Adolescent Health</a:t>
            </a:r>
            <a:r>
              <a:rPr lang="en-US" dirty="0"/>
              <a:t>, </a:t>
            </a:r>
            <a:r>
              <a:rPr lang="en-US" i="1" dirty="0"/>
              <a:t>56</a:t>
            </a:r>
            <a:r>
              <a:rPr lang="en-US" dirty="0"/>
              <a:t>(4), 414-419.</a:t>
            </a:r>
            <a:endParaRPr lang="en-US" dirty="0"/>
          </a:p>
        </p:txBody>
      </p:sp>
    </p:spTree>
    <p:extLst>
      <p:ext uri="{BB962C8B-B14F-4D97-AF65-F5344CB8AC3E}">
        <p14:creationId xmlns:p14="http://schemas.microsoft.com/office/powerpoint/2010/main" val="1439550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Gang problem in the United States</a:t>
            </a:r>
            <a:endParaRPr lang="en-US" dirty="0"/>
          </a:p>
        </p:txBody>
      </p:sp>
      <p:sp>
        <p:nvSpPr>
          <p:cNvPr id="3" name="Content Placeholder 2"/>
          <p:cNvSpPr>
            <a:spLocks noGrp="1"/>
          </p:cNvSpPr>
          <p:nvPr>
            <p:ph idx="1"/>
          </p:nvPr>
        </p:nvSpPr>
        <p:spPr>
          <a:xfrm>
            <a:off x="0" y="1524000"/>
            <a:ext cx="9144000" cy="5334000"/>
          </a:xfrm>
        </p:spPr>
        <p:txBody>
          <a:bodyPr/>
          <a:lstStyle/>
          <a:p>
            <a:r>
              <a:rPr lang="en-US" dirty="0" smtClean="0"/>
              <a:t>Juvenile gangs is the most prevalent problem in the US</a:t>
            </a:r>
          </a:p>
          <a:p>
            <a:r>
              <a:rPr lang="en-US" dirty="0" smtClean="0"/>
              <a:t>Gangs make the adolescents feel like they are very special to them</a:t>
            </a:r>
          </a:p>
          <a:p>
            <a:r>
              <a:rPr lang="en-US" dirty="0" smtClean="0"/>
              <a:t>Defy laws and moral values </a:t>
            </a:r>
          </a:p>
          <a:p>
            <a:r>
              <a:rPr lang="en-US" dirty="0"/>
              <a:t>30,000 </a:t>
            </a:r>
            <a:r>
              <a:rPr lang="en-US" dirty="0" smtClean="0"/>
              <a:t>gangs and 800,000 members in US</a:t>
            </a:r>
          </a:p>
          <a:p>
            <a:r>
              <a:rPr lang="en-US" dirty="0" smtClean="0"/>
              <a:t>80% crime is due to gang members</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951348"/>
            <a:ext cx="6019800" cy="2901209"/>
          </a:xfrm>
          <a:prstGeom prst="rect">
            <a:avLst/>
          </a:prstGeom>
        </p:spPr>
      </p:pic>
    </p:spTree>
    <p:extLst>
      <p:ext uri="{BB962C8B-B14F-4D97-AF65-F5344CB8AC3E}">
        <p14:creationId xmlns:p14="http://schemas.microsoft.com/office/powerpoint/2010/main" val="2918328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normAutofit/>
          </a:bodyPr>
          <a:lstStyle/>
          <a:p>
            <a:r>
              <a:rPr lang="en-US" dirty="0" smtClean="0"/>
              <a:t>States with Highes</a:t>
            </a:r>
            <a:r>
              <a:rPr lang="en-US" dirty="0" smtClean="0"/>
              <a:t>t Gang Membership </a:t>
            </a:r>
            <a:endParaRPr lang="en-US" dirty="0"/>
          </a:p>
        </p:txBody>
      </p:sp>
      <p:sp>
        <p:nvSpPr>
          <p:cNvPr id="3" name="Content Placeholder 2"/>
          <p:cNvSpPr>
            <a:spLocks noGrp="1"/>
          </p:cNvSpPr>
          <p:nvPr>
            <p:ph idx="1"/>
          </p:nvPr>
        </p:nvSpPr>
        <p:spPr/>
        <p:txBody>
          <a:bodyPr/>
          <a:lstStyle/>
          <a:p>
            <a:r>
              <a:rPr lang="en-US" dirty="0" smtClean="0"/>
              <a:t>Chicago and los Angeles have highest gang crime rate  </a:t>
            </a:r>
          </a:p>
          <a:p>
            <a:r>
              <a:rPr lang="en-US" dirty="0" smtClean="0"/>
              <a:t>Chicago has 150,000 gang members</a:t>
            </a:r>
          </a:p>
          <a:p>
            <a:r>
              <a:rPr lang="en-US" dirty="0" smtClean="0"/>
              <a:t>LA has 120,000 gang members</a:t>
            </a:r>
          </a:p>
          <a:p>
            <a:r>
              <a:rPr lang="en-US" dirty="0" smtClean="0"/>
              <a:t>There was a decrease in Chicago after 2012</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236119"/>
            <a:ext cx="6438900" cy="3621881"/>
          </a:xfrm>
          <a:prstGeom prst="rect">
            <a:avLst/>
          </a:prstGeom>
        </p:spPr>
      </p:pic>
    </p:spTree>
    <p:extLst>
      <p:ext uri="{BB962C8B-B14F-4D97-AF65-F5344CB8AC3E}">
        <p14:creationId xmlns:p14="http://schemas.microsoft.com/office/powerpoint/2010/main" val="3518584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a:t>
            </a:r>
            <a:endParaRPr lang="en-US" dirty="0"/>
          </a:p>
        </p:txBody>
      </p:sp>
      <p:sp>
        <p:nvSpPr>
          <p:cNvPr id="3" name="Content Placeholder 2"/>
          <p:cNvSpPr>
            <a:spLocks noGrp="1"/>
          </p:cNvSpPr>
          <p:nvPr>
            <p:ph idx="1"/>
          </p:nvPr>
        </p:nvSpPr>
        <p:spPr/>
        <p:txBody>
          <a:bodyPr>
            <a:normAutofit/>
          </a:bodyPr>
          <a:lstStyle/>
          <a:p>
            <a:r>
              <a:rPr lang="en-US" dirty="0" smtClean="0"/>
              <a:t>in the U.S, e</a:t>
            </a:r>
            <a:r>
              <a:rPr lang="en-US" dirty="0" smtClean="0"/>
              <a:t>very state </a:t>
            </a:r>
            <a:r>
              <a:rPr lang="en-US" dirty="0" smtClean="0"/>
              <a:t>with 250,000 or more people has gang activity</a:t>
            </a:r>
            <a:r>
              <a:rPr lang="en-US" dirty="0" smtClean="0"/>
              <a:t>.</a:t>
            </a:r>
            <a:r>
              <a:rPr lang="en-US" dirty="0"/>
              <a:t> </a:t>
            </a:r>
            <a:endParaRPr lang="en-US" dirty="0" smtClean="0"/>
          </a:p>
          <a:p>
            <a:r>
              <a:rPr lang="en-US" dirty="0" smtClean="0"/>
              <a:t>States with at least 100,000 people reportedly have 86% of gang problem</a:t>
            </a:r>
          </a:p>
          <a:p>
            <a:r>
              <a:rPr lang="en-US" dirty="0" smtClean="0"/>
              <a:t>Approximately 25, 000 gangs </a:t>
            </a:r>
            <a:endParaRPr lang="en-US" dirty="0"/>
          </a:p>
          <a:p>
            <a:r>
              <a:rPr lang="en-US" dirty="0" smtClean="0"/>
              <a:t>Adolescent boys= 360,000 </a:t>
            </a:r>
          </a:p>
          <a:p>
            <a:r>
              <a:rPr lang="en-US" dirty="0" smtClean="0"/>
              <a:t>Adolescent girls= 32,000</a:t>
            </a:r>
          </a:p>
          <a:p>
            <a:r>
              <a:rPr lang="en-US" dirty="0" smtClean="0"/>
              <a:t>Increasing in rural areas too</a:t>
            </a:r>
          </a:p>
          <a:p>
            <a:r>
              <a:rPr lang="en-US" dirty="0" smtClean="0"/>
              <a:t>Prevalence of youth gangs in schools; drug gangs</a:t>
            </a:r>
          </a:p>
          <a:p>
            <a:r>
              <a:rPr lang="en-US" sz="1600" dirty="0" err="1"/>
              <a:t>Pyrooz</a:t>
            </a:r>
            <a:r>
              <a:rPr lang="en-US" sz="1600" dirty="0"/>
              <a:t>, </a:t>
            </a:r>
            <a:r>
              <a:rPr lang="en-US" sz="1600" dirty="0" smtClean="0"/>
              <a:t> </a:t>
            </a:r>
            <a:r>
              <a:rPr lang="en-US" sz="1600" dirty="0"/>
              <a:t>&amp; Sweeten, </a:t>
            </a:r>
            <a:r>
              <a:rPr lang="en-US" sz="1600" dirty="0" smtClean="0"/>
              <a:t>2015.</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0394" y="3128090"/>
            <a:ext cx="2833606" cy="3729910"/>
          </a:xfrm>
          <a:prstGeom prst="rect">
            <a:avLst/>
          </a:prstGeom>
        </p:spPr>
      </p:pic>
    </p:spTree>
    <p:extLst>
      <p:ext uri="{BB962C8B-B14F-4D97-AF65-F5344CB8AC3E}">
        <p14:creationId xmlns:p14="http://schemas.microsoft.com/office/powerpoint/2010/main" val="35875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the Gang</a:t>
            </a:r>
            <a:endParaRPr lang="en-US" dirty="0"/>
          </a:p>
        </p:txBody>
      </p:sp>
      <p:sp>
        <p:nvSpPr>
          <p:cNvPr id="3" name="Content Placeholder 2"/>
          <p:cNvSpPr>
            <a:spLocks noGrp="1"/>
          </p:cNvSpPr>
          <p:nvPr>
            <p:ph idx="1"/>
          </p:nvPr>
        </p:nvSpPr>
        <p:spPr/>
        <p:txBody>
          <a:bodyPr/>
          <a:lstStyle/>
          <a:p>
            <a:r>
              <a:rPr lang="en-US" b="0" i="0" dirty="0" smtClean="0">
                <a:effectLst/>
                <a:latin typeface="PT Serif"/>
              </a:rPr>
              <a:t>stabbings, drug trafficking, sometimes murders and shootings </a:t>
            </a:r>
          </a:p>
          <a:p>
            <a:r>
              <a:rPr lang="en-US" dirty="0" smtClean="0"/>
              <a:t>Specific dress code, hand signals, symbols and pseudo names </a:t>
            </a:r>
          </a:p>
          <a:p>
            <a:r>
              <a:rPr lang="en-US" b="0" i="0" u="none" strike="noStrike" dirty="0" smtClean="0">
                <a:effectLst/>
                <a:latin typeface="PT Serif"/>
              </a:rPr>
              <a:t>Gang graffiti </a:t>
            </a:r>
            <a:r>
              <a:rPr lang="en-US" b="0" i="0" dirty="0" smtClean="0">
                <a:effectLst/>
                <a:latin typeface="PT Serif"/>
              </a:rPr>
              <a:t>on public places, telephone booths and buildings</a:t>
            </a:r>
          </a:p>
          <a:p>
            <a:r>
              <a:rPr lang="en-US" b="0" i="0" dirty="0" smtClean="0">
                <a:effectLst/>
                <a:latin typeface="PT Serif"/>
              </a:rPr>
              <a:t>Acts of gangs occur wherever young people assemble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492" y="3914775"/>
            <a:ext cx="5440507" cy="2943225"/>
          </a:xfrm>
          <a:prstGeom prst="rect">
            <a:avLst/>
          </a:prstGeom>
        </p:spPr>
      </p:pic>
    </p:spTree>
    <p:extLst>
      <p:ext uri="{BB962C8B-B14F-4D97-AF65-F5344CB8AC3E}">
        <p14:creationId xmlns:p14="http://schemas.microsoft.com/office/powerpoint/2010/main" val="1203573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Rationale</a:t>
            </a:r>
            <a:endParaRPr lang="en-US" dirty="0"/>
          </a:p>
        </p:txBody>
      </p:sp>
      <p:sp>
        <p:nvSpPr>
          <p:cNvPr id="3" name="Content Placeholder 2"/>
          <p:cNvSpPr>
            <a:spLocks noGrp="1"/>
          </p:cNvSpPr>
          <p:nvPr>
            <p:ph idx="1"/>
          </p:nvPr>
        </p:nvSpPr>
        <p:spPr/>
        <p:txBody>
          <a:bodyPr/>
          <a:lstStyle/>
          <a:p>
            <a:r>
              <a:rPr lang="en-US" dirty="0" smtClean="0"/>
              <a:t>Reasons for formation of gang membership would help in eliminating the issue </a:t>
            </a:r>
          </a:p>
          <a:p>
            <a:r>
              <a:rPr lang="en-US" dirty="0" smtClean="0"/>
              <a:t>Most influential or basic is household instability</a:t>
            </a:r>
          </a:p>
          <a:p>
            <a:r>
              <a:rPr lang="en-US" dirty="0"/>
              <a:t>N</a:t>
            </a:r>
            <a:r>
              <a:rPr lang="en-US" dirty="0" smtClean="0"/>
              <a:t>eed </a:t>
            </a:r>
            <a:r>
              <a:rPr lang="en-US" dirty="0"/>
              <a:t>for </a:t>
            </a:r>
            <a:r>
              <a:rPr lang="en-US" dirty="0" smtClean="0"/>
              <a:t>safety </a:t>
            </a:r>
          </a:p>
          <a:p>
            <a:r>
              <a:rPr lang="en-US" dirty="0" smtClean="0"/>
              <a:t>Economic benefit</a:t>
            </a:r>
          </a:p>
          <a:p>
            <a:r>
              <a:rPr lang="en-US" dirty="0"/>
              <a:t>P</a:t>
            </a:r>
            <a:r>
              <a:rPr lang="en-US" dirty="0" smtClean="0"/>
              <a:t>eer influence</a:t>
            </a:r>
          </a:p>
          <a:p>
            <a:r>
              <a:rPr lang="en-US" dirty="0" smtClean="0"/>
              <a:t>Enhances status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891" y="3810001"/>
            <a:ext cx="4873110" cy="3037114"/>
          </a:xfrm>
          <a:prstGeom prst="rect">
            <a:avLst/>
          </a:prstGeom>
        </p:spPr>
      </p:pic>
    </p:spTree>
    <p:extLst>
      <p:ext uri="{BB962C8B-B14F-4D97-AF65-F5344CB8AC3E}">
        <p14:creationId xmlns:p14="http://schemas.microsoft.com/office/powerpoint/2010/main" val="3443160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Gang Violence</a:t>
            </a:r>
            <a:endParaRPr lang="en-US" dirty="0"/>
          </a:p>
        </p:txBody>
      </p:sp>
      <p:sp>
        <p:nvSpPr>
          <p:cNvPr id="3" name="Content Placeholder 2"/>
          <p:cNvSpPr>
            <a:spLocks noGrp="1"/>
          </p:cNvSpPr>
          <p:nvPr>
            <p:ph idx="1"/>
          </p:nvPr>
        </p:nvSpPr>
        <p:spPr/>
        <p:txBody>
          <a:bodyPr/>
          <a:lstStyle/>
          <a:p>
            <a:r>
              <a:rPr lang="en-US" dirty="0" smtClean="0"/>
              <a:t>Criminal acts, i.e. fights, homicides, killings etc.</a:t>
            </a:r>
          </a:p>
          <a:p>
            <a:r>
              <a:rPr lang="en-US" dirty="0" smtClean="0"/>
              <a:t>Physical hostility between two groups</a:t>
            </a:r>
          </a:p>
          <a:p>
            <a:r>
              <a:rPr lang="en-US" dirty="0" smtClean="0"/>
              <a:t>Illegal and non-political</a:t>
            </a:r>
          </a:p>
          <a:p>
            <a:r>
              <a:rPr lang="en-US" dirty="0" smtClean="0"/>
              <a:t>It is done against </a:t>
            </a:r>
            <a:r>
              <a:rPr lang="en-US" dirty="0" smtClean="0"/>
              <a:t>other gangs, firefighters, civilians, law enforcement officers, or military personnel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329" y="3657600"/>
            <a:ext cx="5334000" cy="3200400"/>
          </a:xfrm>
          <a:prstGeom prst="rect">
            <a:avLst/>
          </a:prstGeom>
        </p:spPr>
      </p:pic>
    </p:spTree>
    <p:extLst>
      <p:ext uri="{BB962C8B-B14F-4D97-AF65-F5344CB8AC3E}">
        <p14:creationId xmlns:p14="http://schemas.microsoft.com/office/powerpoint/2010/main" val="1634465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Preventive Resources</a:t>
            </a:r>
            <a:endParaRPr lang="en-US" dirty="0"/>
          </a:p>
        </p:txBody>
      </p:sp>
      <p:sp>
        <p:nvSpPr>
          <p:cNvPr id="3" name="Content Placeholder 2"/>
          <p:cNvSpPr>
            <a:spLocks noGrp="1"/>
          </p:cNvSpPr>
          <p:nvPr>
            <p:ph idx="1"/>
          </p:nvPr>
        </p:nvSpPr>
        <p:spPr/>
        <p:txBody>
          <a:bodyPr>
            <a:normAutofit/>
          </a:bodyPr>
          <a:lstStyle/>
          <a:p>
            <a:r>
              <a:rPr lang="en-US" dirty="0" smtClean="0"/>
              <a:t>Addressing to elevated risk</a:t>
            </a:r>
          </a:p>
          <a:p>
            <a:r>
              <a:rPr lang="en-US" dirty="0" smtClean="0"/>
              <a:t>Family’s strengthening </a:t>
            </a:r>
          </a:p>
          <a:p>
            <a:r>
              <a:rPr lang="en-US" dirty="0" smtClean="0"/>
              <a:t>Community level supervision</a:t>
            </a:r>
          </a:p>
          <a:p>
            <a:r>
              <a:rPr lang="en-US" dirty="0" smtClean="0"/>
              <a:t>Training for teachers and parents</a:t>
            </a:r>
          </a:p>
          <a:p>
            <a:r>
              <a:rPr lang="en-US" dirty="0" smtClean="0"/>
              <a:t>Softening of zero-tolerance policy regarding expulsion form school</a:t>
            </a:r>
          </a:p>
          <a:p>
            <a:r>
              <a:rPr lang="en-US" dirty="0" smtClean="0"/>
              <a:t>Awareness</a:t>
            </a:r>
          </a:p>
          <a:p>
            <a:r>
              <a:rPr lang="en-US" dirty="0" smtClean="0"/>
              <a:t>Rehabilitation centers</a:t>
            </a:r>
          </a:p>
          <a:p>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169" y="3962400"/>
            <a:ext cx="5591388" cy="2928257"/>
          </a:xfrm>
          <a:prstGeom prst="rect">
            <a:avLst/>
          </a:prstGeom>
        </p:spPr>
      </p:pic>
    </p:spTree>
    <p:extLst>
      <p:ext uri="{BB962C8B-B14F-4D97-AF65-F5344CB8AC3E}">
        <p14:creationId xmlns:p14="http://schemas.microsoft.com/office/powerpoint/2010/main" val="3988228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Policies </a:t>
            </a:r>
            <a:endParaRPr lang="en-US" dirty="0"/>
          </a:p>
        </p:txBody>
      </p:sp>
      <p:sp>
        <p:nvSpPr>
          <p:cNvPr id="3" name="Content Placeholder 2"/>
          <p:cNvSpPr>
            <a:spLocks noGrp="1"/>
          </p:cNvSpPr>
          <p:nvPr>
            <p:ph idx="1"/>
          </p:nvPr>
        </p:nvSpPr>
        <p:spPr>
          <a:xfrm>
            <a:off x="152400" y="1600200"/>
            <a:ext cx="8534400" cy="4953000"/>
          </a:xfrm>
        </p:spPr>
        <p:txBody>
          <a:bodyPr>
            <a:normAutofit/>
          </a:bodyPr>
          <a:lstStyle/>
          <a:p>
            <a:r>
              <a:rPr lang="en-US" dirty="0" smtClean="0"/>
              <a:t>Law-enforcement suppression strategies</a:t>
            </a:r>
          </a:p>
          <a:p>
            <a:r>
              <a:rPr lang="en-US" dirty="0" smtClean="0"/>
              <a:t>Intervention programs</a:t>
            </a:r>
          </a:p>
          <a:p>
            <a:r>
              <a:rPr lang="en-US" dirty="0" smtClean="0"/>
              <a:t>Intensive services target</a:t>
            </a:r>
          </a:p>
          <a:p>
            <a:r>
              <a:rPr lang="en-US" dirty="0" smtClean="0"/>
              <a:t>Rehabilitation, either inhibiting the people from joining gangs or creating awareness</a:t>
            </a:r>
          </a:p>
          <a:p>
            <a:r>
              <a:rPr lang="en-US" dirty="0" smtClean="0"/>
              <a:t>Prevention programs</a:t>
            </a:r>
          </a:p>
          <a:p>
            <a:r>
              <a:rPr lang="en-US" dirty="0" smtClean="0"/>
              <a:t>Psychological </a:t>
            </a:r>
            <a:r>
              <a:rPr lang="en-US" dirty="0"/>
              <a:t>c</a:t>
            </a:r>
            <a:r>
              <a:rPr lang="en-US" dirty="0" smtClean="0"/>
              <a:t>ounseling related to </a:t>
            </a:r>
            <a:r>
              <a:rPr lang="en-US" dirty="0" smtClean="0"/>
              <a:t>substance </a:t>
            </a:r>
            <a:r>
              <a:rPr lang="en-US" dirty="0"/>
              <a:t>abuse </a:t>
            </a:r>
            <a:endParaRPr lang="en-US" dirty="0" smtClean="0"/>
          </a:p>
          <a:p>
            <a:r>
              <a:rPr lang="en-US" dirty="0" smtClean="0"/>
              <a:t>tutoring</a:t>
            </a:r>
            <a:r>
              <a:rPr lang="en-US" dirty="0"/>
              <a:t>, and employment </a:t>
            </a:r>
            <a:r>
              <a:rPr lang="en-US" dirty="0" smtClean="0"/>
              <a:t>training</a:t>
            </a:r>
          </a:p>
          <a:p>
            <a:r>
              <a:rPr lang="en-US" sz="1400" dirty="0" err="1"/>
              <a:t>Melde</a:t>
            </a:r>
            <a:r>
              <a:rPr lang="en-US" sz="1400" dirty="0"/>
              <a:t>, </a:t>
            </a:r>
            <a:r>
              <a:rPr lang="en-US" sz="1400" dirty="0" smtClean="0"/>
              <a:t> </a:t>
            </a:r>
            <a:r>
              <a:rPr lang="en-US" sz="1400" dirty="0" err="1" smtClean="0"/>
              <a:t>Esbensen</a:t>
            </a:r>
            <a:r>
              <a:rPr lang="en-US" sz="1400" dirty="0"/>
              <a:t>, </a:t>
            </a:r>
            <a:r>
              <a:rPr lang="en-US" sz="1400" dirty="0" smtClean="0"/>
              <a:t> &amp; </a:t>
            </a:r>
            <a:r>
              <a:rPr lang="en-US" sz="1400" dirty="0"/>
              <a:t>Carson, </a:t>
            </a:r>
            <a:r>
              <a:rPr lang="en-US" sz="1400" dirty="0" smtClean="0"/>
              <a:t> 2016.</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214" y="3200401"/>
            <a:ext cx="3048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43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TM01859862[[fn=Urban Pop]]</Template>
  <TotalTime>246</TotalTime>
  <Words>1083</Words>
  <Application>Microsoft Office PowerPoint</Application>
  <PresentationFormat>On-screen Show (4:3)</PresentationFormat>
  <Paragraphs>96</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Urban Pop</vt:lpstr>
      <vt:lpstr>GANG MEMBERSHIP</vt:lpstr>
      <vt:lpstr>Gang problem in the United States</vt:lpstr>
      <vt:lpstr>States with Highest Gang Membership </vt:lpstr>
      <vt:lpstr>Prevalence</vt:lpstr>
      <vt:lpstr>Characteristics of the Gang</vt:lpstr>
      <vt:lpstr>Rationale</vt:lpstr>
      <vt:lpstr>Gang Violence</vt:lpstr>
      <vt:lpstr>Preventive Resources</vt:lpstr>
      <vt:lpstr>Preventive Policies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Night</dc:creator>
  <cp:lastModifiedBy>Night</cp:lastModifiedBy>
  <cp:revision>14</cp:revision>
  <dcterms:created xsi:type="dcterms:W3CDTF">2019-03-12T06:08:44Z</dcterms:created>
  <dcterms:modified xsi:type="dcterms:W3CDTF">2019-03-12T10:15:28Z</dcterms:modified>
</cp:coreProperties>
</file>