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15"/>
  </p:notesMasterIdLst>
  <p:sldIdLst>
    <p:sldId id="256" r:id="rId2"/>
    <p:sldId id="257" r:id="rId3"/>
    <p:sldId id="259" r:id="rId4"/>
    <p:sldId id="258" r:id="rId5"/>
    <p:sldId id="268" r:id="rId6"/>
    <p:sldId id="261" r:id="rId7"/>
    <p:sldId id="260" r:id="rId8"/>
    <p:sldId id="262" r:id="rId9"/>
    <p:sldId id="263" r:id="rId10"/>
    <p:sldId id="264" r:id="rId11"/>
    <p:sldId id="265" r:id="rId12"/>
    <p:sldId id="269"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9" autoAdjust="0"/>
  </p:normalViewPr>
  <p:slideViewPr>
    <p:cSldViewPr snapToGrid="0">
      <p:cViewPr varScale="1">
        <p:scale>
          <a:sx n="48" d="100"/>
          <a:sy n="48" d="100"/>
        </p:scale>
        <p:origin x="147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6323B-ECEE-48CD-946C-2584D8AF238C}" type="datetimeFigureOut">
              <a:rPr lang="en-US" smtClean="0"/>
              <a:t>4/9/2019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BB1CA9-30BC-4F9C-952E-85AF4517485D}" type="slidenum">
              <a:rPr lang="en-US" smtClean="0"/>
              <a:t>‹#›</a:t>
            </a:fld>
            <a:endParaRPr lang="en-US" dirty="0"/>
          </a:p>
        </p:txBody>
      </p:sp>
    </p:spTree>
    <p:extLst>
      <p:ext uri="{BB962C8B-B14F-4D97-AF65-F5344CB8AC3E}">
        <p14:creationId xmlns:p14="http://schemas.microsoft.com/office/powerpoint/2010/main" val="328439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Substance use disorder occurs when a person's use of alcohol or another substance (drug) leads to health issues or problems at work, school, or home.</a:t>
            </a:r>
            <a:r>
              <a:rPr lang="en-US" baseline="0" dirty="0" smtClean="0"/>
              <a:t> </a:t>
            </a:r>
            <a:r>
              <a:rPr lang="en-US" dirty="0" smtClean="0"/>
              <a:t>This disorder is also called substance abuse.</a:t>
            </a:r>
          </a:p>
          <a:p>
            <a:r>
              <a:rPr lang="en-US" dirty="0" smtClean="0"/>
              <a:t>The exact cause of substance use disorder is not known. A person's genes, the action of the drug, peer pressure, emotional distress, anxiety, depression, and environmental stress can all be factors</a:t>
            </a:r>
            <a:r>
              <a:rPr lang="en-US" baseline="0" dirty="0" smtClean="0"/>
              <a:t> </a:t>
            </a:r>
            <a:r>
              <a:rPr lang="en-US" dirty="0" smtClean="0"/>
              <a:t>(“Substance use disorder,” n.d.). </a:t>
            </a:r>
          </a:p>
          <a:p>
            <a:endParaRPr lang="en-US" dirty="0" smtClean="0"/>
          </a:p>
          <a:p>
            <a:r>
              <a:rPr lang="en-US" dirty="0" smtClean="0"/>
              <a:t>There are several stages of drug use that may lead to addiction. Young people seem to move more quickly through the stages than do adults. Stages are:</a:t>
            </a:r>
          </a:p>
          <a:p>
            <a:endParaRPr lang="en-US" dirty="0" smtClean="0"/>
          </a:p>
          <a:p>
            <a:r>
              <a:rPr lang="en-US" dirty="0" smtClean="0"/>
              <a:t>Experimental use.</a:t>
            </a:r>
          </a:p>
          <a:p>
            <a:r>
              <a:rPr lang="en-US" dirty="0" smtClean="0"/>
              <a:t>Regular use</a:t>
            </a:r>
          </a:p>
          <a:p>
            <a:r>
              <a:rPr lang="en-US" dirty="0" smtClean="0"/>
              <a:t>Problem or risky use.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Addiction (“Substance use disorder,” n.d.). </a:t>
            </a: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2</a:t>
            </a:fld>
            <a:endParaRPr lang="en-US" dirty="0"/>
          </a:p>
        </p:txBody>
      </p:sp>
    </p:spTree>
    <p:extLst>
      <p:ext uri="{BB962C8B-B14F-4D97-AF65-F5344CB8AC3E}">
        <p14:creationId xmlns:p14="http://schemas.microsoft.com/office/powerpoint/2010/main" val="21964600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333333"/>
                </a:solidFill>
                <a:effectLst/>
                <a:latin typeface="Georgia" panose="02040502050405020303" pitchFamily="18" charset="0"/>
              </a:rPr>
              <a:t>“Family systems theory recognizes and respects the importance of each system in the ecology of the individual, from his or her own internal processes to the social and cultural forces”, (McCollum &amp; Trepper, 2001, p. 16). Family systems theory recognizes the importance of culture and how this shapes the individual and the family unit. This includes the African American culture and family dynamics. Black families are heavily affected by incarceration, single-parent households, and single-mothers. It is a common assumption that African American households are fatherless homes, some children do not know or have a relationship with their father. Regardless of these myths, African Americans are heavily impacted by racial stereotypes and cultural disparities. Family centered therapy recognizes the importance and influence of family as well as how individuals are affected by the family structure. For this reason, family systems theory is a therapeutic approach that is popular to treat individuals suffering from substance abuse. This is because family systems theory recognizes the risks and stressors which stimulate and contribute to addiction. By attacking the problem within his or her family environment, members can develop strategies to improve on themselves as well as their relationships with others. As a result, research has found that, “family based interventions are the most effective way of preventing or treating substance abuse”, (Kumpfer, 2014).</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BB1CA9-30BC-4F9C-952E-85AF4517485D}" type="slidenum">
              <a:rPr lang="en-US" smtClean="0"/>
              <a:t>11</a:t>
            </a:fld>
            <a:endParaRPr lang="en-US" dirty="0"/>
          </a:p>
        </p:txBody>
      </p:sp>
    </p:spTree>
    <p:extLst>
      <p:ext uri="{BB962C8B-B14F-4D97-AF65-F5344CB8AC3E}">
        <p14:creationId xmlns:p14="http://schemas.microsoft.com/office/powerpoint/2010/main" val="1074394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mythical role of the African‐American superwoman prevents many mothers from seeking help, therapy must address these expectations. Addressing shame and guilt, and giving African‐American women permission to acknowledge their personal needs, are essential points for recovery.</a:t>
            </a:r>
            <a:r>
              <a:rPr lang="en-US" baseline="0" dirty="0" smtClean="0"/>
              <a:t> </a:t>
            </a:r>
          </a:p>
          <a:p>
            <a:r>
              <a:rPr lang="en-US" dirty="0" smtClean="0"/>
              <a:t>Therapists often take exception to the strict parental discipline meted out in some African‐American families.</a:t>
            </a:r>
          </a:p>
          <a:p>
            <a:r>
              <a:rPr lang="en-US" dirty="0" smtClean="0"/>
              <a:t>Such factors as AIDS, violence, and disrupted families have had a profoundly negative effect on the African‐American community. To counter this, effective substance abuse treatment should be life‐affirming and emphasize an acquisition of power that moves the person with a substance use disorder, the family, and the community toward increased self‐determination (Rowe and Grills 1993). Effective substance abuse treatment and recovery should “emphasize the positive potential of human behavior based on a value system and sense of order committed to the greater good of humankind”.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Counselors should also be aware of how racism impacts the family. Boyd‐Franklin notes that even middle‐class African Americans may experience diminished self‐esteem and anxiety about maintaining their position. Some middle‐class African‐American families experience particularly intense pressure to maintain appearances. These families often place a strong emphasis on respectability where causing shame for the family is considered to be particularly reprehensible and damaging </a:t>
            </a:r>
            <a:r>
              <a:rPr lang="en-US" dirty="0" smtClean="0"/>
              <a:t>(Treatment, 2004c)</a:t>
            </a:r>
            <a:r>
              <a:rPr lang="en-US" dirty="0" smtClean="0"/>
              <a:t>.</a:t>
            </a:r>
          </a:p>
        </p:txBody>
      </p:sp>
      <p:sp>
        <p:nvSpPr>
          <p:cNvPr id="4" name="Slide Number Placeholder 3"/>
          <p:cNvSpPr>
            <a:spLocks noGrp="1"/>
          </p:cNvSpPr>
          <p:nvPr>
            <p:ph type="sldNum" sz="quarter" idx="10"/>
          </p:nvPr>
        </p:nvSpPr>
        <p:spPr/>
        <p:txBody>
          <a:bodyPr/>
          <a:lstStyle/>
          <a:p>
            <a:fld id="{75BB1CA9-30BC-4F9C-952E-85AF4517485D}" type="slidenum">
              <a:rPr lang="en-US" smtClean="0"/>
              <a:t>12</a:t>
            </a:fld>
            <a:endParaRPr lang="en-US" dirty="0"/>
          </a:p>
        </p:txBody>
      </p:sp>
    </p:spTree>
    <p:extLst>
      <p:ext uri="{BB962C8B-B14F-4D97-AF65-F5344CB8AC3E}">
        <p14:creationId xmlns:p14="http://schemas.microsoft.com/office/powerpoint/2010/main" val="2355362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family member abuses substances, the effect on the family may differ according to family structure.</a:t>
            </a:r>
          </a:p>
          <a:p>
            <a:r>
              <a:rPr lang="en-US" dirty="0" smtClean="0"/>
              <a:t>A growing body of literature suggests that substance abuse has distinct effects on different family structures. For example, the parent of small children may attempt to compensate for deficiencies that his or her substance‐abusing spouse has developed as a consequence of that substance </a:t>
            </a:r>
            <a:r>
              <a:rPr lang="en-US" dirty="0" smtClean="0"/>
              <a:t>abuse. </a:t>
            </a:r>
            <a:r>
              <a:rPr lang="en-US" dirty="0" smtClean="0"/>
              <a:t>Frequently, children may act as surrogate spouses for the parent who abuses </a:t>
            </a:r>
            <a:r>
              <a:rPr lang="en-US" dirty="0" smtClean="0"/>
              <a:t>substances (Lewis, 2014). </a:t>
            </a:r>
            <a:r>
              <a:rPr lang="en-US" dirty="0" smtClean="0"/>
              <a:t>For example, children may develop elaborate systems of denial to protect themselves against the reality of the parent’s addiction. Because that option does not exist in a single‐parent household with a parent who abuses substances, children are likely to behave in a manner that is not age‐appropriate to compensate for the parental deficiency (Treatment, 2004b). </a:t>
            </a:r>
          </a:p>
          <a:p>
            <a:r>
              <a:rPr lang="en-US" dirty="0" smtClean="0"/>
              <a:t>Alternately, the aging parents of adults with substance use disorders may maintain inappropriately dependent relationships with their grown offspring, missing the necessary “launching phase” in their relationship, so vital to the maturational processes of all family members involved.</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3</a:t>
            </a:fld>
            <a:endParaRPr lang="en-US" dirty="0"/>
          </a:p>
        </p:txBody>
      </p:sp>
    </p:spTree>
    <p:extLst>
      <p:ext uri="{BB962C8B-B14F-4D97-AF65-F5344CB8AC3E}">
        <p14:creationId xmlns:p14="http://schemas.microsoft.com/office/powerpoint/2010/main" val="846258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family has a central role to play in the treatment of any health problem, including substance abuse. Family work has become a strong and continuing theme of many treatment approaches but family therapy </a:t>
            </a:r>
            <a:r>
              <a:rPr lang="en-US" dirty="0" smtClean="0"/>
              <a:t>was not </a:t>
            </a:r>
            <a:r>
              <a:rPr lang="en-US" dirty="0" smtClean="0"/>
              <a:t>used to its greatest capacity in substance abuse </a:t>
            </a:r>
            <a:r>
              <a:rPr lang="en-US" dirty="0" smtClean="0"/>
              <a:t>treatment previously</a:t>
            </a:r>
            <a:r>
              <a:rPr lang="en-US" baseline="0" dirty="0" smtClean="0"/>
              <a:t>.</a:t>
            </a:r>
            <a:r>
              <a:rPr lang="en-US" dirty="0" smtClean="0"/>
              <a:t> </a:t>
            </a:r>
            <a:r>
              <a:rPr lang="en-US" dirty="0" smtClean="0"/>
              <a:t>A primary challenge remains the broadening of the substance abuse treatment focus from the individual to the family (Treatment, 2004).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to understand the complex role that families can play in substance abuse treatment. They can be a source of help to the treatment process, but they also must manage the consequences of the IP’s addictive behavior. Individual family members are concerned about the IP’s substance abuse, but they also have their own goals and issues. Providing services to the whole family can improve treatment effectiveness(Treatment, 2004</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Family members may have a stronger desire to move toward overall improved functioning in the family system, thus compelling and even providing leverage for the IP to seek and/or remain in treatment through periods of ambivalence about achieving a sober lifestyle.</a:t>
            </a:r>
            <a:endParaRPr lang="en-US" dirty="0" smtClean="0"/>
          </a:p>
        </p:txBody>
      </p:sp>
      <p:sp>
        <p:nvSpPr>
          <p:cNvPr id="4" name="Slide Number Placeholder 3"/>
          <p:cNvSpPr>
            <a:spLocks noGrp="1"/>
          </p:cNvSpPr>
          <p:nvPr>
            <p:ph type="sldNum" sz="quarter" idx="10"/>
          </p:nvPr>
        </p:nvSpPr>
        <p:spPr/>
        <p:txBody>
          <a:bodyPr/>
          <a:lstStyle/>
          <a:p>
            <a:fld id="{75BB1CA9-30BC-4F9C-952E-85AF4517485D}" type="slidenum">
              <a:rPr lang="en-US" smtClean="0"/>
              <a:t>4</a:t>
            </a:fld>
            <a:endParaRPr lang="en-US" dirty="0"/>
          </a:p>
        </p:txBody>
      </p:sp>
    </p:spTree>
    <p:extLst>
      <p:ext uri="{BB962C8B-B14F-4D97-AF65-F5344CB8AC3E}">
        <p14:creationId xmlns:p14="http://schemas.microsoft.com/office/powerpoint/2010/main" val="216961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therapy is a collection of therapeutic approaches that share a belief in family‐level assessment and intervention. A family is a system, and in any system each part is related to all other parts (Treatment, 2004).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Family therapy in substance abuse treatment has two main purposes. First, it seeks to use the family’s strengths and resources to help find or develop ways to live without substances of abuse. Second, it ameliorates the impact of chemical dependency on both the IP and the family. Frequently, in the process, marshaling the family’s strengths requires the provision of basic support for the family(Treatment, 2004).</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family therapy, the unit of treatment is the family, and/or the individual within the context of the family system. The person abusing substances is regarded as a subsystem within the family unit—the person whose symptoms have severe repercussions throughout the family system. </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5</a:t>
            </a:fld>
            <a:endParaRPr lang="en-US" dirty="0"/>
          </a:p>
        </p:txBody>
      </p:sp>
    </p:spTree>
    <p:extLst>
      <p:ext uri="{BB962C8B-B14F-4D97-AF65-F5344CB8AC3E}">
        <p14:creationId xmlns:p14="http://schemas.microsoft.com/office/powerpoint/2010/main" val="2202695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study indicates that a more culturally diverse society will require more than universalistic approaches to substance use treatment</a:t>
            </a:r>
            <a:r>
              <a:rPr lang="en-US" baseline="0" dirty="0" smtClean="0"/>
              <a:t> </a:t>
            </a:r>
            <a:r>
              <a:rPr lang="en-US" dirty="0" smtClean="0"/>
              <a:t>(Burlew, Copeland, Ahuama-Jonas, &amp; Calsyn, 2013). Culturally adapting interventions can improve the outcomes for certain interventions.</a:t>
            </a:r>
            <a:r>
              <a:rPr lang="en-US" baseline="0" dirty="0" smtClean="0"/>
              <a:t> </a:t>
            </a:r>
            <a:r>
              <a:rPr lang="en-US" dirty="0" smtClean="0"/>
              <a:t>Specific cultural adaptation approaches that illustrate the three most common strategies: community involvement, review of existing literature and research, and consultation from experts</a:t>
            </a:r>
            <a:r>
              <a:rPr lang="en-US" baseline="0" dirty="0" smtClean="0"/>
              <a:t> </a:t>
            </a:r>
            <a:r>
              <a:rPr lang="en-US" dirty="0" smtClean="0"/>
              <a:t>(Burlew, Copeland, Ahuama-Jonas, &amp; Calsyn, 2013).</a:t>
            </a:r>
          </a:p>
          <a:p>
            <a:endParaRPr lang="en-US" dirty="0" smtClean="0"/>
          </a:p>
          <a:p>
            <a:r>
              <a:rPr lang="en-US" dirty="0" smtClean="0"/>
              <a:t>It is important that a family therapist understand the family’s ethnic and cultural background. Failure to do so may be partially responsible for the large dropout rate by ethnic minorities after the first therapy session. </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6</a:t>
            </a:fld>
            <a:endParaRPr lang="en-US" dirty="0"/>
          </a:p>
        </p:txBody>
      </p:sp>
    </p:spTree>
    <p:extLst>
      <p:ext uri="{BB962C8B-B14F-4D97-AF65-F5344CB8AC3E}">
        <p14:creationId xmlns:p14="http://schemas.microsoft.com/office/powerpoint/2010/main" val="187413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African Americans represent a unique culture within American society. They are impacted by a history of American slavery, racial discrimination, and social disparities in incarceration, class, and educational outcomes. In addition, African American families are more likely to drop out of therapy and less likely to seek out counseling.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this reason, therapist must practice cultural sensitivity to encourage participation and growth </a:t>
            </a:r>
            <a:r>
              <a:rPr lang="en-US" sz="1200" kern="1200" dirty="0" smtClean="0">
                <a:solidFill>
                  <a:schemeClr val="tx1"/>
                </a:solidFill>
                <a:effectLst/>
                <a:latin typeface="+mn-lt"/>
                <a:ea typeface="+mn-ea"/>
                <a:cs typeface="+mn-cs"/>
              </a:rPr>
              <a:t>(Robinson, 2017)</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Racism, discrimination, and cultural stereotypes are a problem facing African American families. It also negatively affects individuals within the family as members can internalize these assumptions. When this happens it can encourage poor mental health for the client and his or her relationships with others </a:t>
            </a:r>
            <a:r>
              <a:rPr lang="en-US" sz="1200" kern="1200" dirty="0" smtClean="0">
                <a:solidFill>
                  <a:schemeClr val="tx1"/>
                </a:solidFill>
                <a:effectLst/>
                <a:latin typeface="+mn-lt"/>
                <a:ea typeface="+mn-ea"/>
                <a:cs typeface="+mn-cs"/>
              </a:rPr>
              <a:t>(Robinson, 2017)</a:t>
            </a:r>
            <a:r>
              <a:rPr lang="en-US" dirty="0" smtClean="0"/>
              <a:t>.</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7</a:t>
            </a:fld>
            <a:endParaRPr lang="en-US" dirty="0"/>
          </a:p>
        </p:txBody>
      </p:sp>
    </p:spTree>
    <p:extLst>
      <p:ext uri="{BB962C8B-B14F-4D97-AF65-F5344CB8AC3E}">
        <p14:creationId xmlns:p14="http://schemas.microsoft.com/office/powerpoint/2010/main" val="381536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rgbClr val="000000"/>
                </a:solidFill>
                <a:effectLst/>
                <a:latin typeface="Times New Roman" panose="02020603050405020304" pitchFamily="18" charset="0"/>
              </a:rPr>
              <a:t>Many African Americans were able to overcome the destabilizing trauma of slavery by relying on the support of affectional ties, extended kinship ties, and multigenerational networks, among other strengths.</a:t>
            </a:r>
            <a:r>
              <a:rPr lang="en-US" b="0" i="0" baseline="0" dirty="0" smtClean="0">
                <a:solidFill>
                  <a:srgbClr val="000000"/>
                </a:solidFill>
                <a:effectLst/>
                <a:latin typeface="Times New Roman" panose="02020603050405020304" pitchFamily="18" charset="0"/>
              </a:rPr>
              <a:t> </a:t>
            </a:r>
            <a:r>
              <a:rPr lang="en-US" b="0" i="0" dirty="0" smtClean="0">
                <a:solidFill>
                  <a:srgbClr val="000000"/>
                </a:solidFill>
                <a:effectLst/>
                <a:latin typeface="Times New Roman" panose="02020603050405020304" pitchFamily="18" charset="0"/>
              </a:rPr>
              <a:t>Kinship bonds continue to provide support in coping with the difficulties of a discriminating society. </a:t>
            </a:r>
            <a:r>
              <a:rPr lang="en-US" b="0" i="0" dirty="0" smtClean="0">
                <a:solidFill>
                  <a:srgbClr val="642A8F"/>
                </a:solidFill>
                <a:effectLst/>
                <a:latin typeface="Times New Roman" panose="02020603050405020304" pitchFamily="18" charset="0"/>
              </a:rPr>
              <a:t>Paniagua,</a:t>
            </a:r>
            <a:r>
              <a:rPr lang="en-US" b="0" i="0" baseline="0" dirty="0" smtClean="0">
                <a:solidFill>
                  <a:srgbClr val="642A8F"/>
                </a:solidFill>
                <a:effectLst/>
                <a:latin typeface="Times New Roman" panose="02020603050405020304" pitchFamily="18" charset="0"/>
              </a:rPr>
              <a:t> </a:t>
            </a:r>
            <a:r>
              <a:rPr lang="en-US" b="0" i="0" dirty="0" smtClean="0">
                <a:solidFill>
                  <a:srgbClr val="000000"/>
                </a:solidFill>
                <a:effectLst/>
                <a:latin typeface="Times New Roman" panose="02020603050405020304" pitchFamily="18" charset="0"/>
              </a:rPr>
              <a:t>states that family therapy is recommended with African‐American families, and should specifically include emphasis on assigning tasks to be completed at home as well as role‐playing scenarios to develop intrafamilial communication</a:t>
            </a:r>
            <a:r>
              <a:rPr lang="en-US" b="0" i="0" baseline="0" dirty="0" smtClean="0">
                <a:solidFill>
                  <a:srgbClr val="000000"/>
                </a:solidFill>
                <a:effectLst/>
                <a:latin typeface="Times New Roman" panose="02020603050405020304" pitchFamily="18" charset="0"/>
              </a:rPr>
              <a:t> </a:t>
            </a:r>
            <a:r>
              <a:rPr lang="en-US" dirty="0" smtClean="0"/>
              <a:t>(Treatment, 2004c). </a:t>
            </a:r>
            <a:r>
              <a:rPr lang="en-US" b="0" i="0" dirty="0" smtClean="0">
                <a:solidFill>
                  <a:srgbClr val="000000"/>
                </a:solidFill>
                <a:effectLst/>
                <a:latin typeface="Times New Roman" panose="02020603050405020304" pitchFamily="18" charset="0"/>
              </a:rPr>
              <a:t>To work effectively with African‐American families, family therapists must become familiar with the complex interactions, strengths, and problems of extended families.</a:t>
            </a:r>
            <a:r>
              <a:rPr lang="en-US" b="0" i="0" baseline="0" dirty="0" smtClean="0">
                <a:solidFill>
                  <a:srgbClr val="000000"/>
                </a:solidFill>
                <a:effectLst/>
                <a:latin typeface="Times New Roman" panose="02020603050405020304" pitchFamily="18" charset="0"/>
              </a:rPr>
              <a:t> </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8</a:t>
            </a:fld>
            <a:endParaRPr lang="en-US" dirty="0"/>
          </a:p>
        </p:txBody>
      </p:sp>
    </p:spTree>
    <p:extLst>
      <p:ext uri="{BB962C8B-B14F-4D97-AF65-F5344CB8AC3E}">
        <p14:creationId xmlns:p14="http://schemas.microsoft.com/office/powerpoint/2010/main" val="2958289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with all individuals, African‐American clients are sensitive to whether they are being treated with respect. Cultural information should be considered hypotheses rather than knowledge. Techniques shown to be effective with African Americans will be rendered ineffective if the therapist assumes an attitude that is alienating to clients </a:t>
            </a:r>
            <a:r>
              <a:rPr lang="en-US" dirty="0" smtClean="0"/>
              <a:t>(Treatment, 2004c)</a:t>
            </a:r>
            <a:r>
              <a:rPr lang="en-US" dirty="0" smtClean="0"/>
              <a:t>.</a:t>
            </a:r>
          </a:p>
          <a:p>
            <a:endParaRPr lang="en-US" dirty="0" smtClean="0"/>
          </a:p>
          <a:p>
            <a:r>
              <a:rPr lang="en-US" dirty="0" smtClean="0"/>
              <a:t>People of African ancestry are widely divergent. Therapies effective for African Americans may be inappropriate for immigrants from the Caribbean or Africa. The personal connection between family and therapist is the single most important element in working with African‐American families. Without rapport, treatment techniques are worthless and the family will likely terminate therapy early</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9</a:t>
            </a:fld>
            <a:endParaRPr lang="en-US" dirty="0"/>
          </a:p>
        </p:txBody>
      </p:sp>
    </p:spTree>
    <p:extLst>
      <p:ext uri="{BB962C8B-B14F-4D97-AF65-F5344CB8AC3E}">
        <p14:creationId xmlns:p14="http://schemas.microsoft.com/office/powerpoint/2010/main" val="3263232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smtClean="0">
                <a:solidFill>
                  <a:srgbClr val="000000"/>
                </a:solidFill>
                <a:effectLst/>
                <a:latin typeface="Times New Roman" panose="02020603050405020304" pitchFamily="18" charset="0"/>
              </a:rPr>
              <a:t>African‐American families also are sensitive to a patronizing approach that </a:t>
            </a:r>
            <a:r>
              <a:rPr lang="en-US" b="0" i="0" dirty="0" smtClean="0">
                <a:solidFill>
                  <a:srgbClr val="642A8F"/>
                </a:solidFill>
                <a:effectLst/>
                <a:latin typeface="Times New Roman" panose="02020603050405020304" pitchFamily="18" charset="0"/>
              </a:rPr>
              <a:t>is referred</a:t>
            </a:r>
            <a:r>
              <a:rPr lang="en-US" b="0" i="0" dirty="0" smtClean="0">
                <a:solidFill>
                  <a:srgbClr val="000000"/>
                </a:solidFill>
                <a:effectLst/>
                <a:latin typeface="Times New Roman" panose="02020603050405020304" pitchFamily="18" charset="0"/>
              </a:rPr>
              <a:t> to as missionary racism</a:t>
            </a:r>
            <a:r>
              <a:rPr lang="en-US" b="0" i="1" dirty="0" smtClean="0">
                <a:solidFill>
                  <a:srgbClr val="000000"/>
                </a:solidFill>
                <a:effectLst/>
                <a:latin typeface="Times New Roman" panose="02020603050405020304" pitchFamily="18" charset="0"/>
              </a:rPr>
              <a:t>.</a:t>
            </a:r>
            <a:r>
              <a:rPr lang="en-US" b="0" i="0" dirty="0" smtClean="0">
                <a:solidFill>
                  <a:srgbClr val="000000"/>
                </a:solidFill>
                <a:effectLst/>
                <a:latin typeface="Times New Roman" panose="02020603050405020304" pitchFamily="18" charset="0"/>
              </a:rPr>
              <a:t> Therapists should be sensitive to the ways in which this message may be conveyed. Clinicians must be aware of any biases or attitudes regarding their African‐American clients. To address this issue effectively, therapists may need assistance from supervisors or colleagues or training in cross‐cultural situations.</a:t>
            </a:r>
            <a:r>
              <a:rPr lang="en-US" b="0" i="0" baseline="0" dirty="0" smtClean="0">
                <a:solidFill>
                  <a:srgbClr val="000000"/>
                </a:solidFill>
                <a:effectLst/>
                <a:latin typeface="Times New Roman" panose="02020603050405020304" pitchFamily="18" charset="0"/>
              </a:rPr>
              <a:t> </a:t>
            </a:r>
            <a:endParaRPr lang="en-US" b="0" i="0" dirty="0" smtClean="0">
              <a:solidFill>
                <a:srgbClr val="000000"/>
              </a:solidFill>
              <a:effectLst/>
              <a:latin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i="0" dirty="0" smtClean="0">
                <a:solidFill>
                  <a:srgbClr val="642A8F"/>
                </a:solidFill>
                <a:effectLst/>
                <a:latin typeface="Times New Roman" panose="02020603050405020304" pitchFamily="18" charset="0"/>
              </a:rPr>
              <a:t>A</a:t>
            </a:r>
            <a:r>
              <a:rPr lang="en-US" b="0" i="0" baseline="0" dirty="0" smtClean="0">
                <a:solidFill>
                  <a:srgbClr val="642A8F"/>
                </a:solidFill>
                <a:effectLst/>
                <a:latin typeface="Times New Roman" panose="02020603050405020304" pitchFamily="18" charset="0"/>
              </a:rPr>
              <a:t> study </a:t>
            </a:r>
            <a:r>
              <a:rPr lang="en-US" b="0" i="0" dirty="0" smtClean="0">
                <a:solidFill>
                  <a:srgbClr val="000000"/>
                </a:solidFill>
                <a:effectLst/>
                <a:latin typeface="Times New Roman" panose="02020603050405020304" pitchFamily="18" charset="0"/>
              </a:rPr>
              <a:t>found that single‐family therapy improved family relationships and reduced behavioral problems in African‐American youngsters. African Americans also function very successfully in multiple family therapy. For many African‐American Christians, the Bible is a longstanding source of truth and solace that helps them make sense of life. Because of the church’s centrality to their lives, a Bible‐related recovery program has been found to be effective for African‐American Christian families </a:t>
            </a:r>
            <a:r>
              <a:rPr lang="en-US" dirty="0" smtClean="0"/>
              <a:t>(Treatment, 2004c).</a:t>
            </a:r>
            <a:endParaRPr lang="en-US" b="0" i="0" dirty="0" smtClean="0">
              <a:solidFill>
                <a:srgbClr val="000000"/>
              </a:solidFill>
              <a:effectLst/>
              <a:latin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5BB1CA9-30BC-4F9C-952E-85AF4517485D}" type="slidenum">
              <a:rPr lang="en-US" smtClean="0"/>
              <a:t>10</a:t>
            </a:fld>
            <a:endParaRPr lang="en-US" dirty="0"/>
          </a:p>
        </p:txBody>
      </p:sp>
    </p:spTree>
    <p:extLst>
      <p:ext uri="{BB962C8B-B14F-4D97-AF65-F5344CB8AC3E}">
        <p14:creationId xmlns:p14="http://schemas.microsoft.com/office/powerpoint/2010/main" val="2899493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6955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304047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1866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117230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5850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054868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547556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35104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456400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68994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266855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20015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760295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410346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285677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D108B-A555-4E0B-94B7-8A668F0A48C5}" type="datetimeFigureOut">
              <a:rPr lang="en-US" smtClean="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B41F2F-1391-44B4-96C9-A8F49C38015E}" type="slidenum">
              <a:rPr lang="en-US" smtClean="0"/>
              <a:t>‹#›</a:t>
            </a:fld>
            <a:endParaRPr lang="en-US" dirty="0"/>
          </a:p>
        </p:txBody>
      </p:sp>
    </p:spTree>
    <p:extLst>
      <p:ext uri="{BB962C8B-B14F-4D97-AF65-F5344CB8AC3E}">
        <p14:creationId xmlns:p14="http://schemas.microsoft.com/office/powerpoint/2010/main" val="1324409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9ED108B-A555-4E0B-94B7-8A668F0A48C5}" type="datetimeFigureOut">
              <a:rPr lang="en-US" smtClean="0"/>
              <a:t>4/9/2019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B41F2F-1391-44B4-96C9-A8F49C38015E}" type="slidenum">
              <a:rPr lang="en-US" smtClean="0"/>
              <a:t>‹#›</a:t>
            </a:fld>
            <a:endParaRPr lang="en-US" dirty="0"/>
          </a:p>
        </p:txBody>
      </p:sp>
    </p:spTree>
    <p:extLst>
      <p:ext uri="{BB962C8B-B14F-4D97-AF65-F5344CB8AC3E}">
        <p14:creationId xmlns:p14="http://schemas.microsoft.com/office/powerpoint/2010/main" val="329523044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1155/2014/30878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Substance Use Disorder Family-centered Therapy </a:t>
            </a:r>
            <a:endParaRPr lang="en-US" dirty="0"/>
          </a:p>
        </p:txBody>
      </p:sp>
    </p:spTree>
    <p:extLst>
      <p:ext uri="{BB962C8B-B14F-4D97-AF65-F5344CB8AC3E}">
        <p14:creationId xmlns:p14="http://schemas.microsoft.com/office/powerpoint/2010/main" val="412742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Family Therapies for African American Families </a:t>
            </a:r>
            <a:endParaRPr lang="en-US" sz="4000" dirty="0"/>
          </a:p>
        </p:txBody>
      </p:sp>
      <p:sp>
        <p:nvSpPr>
          <p:cNvPr id="3" name="Content Placeholder 2"/>
          <p:cNvSpPr>
            <a:spLocks noGrp="1"/>
          </p:cNvSpPr>
          <p:nvPr>
            <p:ph idx="1"/>
          </p:nvPr>
        </p:nvSpPr>
        <p:spPr/>
        <p:txBody>
          <a:bodyPr>
            <a:normAutofit/>
          </a:bodyPr>
          <a:lstStyle/>
          <a:p>
            <a:r>
              <a:rPr lang="en-US" sz="2000" dirty="0" smtClean="0"/>
              <a:t>Sensitive </a:t>
            </a:r>
            <a:r>
              <a:rPr lang="en-US" sz="2000" dirty="0"/>
              <a:t>to a patronizing approach </a:t>
            </a:r>
            <a:endParaRPr lang="en-US" sz="2000" dirty="0" smtClean="0"/>
          </a:p>
          <a:p>
            <a:r>
              <a:rPr lang="en-US" sz="2000" dirty="0" smtClean="0"/>
              <a:t>Therapists must </a:t>
            </a:r>
            <a:r>
              <a:rPr lang="en-US" sz="2000" dirty="0"/>
              <a:t>b</a:t>
            </a:r>
            <a:r>
              <a:rPr lang="en-US" sz="2000" dirty="0" smtClean="0"/>
              <a:t>e sensitive to communication of message </a:t>
            </a:r>
          </a:p>
          <a:p>
            <a:r>
              <a:rPr lang="en-US" sz="2000" dirty="0" smtClean="0"/>
              <a:t>Training in cross-cultural situations </a:t>
            </a:r>
          </a:p>
          <a:p>
            <a:r>
              <a:rPr lang="en-US" sz="2000" dirty="0" smtClean="0"/>
              <a:t>Single‐family and multi-family therapy </a:t>
            </a:r>
          </a:p>
          <a:p>
            <a:r>
              <a:rPr lang="en-US" sz="2000" dirty="0" smtClean="0"/>
              <a:t>Bible related recovery program</a:t>
            </a:r>
            <a:endParaRPr lang="en-US" sz="2000" dirty="0"/>
          </a:p>
        </p:txBody>
      </p:sp>
    </p:spTree>
    <p:extLst>
      <p:ext uri="{BB962C8B-B14F-4D97-AF65-F5344CB8AC3E}">
        <p14:creationId xmlns:p14="http://schemas.microsoft.com/office/powerpoint/2010/main" val="242817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Family Treatment Therapies </a:t>
            </a:r>
            <a:endParaRPr lang="en-US" dirty="0"/>
          </a:p>
        </p:txBody>
      </p:sp>
      <p:sp>
        <p:nvSpPr>
          <p:cNvPr id="3" name="Content Placeholder 2"/>
          <p:cNvSpPr>
            <a:spLocks noGrp="1"/>
          </p:cNvSpPr>
          <p:nvPr>
            <p:ph idx="1"/>
          </p:nvPr>
        </p:nvSpPr>
        <p:spPr/>
        <p:txBody>
          <a:bodyPr>
            <a:normAutofit/>
          </a:bodyPr>
          <a:lstStyle/>
          <a:p>
            <a:r>
              <a:rPr lang="en-US" sz="2000" dirty="0"/>
              <a:t>Family systems theory </a:t>
            </a:r>
            <a:r>
              <a:rPr lang="en-US" sz="2000" dirty="0" smtClean="0"/>
              <a:t>for African American Family </a:t>
            </a:r>
          </a:p>
          <a:p>
            <a:r>
              <a:rPr lang="en-US" sz="2000" dirty="0" smtClean="0"/>
              <a:t>Family </a:t>
            </a:r>
            <a:r>
              <a:rPr lang="en-US" sz="2000" dirty="0"/>
              <a:t>systems theory is </a:t>
            </a:r>
            <a:r>
              <a:rPr lang="en-US" sz="2000" dirty="0" smtClean="0"/>
              <a:t>an effective approach </a:t>
            </a:r>
          </a:p>
          <a:p>
            <a:r>
              <a:rPr lang="en-US" sz="2000" dirty="0" smtClean="0"/>
              <a:t>It understands the influence of family </a:t>
            </a:r>
          </a:p>
          <a:p>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1514" y="3840220"/>
            <a:ext cx="3732764" cy="2071002"/>
          </a:xfrm>
          <a:prstGeom prst="rect">
            <a:avLst/>
          </a:prstGeom>
        </p:spPr>
      </p:pic>
    </p:spTree>
    <p:extLst>
      <p:ext uri="{BB962C8B-B14F-4D97-AF65-F5344CB8AC3E}">
        <p14:creationId xmlns:p14="http://schemas.microsoft.com/office/powerpoint/2010/main" val="3652490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Role of Other Factors </a:t>
            </a:r>
            <a:endParaRPr lang="en-US" sz="4000" dirty="0"/>
          </a:p>
        </p:txBody>
      </p:sp>
      <p:sp>
        <p:nvSpPr>
          <p:cNvPr id="3" name="Content Placeholder 2"/>
          <p:cNvSpPr>
            <a:spLocks noGrp="1"/>
          </p:cNvSpPr>
          <p:nvPr>
            <p:ph idx="1"/>
          </p:nvPr>
        </p:nvSpPr>
        <p:spPr/>
        <p:txBody>
          <a:bodyPr>
            <a:normAutofit/>
          </a:bodyPr>
          <a:lstStyle/>
          <a:p>
            <a:r>
              <a:rPr lang="en-US" sz="2000" dirty="0"/>
              <a:t>Concept of  African‐American </a:t>
            </a:r>
            <a:r>
              <a:rPr lang="en-US" sz="2000" dirty="0" smtClean="0"/>
              <a:t>superwoman</a:t>
            </a:r>
          </a:p>
          <a:p>
            <a:r>
              <a:rPr lang="en-US" sz="2000" dirty="0" smtClean="0"/>
              <a:t>Exception </a:t>
            </a:r>
            <a:r>
              <a:rPr lang="en-US" sz="2000" dirty="0"/>
              <a:t>to the </a:t>
            </a:r>
            <a:r>
              <a:rPr lang="en-US" sz="2000" dirty="0" smtClean="0"/>
              <a:t>harsh </a:t>
            </a:r>
            <a:r>
              <a:rPr lang="en-US" sz="2000" dirty="0"/>
              <a:t>parental </a:t>
            </a:r>
            <a:r>
              <a:rPr lang="en-US" sz="2000" dirty="0" smtClean="0"/>
              <a:t>discipline </a:t>
            </a:r>
          </a:p>
          <a:p>
            <a:r>
              <a:rPr lang="en-US" sz="2000" dirty="0"/>
              <a:t>AIDS, violence, and disrupted families </a:t>
            </a:r>
            <a:endParaRPr lang="en-US" sz="2000" dirty="0" smtClean="0"/>
          </a:p>
          <a:p>
            <a:r>
              <a:rPr lang="en-US" sz="2000" dirty="0" smtClean="0"/>
              <a:t>Effective treatment must emphasize positive human behavior potential  </a:t>
            </a:r>
            <a:endParaRPr lang="en-US" sz="2000" dirty="0"/>
          </a:p>
        </p:txBody>
      </p:sp>
    </p:spTree>
    <p:extLst>
      <p:ext uri="{BB962C8B-B14F-4D97-AF65-F5344CB8AC3E}">
        <p14:creationId xmlns:p14="http://schemas.microsoft.com/office/powerpoint/2010/main" val="3759456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70000" lnSpcReduction="20000"/>
          </a:bodyPr>
          <a:lstStyle/>
          <a:p>
            <a:r>
              <a:rPr lang="en-US" dirty="0"/>
              <a:t>Burlew</a:t>
            </a:r>
            <a:r>
              <a:rPr lang="en-US" dirty="0"/>
              <a:t>, A. K., Copeland, V. C., </a:t>
            </a:r>
            <a:r>
              <a:rPr lang="en-US" dirty="0"/>
              <a:t>Ahuama</a:t>
            </a:r>
            <a:r>
              <a:rPr lang="en-US" dirty="0"/>
              <a:t>-Jonas, C., &amp; </a:t>
            </a:r>
            <a:r>
              <a:rPr lang="en-US" dirty="0"/>
              <a:t>Calsyn</a:t>
            </a:r>
            <a:r>
              <a:rPr lang="en-US" dirty="0"/>
              <a:t>, D. A. (2013). Does cultural adaptation have a role in substance abuse treatment?. </a:t>
            </a:r>
            <a:r>
              <a:rPr lang="en-US" i="1" dirty="0"/>
              <a:t>Social work in public health</a:t>
            </a:r>
            <a:r>
              <a:rPr lang="en-US" dirty="0"/>
              <a:t>, </a:t>
            </a:r>
            <a:r>
              <a:rPr lang="en-US" i="1" dirty="0"/>
              <a:t>28</a:t>
            </a:r>
            <a:r>
              <a:rPr lang="en-US" dirty="0"/>
              <a:t>(3-4), 440-460.</a:t>
            </a:r>
          </a:p>
          <a:p>
            <a:r>
              <a:rPr lang="en-US" dirty="0" smtClean="0"/>
              <a:t>Kumpfer</a:t>
            </a:r>
            <a:r>
              <a:rPr lang="en-US" dirty="0"/>
              <a:t>, K. L. (2014). Family-Based Interventions for the Prevention of Substance Abuse and Other Impulse Control Disorders in Girls [Research article]. </a:t>
            </a:r>
            <a:r>
              <a:rPr lang="en-US" dirty="0">
                <a:hlinkClick r:id="rId2"/>
              </a:rPr>
              <a:t>https://</a:t>
            </a:r>
            <a:r>
              <a:rPr lang="en-US" dirty="0" smtClean="0">
                <a:hlinkClick r:id="rId2"/>
              </a:rPr>
              <a:t>doi.org/10.1155/2014/308789</a:t>
            </a:r>
            <a:endParaRPr lang="en-US" dirty="0" smtClean="0"/>
          </a:p>
          <a:p>
            <a:r>
              <a:rPr lang="en-US" dirty="0"/>
              <a:t>Lewis, J. A., Dana, R. Q., &amp; Blevins, G. A. (2014). Substance abuse counseling. </a:t>
            </a:r>
            <a:r>
              <a:rPr lang="en-US" dirty="0"/>
              <a:t>Cengage</a:t>
            </a:r>
            <a:r>
              <a:rPr lang="en-US" dirty="0"/>
              <a:t> Learning</a:t>
            </a:r>
            <a:r>
              <a:rPr lang="en-US" dirty="0" smtClean="0"/>
              <a:t>.</a:t>
            </a:r>
            <a:endParaRPr lang="en-US" dirty="0"/>
          </a:p>
          <a:p>
            <a:r>
              <a:rPr lang="en-US" dirty="0"/>
              <a:t>Robinson, R. (2017, March 1). Substance Use and Family-Centered Therapy: Adapting Therapy to Meet the Needs of African American Families. Retrieved April 9, 2019, from Russia Robinson website: https://russiarobinson.wordpress.com/2017/03/01/substance-use-and-family-centered-therapy-adapting-therapy-to-meet-the-needs-of-african-american-families/</a:t>
            </a:r>
          </a:p>
          <a:p>
            <a:r>
              <a:rPr lang="en-US" dirty="0"/>
              <a:t>Substance use disorder: </a:t>
            </a:r>
            <a:r>
              <a:rPr lang="en-US" dirty="0"/>
              <a:t>MedlinePlus</a:t>
            </a:r>
            <a:r>
              <a:rPr lang="en-US" dirty="0"/>
              <a:t> Medical Encyclopedia. (</a:t>
            </a:r>
            <a:r>
              <a:rPr lang="en-US" dirty="0"/>
              <a:t>n.d.</a:t>
            </a:r>
            <a:r>
              <a:rPr lang="en-US" dirty="0"/>
              <a:t>). Retrieved from https://medlineplus.gov/ency/article/001522.htm</a:t>
            </a:r>
          </a:p>
          <a:p>
            <a:r>
              <a:rPr lang="en-US" dirty="0"/>
              <a:t>Treatment, C. for S. A. (2004a). Chapter 1 Substance Abuse Treatment and Family Therapy. Retrieved from https://www.ncbi.nlm.nih.gov/books/NBK64269/</a:t>
            </a:r>
          </a:p>
          <a:p>
            <a:r>
              <a:rPr lang="en-US" dirty="0"/>
              <a:t>Treatment, C. for S. A. (2004b). Chapter 2 Impact of Substance Abuse on Families. Retrieved from https://www.ncbi.nlm.nih.gov/books/NBK64258/</a:t>
            </a:r>
          </a:p>
          <a:p>
            <a:r>
              <a:rPr lang="en-US" dirty="0"/>
              <a:t>Treatment, C. for S. A. (2004c). Chapter 5 Specific Populations. Retrieved from https://www.ncbi.nlm.nih.gov/books/NBK64253</a:t>
            </a:r>
            <a:r>
              <a:rPr lang="en-US" dirty="0" smtClean="0"/>
              <a:t>/</a:t>
            </a:r>
            <a:endParaRPr lang="en-US" dirty="0"/>
          </a:p>
        </p:txBody>
      </p:sp>
    </p:spTree>
    <p:extLst>
      <p:ext uri="{BB962C8B-B14F-4D97-AF65-F5344CB8AC3E}">
        <p14:creationId xmlns:p14="http://schemas.microsoft.com/office/powerpoint/2010/main" val="375182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Substance Use Disorder </a:t>
            </a:r>
            <a:endParaRPr lang="en-US" sz="4000" dirty="0"/>
          </a:p>
        </p:txBody>
      </p:sp>
      <p:sp>
        <p:nvSpPr>
          <p:cNvPr id="3" name="Content Placeholder 2"/>
          <p:cNvSpPr>
            <a:spLocks noGrp="1"/>
          </p:cNvSpPr>
          <p:nvPr>
            <p:ph idx="1"/>
          </p:nvPr>
        </p:nvSpPr>
        <p:spPr/>
        <p:txBody>
          <a:bodyPr>
            <a:normAutofit/>
          </a:bodyPr>
          <a:lstStyle/>
          <a:p>
            <a:r>
              <a:rPr lang="en-US" sz="2000" dirty="0" smtClean="0"/>
              <a:t>Health Issues due to Substance or Alcohol use </a:t>
            </a:r>
          </a:p>
          <a:p>
            <a:r>
              <a:rPr lang="en-US" sz="2000" dirty="0" smtClean="0"/>
              <a:t>Substance Abuse </a:t>
            </a:r>
          </a:p>
          <a:p>
            <a:r>
              <a:rPr lang="en-US" sz="2000" dirty="0" smtClean="0"/>
              <a:t>Causes may include:</a:t>
            </a:r>
          </a:p>
          <a:p>
            <a:pPr lvl="1"/>
            <a:r>
              <a:rPr lang="en-US" sz="2000" dirty="0" smtClean="0"/>
              <a:t>Peer Pressure</a:t>
            </a:r>
          </a:p>
          <a:p>
            <a:pPr lvl="1"/>
            <a:r>
              <a:rPr lang="en-US" sz="2000" dirty="0" smtClean="0"/>
              <a:t>Depression and anxiety </a:t>
            </a:r>
          </a:p>
          <a:p>
            <a:pPr lvl="1"/>
            <a:r>
              <a:rPr lang="en-US" sz="2000" dirty="0" smtClean="0"/>
              <a:t>Stress </a:t>
            </a:r>
          </a:p>
          <a:p>
            <a:pPr indent="-285750"/>
            <a:r>
              <a:rPr lang="en-US" sz="2000" dirty="0" smtClean="0"/>
              <a:t>Experimental Use eventually leads to Addiction </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5339" y="4560006"/>
            <a:ext cx="3086637" cy="1978613"/>
          </a:xfrm>
          <a:prstGeom prst="rect">
            <a:avLst/>
          </a:prstGeom>
        </p:spPr>
      </p:pic>
    </p:spTree>
    <p:extLst>
      <p:ext uri="{BB962C8B-B14F-4D97-AF65-F5344CB8AC3E}">
        <p14:creationId xmlns:p14="http://schemas.microsoft.com/office/powerpoint/2010/main" val="1220261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a:t>
            </a:r>
            <a:r>
              <a:rPr lang="en-US" sz="4000" dirty="0" smtClean="0"/>
              <a:t>Family </a:t>
            </a:r>
            <a:r>
              <a:rPr lang="en-US" sz="4000" dirty="0" smtClean="0"/>
              <a:t>is Affected </a:t>
            </a:r>
            <a:r>
              <a:rPr lang="en-US" sz="4000" dirty="0" smtClean="0"/>
              <a:t>by Substance Addiction </a:t>
            </a:r>
            <a:endParaRPr lang="en-US" sz="4000" dirty="0"/>
          </a:p>
        </p:txBody>
      </p:sp>
      <p:sp>
        <p:nvSpPr>
          <p:cNvPr id="3" name="Content Placeholder 2"/>
          <p:cNvSpPr>
            <a:spLocks noGrp="1"/>
          </p:cNvSpPr>
          <p:nvPr>
            <p:ph idx="1"/>
          </p:nvPr>
        </p:nvSpPr>
        <p:spPr/>
        <p:txBody>
          <a:bodyPr>
            <a:normAutofit/>
          </a:bodyPr>
          <a:lstStyle/>
          <a:p>
            <a:r>
              <a:rPr lang="en-US" sz="2000" dirty="0" smtClean="0"/>
              <a:t>Substance abuse impact families according to family structure </a:t>
            </a:r>
          </a:p>
          <a:p>
            <a:r>
              <a:rPr lang="en-US" sz="2000" dirty="0" smtClean="0"/>
              <a:t>Attempt to compensate for deficits</a:t>
            </a:r>
          </a:p>
          <a:p>
            <a:r>
              <a:rPr lang="en-US" sz="2000" dirty="0" smtClean="0"/>
              <a:t>Kids may act as surrogate spouses</a:t>
            </a:r>
          </a:p>
          <a:p>
            <a:r>
              <a:rPr lang="en-US" sz="2000" dirty="0" smtClean="0"/>
              <a:t>Inappropriate behavior of children</a:t>
            </a:r>
          </a:p>
          <a:p>
            <a:r>
              <a:rPr lang="en-US" sz="2000" dirty="0" smtClean="0"/>
              <a:t>Inappropriately dependent relationships of aging parents </a:t>
            </a:r>
          </a:p>
          <a:p>
            <a:pPr marL="0" indent="0">
              <a:buNone/>
            </a:pP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1392" y="4630309"/>
            <a:ext cx="3246782" cy="1883134"/>
          </a:xfrm>
          <a:prstGeom prst="rect">
            <a:avLst/>
          </a:prstGeom>
        </p:spPr>
      </p:pic>
    </p:spTree>
    <p:extLst>
      <p:ext uri="{BB962C8B-B14F-4D97-AF65-F5344CB8AC3E}">
        <p14:creationId xmlns:p14="http://schemas.microsoft.com/office/powerpoint/2010/main" val="308164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Importance </a:t>
            </a:r>
            <a:r>
              <a:rPr lang="en-US" sz="4000" dirty="0"/>
              <a:t>of </a:t>
            </a:r>
            <a:r>
              <a:rPr lang="en-US" sz="4000" dirty="0" smtClean="0"/>
              <a:t>family in substance abuse treatment </a:t>
            </a:r>
            <a:endParaRPr lang="en-US" sz="4000" dirty="0"/>
          </a:p>
        </p:txBody>
      </p:sp>
      <p:sp>
        <p:nvSpPr>
          <p:cNvPr id="3" name="Content Placeholder 2"/>
          <p:cNvSpPr>
            <a:spLocks noGrp="1"/>
          </p:cNvSpPr>
          <p:nvPr>
            <p:ph idx="1"/>
          </p:nvPr>
        </p:nvSpPr>
        <p:spPr/>
        <p:txBody>
          <a:bodyPr>
            <a:normAutofit/>
          </a:bodyPr>
          <a:lstStyle/>
          <a:p>
            <a:r>
              <a:rPr lang="en-US" sz="2000" dirty="0" smtClean="0"/>
              <a:t>Family </a:t>
            </a:r>
            <a:r>
              <a:rPr lang="en-US" sz="2000" dirty="0"/>
              <a:t>has a central </a:t>
            </a:r>
            <a:r>
              <a:rPr lang="en-US" sz="2000" dirty="0" smtClean="0"/>
              <a:t>role in abuse treatment </a:t>
            </a:r>
          </a:p>
          <a:p>
            <a:r>
              <a:rPr lang="en-US" sz="2000" dirty="0"/>
              <a:t>help </a:t>
            </a:r>
            <a:r>
              <a:rPr lang="en-US" sz="2000" dirty="0" smtClean="0"/>
              <a:t>in treatment process</a:t>
            </a:r>
          </a:p>
          <a:p>
            <a:r>
              <a:rPr lang="en-US" sz="2000" dirty="0" smtClean="0"/>
              <a:t>Family members have their own goals </a:t>
            </a:r>
          </a:p>
          <a:p>
            <a:r>
              <a:rPr lang="en-US" sz="2000" dirty="0" smtClean="0"/>
              <a:t>Family involvement enhances effectiveness</a:t>
            </a:r>
          </a:p>
          <a:p>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4321" y="4222888"/>
            <a:ext cx="6858000" cy="2228850"/>
          </a:xfrm>
          <a:prstGeom prst="rect">
            <a:avLst/>
          </a:prstGeom>
        </p:spPr>
      </p:pic>
    </p:spTree>
    <p:extLst>
      <p:ext uri="{BB962C8B-B14F-4D97-AF65-F5344CB8AC3E}">
        <p14:creationId xmlns:p14="http://schemas.microsoft.com/office/powerpoint/2010/main" val="166835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Family Therapy for Substance Abuse </a:t>
            </a:r>
            <a:endParaRPr lang="en-US" sz="4000" dirty="0"/>
          </a:p>
        </p:txBody>
      </p:sp>
      <p:sp>
        <p:nvSpPr>
          <p:cNvPr id="3" name="Content Placeholder 2"/>
          <p:cNvSpPr>
            <a:spLocks noGrp="1"/>
          </p:cNvSpPr>
          <p:nvPr>
            <p:ph idx="1"/>
          </p:nvPr>
        </p:nvSpPr>
        <p:spPr/>
        <p:txBody>
          <a:bodyPr>
            <a:normAutofit/>
          </a:bodyPr>
          <a:lstStyle/>
          <a:p>
            <a:r>
              <a:rPr lang="en-US" sz="2000" dirty="0" smtClean="0"/>
              <a:t>Collection of therapeutic approaches </a:t>
            </a:r>
          </a:p>
          <a:p>
            <a:r>
              <a:rPr lang="en-US" sz="2000" dirty="0" smtClean="0"/>
              <a:t>Family‐level assessment and intervention</a:t>
            </a:r>
          </a:p>
          <a:p>
            <a:r>
              <a:rPr lang="en-US" sz="2000" dirty="0" smtClean="0"/>
              <a:t>Family therapy makes use </a:t>
            </a:r>
            <a:r>
              <a:rPr lang="en-US" sz="2000" dirty="0" smtClean="0"/>
              <a:t>of family’s strengths and resources </a:t>
            </a:r>
          </a:p>
          <a:p>
            <a:r>
              <a:rPr lang="en-US" sz="2000" dirty="0" smtClean="0"/>
              <a:t>Improves the impact of chemical dependency </a:t>
            </a:r>
          </a:p>
          <a:p>
            <a:r>
              <a:rPr lang="en-US" sz="2000" dirty="0" smtClean="0"/>
              <a:t>In Family therapies, individual is treated </a:t>
            </a:r>
            <a:r>
              <a:rPr lang="en-US" sz="2000" dirty="0"/>
              <a:t>within context of the family system</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0905" y="4590747"/>
            <a:ext cx="3703361" cy="2080818"/>
          </a:xfrm>
          <a:prstGeom prst="rect">
            <a:avLst/>
          </a:prstGeom>
        </p:spPr>
      </p:pic>
    </p:spTree>
    <p:extLst>
      <p:ext uri="{BB962C8B-B14F-4D97-AF65-F5344CB8AC3E}">
        <p14:creationId xmlns:p14="http://schemas.microsoft.com/office/powerpoint/2010/main" val="112331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Role of Culture in Family Treatment </a:t>
            </a:r>
            <a:endParaRPr lang="en-US" sz="4000" dirty="0"/>
          </a:p>
        </p:txBody>
      </p:sp>
      <p:sp>
        <p:nvSpPr>
          <p:cNvPr id="3" name="Content Placeholder 2"/>
          <p:cNvSpPr>
            <a:spLocks noGrp="1"/>
          </p:cNvSpPr>
          <p:nvPr>
            <p:ph idx="1"/>
          </p:nvPr>
        </p:nvSpPr>
        <p:spPr/>
        <p:txBody>
          <a:bodyPr>
            <a:normAutofit/>
          </a:bodyPr>
          <a:lstStyle/>
          <a:p>
            <a:r>
              <a:rPr lang="en-US" sz="2000" dirty="0" smtClean="0"/>
              <a:t>Culturally adapting interventions  enhances the results of certain interventions</a:t>
            </a:r>
          </a:p>
          <a:p>
            <a:r>
              <a:rPr lang="en-US" sz="2000" dirty="0" smtClean="0"/>
              <a:t>Three common culturally adoptive strategies include:</a:t>
            </a:r>
          </a:p>
          <a:p>
            <a:pPr lvl="1"/>
            <a:r>
              <a:rPr lang="en-US" dirty="0" smtClean="0"/>
              <a:t>Community involvement</a:t>
            </a:r>
          </a:p>
          <a:p>
            <a:pPr lvl="1"/>
            <a:r>
              <a:rPr lang="en-US" dirty="0" smtClean="0"/>
              <a:t>Literature review and research</a:t>
            </a:r>
          </a:p>
          <a:p>
            <a:pPr lvl="1"/>
            <a:r>
              <a:rPr lang="en-US" dirty="0" smtClean="0"/>
              <a:t>Expert consultation</a:t>
            </a:r>
          </a:p>
          <a:p>
            <a:r>
              <a:rPr lang="en-US" dirty="0" smtClean="0"/>
              <a:t>Family’s ethnic and cultural background is crucial for family therapists to understand </a:t>
            </a:r>
          </a:p>
        </p:txBody>
      </p:sp>
    </p:spTree>
    <p:extLst>
      <p:ext uri="{BB962C8B-B14F-4D97-AF65-F5344CB8AC3E}">
        <p14:creationId xmlns:p14="http://schemas.microsoft.com/office/powerpoint/2010/main" val="377280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Substance Abuse and African Americans </a:t>
            </a:r>
            <a:endParaRPr lang="en-US" sz="4000" dirty="0"/>
          </a:p>
        </p:txBody>
      </p:sp>
      <p:sp>
        <p:nvSpPr>
          <p:cNvPr id="3" name="Content Placeholder 2"/>
          <p:cNvSpPr>
            <a:spLocks noGrp="1"/>
          </p:cNvSpPr>
          <p:nvPr>
            <p:ph idx="1"/>
          </p:nvPr>
        </p:nvSpPr>
        <p:spPr/>
        <p:txBody>
          <a:bodyPr>
            <a:normAutofit/>
          </a:bodyPr>
          <a:lstStyle/>
          <a:p>
            <a:r>
              <a:rPr lang="en-US" sz="2000" dirty="0" smtClean="0"/>
              <a:t>Characterized by a unique culture in American society </a:t>
            </a:r>
          </a:p>
          <a:p>
            <a:r>
              <a:rPr lang="en-US" sz="2000" dirty="0" smtClean="0"/>
              <a:t>History of Slavery, social disparities, and discrimination</a:t>
            </a:r>
          </a:p>
          <a:p>
            <a:r>
              <a:rPr lang="en-US" sz="2000" dirty="0" smtClean="0"/>
              <a:t>Cultural Sensitivity </a:t>
            </a:r>
          </a:p>
          <a:p>
            <a:r>
              <a:rPr lang="en-US" sz="2000" dirty="0" smtClean="0"/>
              <a:t>Families face issues </a:t>
            </a:r>
            <a:r>
              <a:rPr lang="en-US" sz="2000" dirty="0"/>
              <a:t>of cultural stereotypes </a:t>
            </a:r>
            <a:r>
              <a:rPr lang="en-US" sz="2000" dirty="0" smtClean="0"/>
              <a:t>and discrimination</a:t>
            </a:r>
          </a:p>
          <a:p>
            <a:r>
              <a:rPr lang="en-US" sz="2000" dirty="0" smtClean="0"/>
              <a:t>Contributing factors promote negative mental health </a:t>
            </a:r>
          </a:p>
          <a:p>
            <a:pPr marL="0" indent="0">
              <a:buNone/>
            </a:pPr>
            <a:endParaRPr lang="en-US" sz="200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7112" y="4498699"/>
            <a:ext cx="2857500" cy="2114550"/>
          </a:xfrm>
          <a:prstGeom prst="rect">
            <a:avLst/>
          </a:prstGeom>
        </p:spPr>
      </p:pic>
    </p:spTree>
    <p:extLst>
      <p:ext uri="{BB962C8B-B14F-4D97-AF65-F5344CB8AC3E}">
        <p14:creationId xmlns:p14="http://schemas.microsoft.com/office/powerpoint/2010/main" val="367755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Background Issues of African Americans </a:t>
            </a:r>
            <a:endParaRPr lang="en-US" sz="4000" dirty="0"/>
          </a:p>
        </p:txBody>
      </p:sp>
      <p:sp>
        <p:nvSpPr>
          <p:cNvPr id="3" name="Content Placeholder 2"/>
          <p:cNvSpPr>
            <a:spLocks noGrp="1"/>
          </p:cNvSpPr>
          <p:nvPr>
            <p:ph idx="1"/>
          </p:nvPr>
        </p:nvSpPr>
        <p:spPr/>
        <p:txBody>
          <a:bodyPr>
            <a:normAutofit/>
          </a:bodyPr>
          <a:lstStyle/>
          <a:p>
            <a:r>
              <a:rPr lang="en-US" sz="2000" dirty="0" smtClean="0"/>
              <a:t>Affectional bonds, kinship </a:t>
            </a:r>
            <a:r>
              <a:rPr lang="en-US" sz="2000" dirty="0"/>
              <a:t>ties, and multigenerational </a:t>
            </a:r>
            <a:r>
              <a:rPr lang="en-US" sz="2000" dirty="0" smtClean="0"/>
              <a:t>networks </a:t>
            </a:r>
            <a:r>
              <a:rPr lang="en-US" sz="2000" dirty="0"/>
              <a:t>helped African Americans </a:t>
            </a:r>
            <a:endParaRPr lang="en-US" sz="2000" dirty="0" smtClean="0"/>
          </a:p>
          <a:p>
            <a:r>
              <a:rPr lang="en-US" sz="2000" dirty="0" smtClean="0"/>
              <a:t>Kinship bonds help in coping </a:t>
            </a:r>
          </a:p>
          <a:p>
            <a:r>
              <a:rPr lang="en-US" sz="2000" dirty="0" smtClean="0"/>
              <a:t>Family therapies and role play scenarios are encouraged </a:t>
            </a:r>
            <a:r>
              <a:rPr lang="en-US" sz="2000" dirty="0" smtClean="0"/>
              <a:t> </a:t>
            </a:r>
          </a:p>
          <a:p>
            <a:r>
              <a:rPr lang="en-US" sz="2000" dirty="0" smtClean="0"/>
              <a:t>Family therapist need to develop understanding of numerous factors </a:t>
            </a:r>
            <a:endParaRPr lang="en-US" sz="2000" dirty="0"/>
          </a:p>
        </p:txBody>
      </p:sp>
    </p:spTree>
    <p:extLst>
      <p:ext uri="{BB962C8B-B14F-4D97-AF65-F5344CB8AC3E}">
        <p14:creationId xmlns:p14="http://schemas.microsoft.com/office/powerpoint/2010/main" val="353287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Dealing with African American Families </a:t>
            </a:r>
            <a:endParaRPr lang="en-US" sz="4000" dirty="0"/>
          </a:p>
        </p:txBody>
      </p:sp>
      <p:sp>
        <p:nvSpPr>
          <p:cNvPr id="3" name="Content Placeholder 2"/>
          <p:cNvSpPr>
            <a:spLocks noGrp="1"/>
          </p:cNvSpPr>
          <p:nvPr>
            <p:ph idx="1"/>
          </p:nvPr>
        </p:nvSpPr>
        <p:spPr/>
        <p:txBody>
          <a:bodyPr>
            <a:normAutofit/>
          </a:bodyPr>
          <a:lstStyle/>
          <a:p>
            <a:r>
              <a:rPr lang="en-US" sz="2000" dirty="0" smtClean="0"/>
              <a:t>Sensitive to their treatment and dealing </a:t>
            </a:r>
          </a:p>
          <a:p>
            <a:r>
              <a:rPr lang="en-US" sz="2000" dirty="0" smtClean="0"/>
              <a:t>Cultural information must be considered hypotheses </a:t>
            </a:r>
          </a:p>
          <a:p>
            <a:r>
              <a:rPr lang="en-US" sz="2000" dirty="0" smtClean="0"/>
              <a:t>Widely divergent people</a:t>
            </a:r>
          </a:p>
          <a:p>
            <a:r>
              <a:rPr lang="en-US" sz="2000" dirty="0" smtClean="0"/>
              <a:t>Treatment techniques are </a:t>
            </a:r>
            <a:r>
              <a:rPr lang="en-US" sz="2000" dirty="0"/>
              <a:t>worthless </a:t>
            </a:r>
            <a:r>
              <a:rPr lang="en-US" sz="2000" dirty="0" smtClean="0"/>
              <a:t>without </a:t>
            </a:r>
            <a:r>
              <a:rPr lang="en-US" sz="2000" dirty="0"/>
              <a:t>rapport</a:t>
            </a:r>
            <a:endParaRPr lang="en-US" sz="2000" dirty="0" smtClean="0"/>
          </a:p>
          <a:p>
            <a:endParaRPr lang="en-US" sz="2000"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0904" y="4139646"/>
            <a:ext cx="3127513" cy="2345635"/>
          </a:xfrm>
          <a:prstGeom prst="rect">
            <a:avLst/>
          </a:prstGeom>
        </p:spPr>
      </p:pic>
    </p:spTree>
    <p:extLst>
      <p:ext uri="{BB962C8B-B14F-4D97-AF65-F5344CB8AC3E}">
        <p14:creationId xmlns:p14="http://schemas.microsoft.com/office/powerpoint/2010/main" val="132601584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643</TotalTime>
  <Words>1986</Words>
  <Application>Microsoft Office PowerPoint</Application>
  <PresentationFormat>Widescreen</PresentationFormat>
  <Paragraphs>120</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Georgia</vt:lpstr>
      <vt:lpstr>Times New Roman</vt:lpstr>
      <vt:lpstr>Wingdings 3</vt:lpstr>
      <vt:lpstr>Wisp</vt:lpstr>
      <vt:lpstr>Substance Use Disorder Family-centered Therapy </vt:lpstr>
      <vt:lpstr>Substance Use Disorder </vt:lpstr>
      <vt:lpstr>How Family is Affected by Substance Addiction </vt:lpstr>
      <vt:lpstr>Importance of family in substance abuse treatment </vt:lpstr>
      <vt:lpstr>Family Therapy for Substance Abuse </vt:lpstr>
      <vt:lpstr>Role of Culture in Family Treatment </vt:lpstr>
      <vt:lpstr>Substance Abuse and African Americans </vt:lpstr>
      <vt:lpstr>Background Issues of African Americans </vt:lpstr>
      <vt:lpstr>Dealing with African American Families </vt:lpstr>
      <vt:lpstr>Family Therapies for African American Families </vt:lpstr>
      <vt:lpstr>Impact of Family Treatment Therapies </vt:lpstr>
      <vt:lpstr>Role of Other Factors </vt:lpstr>
      <vt:lpstr>References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Morning</dc:creator>
  <cp:lastModifiedBy>Cv</cp:lastModifiedBy>
  <cp:revision>118</cp:revision>
  <dcterms:created xsi:type="dcterms:W3CDTF">2019-03-28T02:55:45Z</dcterms:created>
  <dcterms:modified xsi:type="dcterms:W3CDTF">2019-04-09T18:51:08Z</dcterms:modified>
</cp:coreProperties>
</file>