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57" r:id="rId4"/>
    <p:sldId id="259" r:id="rId5"/>
    <p:sldId id="258" r:id="rId6"/>
    <p:sldId id="260" r:id="rId7"/>
    <p:sldId id="261" r:id="rId8"/>
    <p:sldId id="267" r:id="rId9"/>
    <p:sldId id="262" r:id="rId10"/>
    <p:sldId id="263" r:id="rId11"/>
    <p:sldId id="264" r:id="rId12"/>
    <p:sldId id="265" r:id="rId13"/>
    <p:sldId id="266"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ning" initials="M" lastIdx="3" clrIdx="0">
    <p:extLst>
      <p:ext uri="{19B8F6BF-5375-455C-9EA6-DF929625EA0E}">
        <p15:presenceInfo xmlns:p15="http://schemas.microsoft.com/office/powerpoint/2012/main" userId="Morning" providerId="None"/>
      </p:ext>
    </p:extLst>
  </p:cmAuthor>
  <p:cmAuthor id="2" name="haixea abella" initials="ha" lastIdx="1" clrIdx="1">
    <p:extLst>
      <p:ext uri="{19B8F6BF-5375-455C-9EA6-DF929625EA0E}">
        <p15:presenceInfo xmlns:p15="http://schemas.microsoft.com/office/powerpoint/2012/main" userId="687e37aa937317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042" autoAdjust="0"/>
  </p:normalViewPr>
  <p:slideViewPr>
    <p:cSldViewPr snapToGrid="0">
      <p:cViewPr varScale="1">
        <p:scale>
          <a:sx n="51" d="100"/>
          <a:sy n="51" d="100"/>
        </p:scale>
        <p:origin x="58"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F450E-E680-4C16-AA5E-B4DFEB7A46E8}"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EDEF6-13BC-4E05-A61C-E2FD95B5BF8E}" type="slidenum">
              <a:rPr lang="en-US" smtClean="0"/>
              <a:t>‹#›</a:t>
            </a:fld>
            <a:endParaRPr lang="en-US"/>
          </a:p>
        </p:txBody>
      </p:sp>
    </p:spTree>
    <p:extLst>
      <p:ext uri="{BB962C8B-B14F-4D97-AF65-F5344CB8AC3E}">
        <p14:creationId xmlns:p14="http://schemas.microsoft.com/office/powerpoint/2010/main" val="74810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considered as the craft to create visual content for communicating messages. Applying the techniques of page layout and visual hierarchy, the graphic designer utilizes pictures and typography to fulfill the specific requirements of users and also focuses on displaying elements logic in the interactive designs for optimizing the experience of the user. However, this digital age is based on designing through interactive software but graphic designing is still based on the principles of old age. The most important points to consider while designing are that it must strike with the psychology of users which include balance and symmetry, repetition, pattern, flow, typography, thirds rule and the golden ratio</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3</a:t>
            </a:fld>
            <a:endParaRPr lang="en-US"/>
          </a:p>
        </p:txBody>
      </p:sp>
    </p:spTree>
    <p:extLst>
      <p:ext uri="{BB962C8B-B14F-4D97-AF65-F5344CB8AC3E}">
        <p14:creationId xmlns:p14="http://schemas.microsoft.com/office/powerpoint/2010/main" val="232024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Scribus is alternative of ‘InDesign’ because of its zero price tag and reliability. . This professional program of page layout is appropriate for Linux, Mac and Windows operating systems. Its features consist of spot colors, CMYK colors as well as the creation of versatile PDF. This software also supports the tools of vector drawing. ‘</a:t>
            </a:r>
            <a:r>
              <a:rPr lang="en-US" dirty="0" err="1" smtClean="0"/>
              <a:t>DaVinci</a:t>
            </a:r>
            <a:r>
              <a:rPr lang="en-US" dirty="0" smtClean="0"/>
              <a:t> Resolve' is the alternative for 'Premiere Pro' which is an efficient tool for video editing. This tool is used in big-budget TV productions and films. Although, it is the free package that could run at any operating software Mac, Linux, and Windows.</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12</a:t>
            </a:fld>
            <a:endParaRPr lang="en-US"/>
          </a:p>
        </p:txBody>
      </p:sp>
    </p:spTree>
    <p:extLst>
      <p:ext uri="{BB962C8B-B14F-4D97-AF65-F5344CB8AC3E}">
        <p14:creationId xmlns:p14="http://schemas.microsoft.com/office/powerpoint/2010/main" val="367113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RawTherapee</a:t>
            </a:r>
            <a:r>
              <a:rPr lang="en-US" dirty="0" smtClean="0"/>
              <a:t>’ is the alternative of ‘</a:t>
            </a:r>
            <a:r>
              <a:rPr lang="en-US" dirty="0" err="1" smtClean="0"/>
              <a:t>Lightroom</a:t>
            </a:r>
            <a:r>
              <a:rPr lang="en-US" dirty="0" smtClean="0"/>
              <a:t>’ as the name suggests this software can be used for editing the photo files which are raw and also the other formats. With the extensive range of editing tools, the person can get the ability to boost colors, correct distortion as well as recover the details. Although they are not the basic abilities because of their advanced options, the </a:t>
            </a:r>
            <a:r>
              <a:rPr lang="en-US" dirty="0" err="1" smtClean="0"/>
              <a:t>RawTherapee</a:t>
            </a:r>
            <a:r>
              <a:rPr lang="en-US" dirty="0" smtClean="0"/>
              <a:t> allow their users that they can modify their photos until they look exactly as desired. ‘</a:t>
            </a:r>
            <a:r>
              <a:rPr lang="en-US" dirty="0" err="1" smtClean="0"/>
              <a:t>Inkscape</a:t>
            </a:r>
            <a:r>
              <a:rPr lang="en-US" dirty="0" smtClean="0"/>
              <a:t>’ is the alternative of ‘Illustrator’ which focused on the format of SVG, it is supported through advanced features which are unable to find anywhere which consist of markers, alpha blending and cloned objects. </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13</a:t>
            </a:fld>
            <a:endParaRPr lang="en-US"/>
          </a:p>
        </p:txBody>
      </p:sp>
    </p:spTree>
    <p:extLst>
      <p:ext uri="{BB962C8B-B14F-4D97-AF65-F5344CB8AC3E}">
        <p14:creationId xmlns:p14="http://schemas.microsoft.com/office/powerpoint/2010/main" val="190764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history of graphic designing covers the entire part of human existence as well as the old graphics designing techniques still inspirational and informational for the present graphic designers. Back in 200 BC, Chinese utilized the wood reliefs for the stamp and print design on paper and silk clothes. In the year 1040, Bi Sheng developed the world's first printing press from porcelain which is a moveable type i.e. almost four-hundred years before </a:t>
            </a:r>
            <a:r>
              <a:rPr lang="en-US" dirty="0" err="1" smtClean="0"/>
              <a:t>Gutenburg</a:t>
            </a:r>
            <a:r>
              <a:rPr lang="en-US" dirty="0" smtClean="0"/>
              <a:t> brings the same technology in Europe. In the 700s, typography initiated and take off when humans begin to expand their aesthetic horizons in the form of words and letters themselves. As at that time text can be replicated and produced through the hand, the little amount of artistry more valued these books as well as set particular scholars in comparison to other books</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4</a:t>
            </a:fld>
            <a:endParaRPr lang="en-US"/>
          </a:p>
        </p:txBody>
      </p:sp>
    </p:spTree>
    <p:extLst>
      <p:ext uri="{BB962C8B-B14F-4D97-AF65-F5344CB8AC3E}">
        <p14:creationId xmlns:p14="http://schemas.microsoft.com/office/powerpoint/2010/main" val="167865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Islamic culture, typography has double significance as they see figurative art in the form of sacrilegious which means typography is the permissible artistic expression way. Technically the first logo of the world arms coat which are utilized in the form of a symbol that presents territories or family houses. In 1439 Gutenberg completely transform the culture of graphic designing through bringing the moveable type of mass communication in Europe. Through this people do not require to base on reproduction of lengthy scholarly books, Gutenberg made the way easier for people this era ushered the techniques of graphic designing. </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5</a:t>
            </a:fld>
            <a:endParaRPr lang="en-US"/>
          </a:p>
        </p:txBody>
      </p:sp>
    </p:spTree>
    <p:extLst>
      <p:ext uri="{BB962C8B-B14F-4D97-AF65-F5344CB8AC3E}">
        <p14:creationId xmlns:p14="http://schemas.microsoft.com/office/powerpoint/2010/main" val="78358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 designing which is known today was initiated in the modern era, almost late in the 1800s to World War II end. Although the 19th century is more related to innovations and technological advancement, though the modern era is all about learning and utilizing the techniques which trickle quickly the branding and advertising. In 1903, the first graphic design agency came into being which contributed to the business and design style similar. The ‘Wiener </a:t>
            </a:r>
            <a:r>
              <a:rPr lang="en-US" dirty="0" err="1" smtClean="0"/>
              <a:t>Werkstätte</a:t>
            </a:r>
            <a:r>
              <a:rPr lang="en-US" dirty="0" smtClean="0"/>
              <a:t>’ is the first visual artists’ organization which consists of architects, graphic designers, and painters. In 1992 the term graphic designing first emerges the book designer Addison </a:t>
            </a:r>
            <a:r>
              <a:rPr lang="en-US" dirty="0" err="1" smtClean="0"/>
              <a:t>Dwiggins</a:t>
            </a:r>
            <a:r>
              <a:rPr lang="en-US" dirty="0" smtClean="0"/>
              <a:t> was the first man who used the term ‘graphic designing’ which exactly describes his managing and structuring role in the visuals book design. </a:t>
            </a:r>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6</a:t>
            </a:fld>
            <a:endParaRPr lang="en-US"/>
          </a:p>
        </p:txBody>
      </p:sp>
    </p:spTree>
    <p:extLst>
      <p:ext uri="{BB962C8B-B14F-4D97-AF65-F5344CB8AC3E}">
        <p14:creationId xmlns:p14="http://schemas.microsoft.com/office/powerpoint/2010/main" val="320760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dimensional works seem to be everywhere right now: entire compositions that have so much depth, you can’t help but reach out and touch them. 3D typography especially, feels just about ready to pop. The best part about it is, there’s no particular type that works best for this trend: bold, skinny, sans-serif, script, any font can be rendered in 3D.</a:t>
            </a:r>
          </a:p>
          <a:p>
            <a:r>
              <a:rPr lang="en-US" dirty="0"/>
              <a:t>Some designs, like Pinch Studio’s vibrant pop art or </a:t>
            </a:r>
            <a:r>
              <a:rPr lang="en-US" dirty="0" err="1"/>
              <a:t>Issey</a:t>
            </a:r>
            <a:r>
              <a:rPr lang="en-US" dirty="0"/>
              <a:t> Miyake’s marriage of textiles and food, merge these two design trends into futuristic landscapes of color, type and form</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7</a:t>
            </a:fld>
            <a:endParaRPr lang="en-US"/>
          </a:p>
        </p:txBody>
      </p:sp>
    </p:spTree>
    <p:extLst>
      <p:ext uri="{BB962C8B-B14F-4D97-AF65-F5344CB8AC3E}">
        <p14:creationId xmlns:p14="http://schemas.microsoft.com/office/powerpoint/2010/main" val="401832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approach of ‘Eclectic’ shifts the designer from rigid layouts towards asymmetrical approaches. The most important trend in 2019 is an open composition that doesn't give framed fines to design. This makes a spark in the design and also brings the audience in imagination</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8</a:t>
            </a:fld>
            <a:endParaRPr lang="en-US"/>
          </a:p>
        </p:txBody>
      </p:sp>
    </p:spTree>
    <p:extLst>
      <p:ext uri="{BB962C8B-B14F-4D97-AF65-F5344CB8AC3E}">
        <p14:creationId xmlns:p14="http://schemas.microsoft.com/office/powerpoint/2010/main" val="193283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This technique is comprised of architecture, furniture and graphic designs belonging from the middle of the 20</a:t>
            </a:r>
            <a:r>
              <a:rPr kumimoji="0" lang="en-US" sz="20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century.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Modern Mid-Century Modern graphic design have almost similar aesthetics to flat design. This can be done by utilizing geometric shapes, bright hues and earthly palettes to create designs. </a:t>
            </a:r>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9</a:t>
            </a:fld>
            <a:endParaRPr lang="en-US"/>
          </a:p>
        </p:txBody>
      </p:sp>
    </p:spTree>
    <p:extLst>
      <p:ext uri="{BB962C8B-B14F-4D97-AF65-F5344CB8AC3E}">
        <p14:creationId xmlns:p14="http://schemas.microsoft.com/office/powerpoint/2010/main" val="353035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1990, the software Adobe Photoshop is released for the first time and it completely changed the graphic design face. The creation of photo manipulation formed an entirely new category in graphic designing which blends the features of CGI, illustration, and photography. At the same time, it also changed the branding nature to fulfill the needs of changing times.  MTV was the first organization that brings the new technique of logo usage.    </a:t>
            </a:r>
          </a:p>
          <a:p>
            <a:r>
              <a:rPr lang="en-US" dirty="0"/>
              <a:t>The design professionals’ standard industry is Adobe Creative Cloud, its depth and range in its tool Suit cannot be rivalled by any other organization.</a:t>
            </a:r>
          </a:p>
          <a:p>
            <a:r>
              <a:rPr lang="en-US" dirty="0"/>
              <a:t>Though it gives access to Illustrator, Photoshop, After Effects, InDesign and various more.</a:t>
            </a:r>
          </a:p>
          <a:p>
            <a:endParaRPr lang="en-US" dirty="0"/>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10</a:t>
            </a:fld>
            <a:endParaRPr lang="en-US"/>
          </a:p>
        </p:txBody>
      </p:sp>
    </p:spTree>
    <p:extLst>
      <p:ext uri="{BB962C8B-B14F-4D97-AF65-F5344CB8AC3E}">
        <p14:creationId xmlns:p14="http://schemas.microsoft.com/office/powerpoint/2010/main" val="302043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Pixlr</a:t>
            </a:r>
            <a:r>
              <a:rPr lang="en-US" baseline="0" dirty="0" smtClean="0"/>
              <a:t> is t</a:t>
            </a:r>
            <a:r>
              <a:rPr lang="en-US" dirty="0" smtClean="0"/>
              <a:t>he alternative of ‘Photoshop’ and</a:t>
            </a:r>
            <a:r>
              <a:rPr lang="en-US" baseline="0" dirty="0" smtClean="0"/>
              <a:t> is</a:t>
            </a:r>
            <a:r>
              <a:rPr lang="en-US" dirty="0" smtClean="0"/>
              <a:t> designed for non-professionals.</a:t>
            </a:r>
            <a:r>
              <a:rPr lang="en-US" baseline="0" dirty="0" smtClean="0"/>
              <a:t> </a:t>
            </a:r>
            <a:r>
              <a:rPr lang="en-US" dirty="0" smtClean="0"/>
              <a:t>The photo editors’ set,  is based on clouds and consist of few of the</a:t>
            </a:r>
            <a:r>
              <a:rPr lang="en-US" baseline="0" dirty="0" smtClean="0"/>
              <a:t> </a:t>
            </a:r>
            <a:r>
              <a:rPr lang="en-US" dirty="0" smtClean="0"/>
              <a:t>advanced tools which include removal of red-eye, teeth whitening and cropping. This software application is suitable for both Android and iOS and can be utilized as a desktop application on tablets and smartphones. It can also be utilized in the form of a web app. Its layout is also similar to Photoshop, the software </a:t>
            </a:r>
            <a:r>
              <a:rPr lang="en-US" dirty="0" err="1" smtClean="0"/>
              <a:t>Pixlr</a:t>
            </a:r>
            <a:r>
              <a:rPr lang="en-US" dirty="0" smtClean="0"/>
              <a:t> is very easy to use if the person is already familiar with Adobe Software.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5EDEF6-13BC-4E05-A61C-E2FD95B5BF8E}" type="slidenum">
              <a:rPr lang="en-US" smtClean="0"/>
              <a:t>11</a:t>
            </a:fld>
            <a:endParaRPr lang="en-US"/>
          </a:p>
        </p:txBody>
      </p:sp>
    </p:spTree>
    <p:extLst>
      <p:ext uri="{BB962C8B-B14F-4D97-AF65-F5344CB8AC3E}">
        <p14:creationId xmlns:p14="http://schemas.microsoft.com/office/powerpoint/2010/main" val="150649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5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47D6E48-126F-4E74-90CF-716C0F0D1E01}"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342004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153216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9450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197019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7811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93930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400553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321144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92621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D6E48-126F-4E74-90CF-716C0F0D1E0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309852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7D6E48-126F-4E74-90CF-716C0F0D1E0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6599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7D6E48-126F-4E74-90CF-716C0F0D1E01}"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2127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7D6E48-126F-4E74-90CF-716C0F0D1E01}"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29051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D6E48-126F-4E74-90CF-716C0F0D1E01}"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153151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D6E48-126F-4E74-90CF-716C0F0D1E0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426525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D6E48-126F-4E74-90CF-716C0F0D1E0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314B2-FD87-49BD-A543-1B40F19E188E}" type="slidenum">
              <a:rPr lang="en-US" smtClean="0"/>
              <a:t>‹#›</a:t>
            </a:fld>
            <a:endParaRPr lang="en-US"/>
          </a:p>
        </p:txBody>
      </p:sp>
    </p:spTree>
    <p:extLst>
      <p:ext uri="{BB962C8B-B14F-4D97-AF65-F5344CB8AC3E}">
        <p14:creationId xmlns:p14="http://schemas.microsoft.com/office/powerpoint/2010/main" val="1757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47D6E48-126F-4E74-90CF-716C0F0D1E01}" type="datetimeFigureOut">
              <a:rPr lang="en-US" smtClean="0"/>
              <a:t>12/10/2019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A1314B2-FD87-49BD-A543-1B40F19E188E}" type="slidenum">
              <a:rPr lang="en-US" smtClean="0"/>
              <a:t>‹#›</a:t>
            </a:fld>
            <a:endParaRPr lang="en-US"/>
          </a:p>
        </p:txBody>
      </p:sp>
    </p:spTree>
    <p:extLst>
      <p:ext uri="{BB962C8B-B14F-4D97-AF65-F5344CB8AC3E}">
        <p14:creationId xmlns:p14="http://schemas.microsoft.com/office/powerpoint/2010/main" val="3925728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reativebloq.com/features/6-amazing-free-adobe-cc-alternatives.%20Accessed%2013%20Nov.%2020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51" y="407020"/>
            <a:ext cx="10478160" cy="2135460"/>
          </a:xfrm>
        </p:spPr>
        <p:txBody>
          <a:bodyPr>
            <a:normAutofit/>
          </a:bodyPr>
          <a:lstStyle/>
          <a:p>
            <a:r>
              <a:rPr lang="en-US" sz="3600" b="1" dirty="0">
                <a:latin typeface="Times New Roman" panose="02020603050405020304" pitchFamily="18" charset="0"/>
                <a:cs typeface="Times New Roman" panose="02020603050405020304" pitchFamily="18" charset="0"/>
              </a:rPr>
              <a:t>Common Software Used for Graphic Designing: Current and Future Trends</a:t>
            </a:r>
          </a:p>
        </p:txBody>
      </p:sp>
      <p:sp>
        <p:nvSpPr>
          <p:cNvPr id="3" name="Subtitle 2"/>
          <p:cNvSpPr>
            <a:spLocks noGrp="1"/>
          </p:cNvSpPr>
          <p:nvPr>
            <p:ph type="subTitle" idx="1"/>
          </p:nvPr>
        </p:nvSpPr>
        <p:spPr/>
        <p:txBody>
          <a:bodyPr/>
          <a:lstStyle/>
          <a:p>
            <a:r>
              <a:rPr lang="en-US" dirty="0">
                <a:solidFill>
                  <a:schemeClr val="tx1"/>
                </a:solidFill>
              </a:rPr>
              <a:t>Presented By: Edward Lopez</a:t>
            </a:r>
          </a:p>
          <a:p>
            <a:r>
              <a:rPr lang="en-US" dirty="0">
                <a:solidFill>
                  <a:schemeClr val="tx1"/>
                </a:solidFill>
              </a:rPr>
              <a:t>Instructor: …………………….</a:t>
            </a:r>
          </a:p>
          <a:p>
            <a:endParaRPr lang="en-US" dirty="0"/>
          </a:p>
        </p:txBody>
      </p:sp>
    </p:spTree>
    <p:extLst>
      <p:ext uri="{BB962C8B-B14F-4D97-AF65-F5344CB8AC3E}">
        <p14:creationId xmlns:p14="http://schemas.microsoft.com/office/powerpoint/2010/main" val="27634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17" y="261257"/>
            <a:ext cx="8534400" cy="1500776"/>
          </a:xfrm>
        </p:spPr>
        <p:txBody>
          <a:bodyPr>
            <a:normAutofit/>
          </a:bodyPr>
          <a:lstStyle/>
          <a:p>
            <a:r>
              <a:rPr lang="en-US" sz="3200" b="1" cap="none" dirty="0"/>
              <a:t>Graphic Designing Software (1/4)</a:t>
            </a:r>
          </a:p>
        </p:txBody>
      </p:sp>
      <p:sp>
        <p:nvSpPr>
          <p:cNvPr id="3" name="Content Placeholder 2"/>
          <p:cNvSpPr>
            <a:spLocks noGrp="1"/>
          </p:cNvSpPr>
          <p:nvPr>
            <p:ph idx="1"/>
          </p:nvPr>
        </p:nvSpPr>
        <p:spPr>
          <a:xfrm>
            <a:off x="305389" y="1985554"/>
            <a:ext cx="8534400" cy="4144313"/>
          </a:xfrm>
        </p:spPr>
        <p:txBody>
          <a:bodyPr>
            <a:normAutofit fontScale="62500" lnSpcReduction="20000"/>
          </a:bodyPr>
          <a:lstStyle/>
          <a:p>
            <a:r>
              <a:rPr lang="en-US" sz="2600" b="1" dirty="0">
                <a:solidFill>
                  <a:schemeClr val="tx1"/>
                </a:solidFill>
                <a:latin typeface="Times New Roman" panose="02020603050405020304" pitchFamily="18" charset="0"/>
                <a:cs typeface="Times New Roman" panose="02020603050405020304" pitchFamily="18" charset="0"/>
              </a:rPr>
              <a:t>Adobe Photoshop</a:t>
            </a:r>
          </a:p>
          <a:p>
            <a:pPr lvl="1"/>
            <a:r>
              <a:rPr lang="en-US" sz="2400" dirty="0">
                <a:solidFill>
                  <a:schemeClr val="tx1"/>
                </a:solidFill>
                <a:latin typeface="Times New Roman" panose="02020603050405020304" pitchFamily="18" charset="0"/>
                <a:cs typeface="Times New Roman" panose="02020603050405020304" pitchFamily="18" charset="0"/>
              </a:rPr>
              <a:t>The Adobe Photoshop Software was released in 1990.</a:t>
            </a:r>
          </a:p>
          <a:p>
            <a:pPr lvl="1"/>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The creation of photo manipulation in graphic designing blends the features of CGI, </a:t>
            </a:r>
          </a:p>
          <a:p>
            <a:pPr marL="457200" lvl="1" indent="0">
              <a:buNone/>
            </a:pPr>
            <a:r>
              <a:rPr lang="en-US" sz="2400" dirty="0">
                <a:solidFill>
                  <a:schemeClr val="tx1"/>
                </a:solidFill>
                <a:latin typeface="Times New Roman" panose="02020603050405020304" pitchFamily="18" charset="0"/>
                <a:cs typeface="Times New Roman" panose="02020603050405020304" pitchFamily="18" charset="0"/>
              </a:rPr>
              <a:t>       illustration, and photography. </a:t>
            </a:r>
          </a:p>
          <a:p>
            <a:pPr marL="457200" lvl="1" indent="0">
              <a:buNone/>
            </a:pP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MTV was the first organization that brings the new technique of logo usage.  </a:t>
            </a:r>
          </a:p>
          <a:p>
            <a:pPr marL="457200" lvl="1" indent="0">
              <a:buNone/>
            </a:pPr>
            <a:r>
              <a:rPr lang="en-US" sz="2400" dirty="0">
                <a:solidFill>
                  <a:schemeClr val="tx1"/>
                </a:solidFill>
                <a:latin typeface="Times New Roman" panose="02020603050405020304" pitchFamily="18" charset="0"/>
                <a:cs typeface="Times New Roman" panose="02020603050405020304" pitchFamily="18" charset="0"/>
              </a:rPr>
              <a:t>  </a:t>
            </a:r>
          </a:p>
          <a:p>
            <a:pPr lvl="1"/>
            <a:r>
              <a:rPr lang="en-US" sz="2400" dirty="0">
                <a:solidFill>
                  <a:schemeClr val="tx1"/>
                </a:solidFill>
                <a:latin typeface="Times New Roman" panose="02020603050405020304" pitchFamily="18" charset="0"/>
                <a:cs typeface="Times New Roman" panose="02020603050405020304" pitchFamily="18" charset="0"/>
              </a:rPr>
              <a:t>The design professionals’ standard industry is Adobe Creative Cloud.</a:t>
            </a:r>
          </a:p>
          <a:p>
            <a:pPr marL="457200" lvl="1" indent="0">
              <a:buNone/>
            </a:pP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 Its depth and range in its tool Suit cannot be rivaled through any other organization. </a:t>
            </a:r>
          </a:p>
          <a:p>
            <a:pPr marL="457200" lvl="1" indent="0">
              <a:buNone/>
            </a:pP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It gives access to Illustrator, Photoshop, After Effects, InDesign and various more.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3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80" y="189652"/>
            <a:ext cx="8534400"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Graphic Designing Software (2/4)</a:t>
            </a:r>
          </a:p>
        </p:txBody>
      </p:sp>
      <p:sp>
        <p:nvSpPr>
          <p:cNvPr id="3" name="Content Placeholder 2"/>
          <p:cNvSpPr>
            <a:spLocks noGrp="1"/>
          </p:cNvSpPr>
          <p:nvPr>
            <p:ph idx="1"/>
          </p:nvPr>
        </p:nvSpPr>
        <p:spPr>
          <a:xfrm>
            <a:off x="266201" y="1696719"/>
            <a:ext cx="11020108" cy="4704081"/>
          </a:xfrm>
        </p:spPr>
        <p:txBody>
          <a:bodyPr>
            <a:normAutofit fontScale="70000" lnSpcReduction="20000"/>
          </a:bodyPr>
          <a:lstStyle/>
          <a:p>
            <a:r>
              <a:rPr lang="en-US" sz="3200" b="1" dirty="0" err="1">
                <a:solidFill>
                  <a:schemeClr val="tx1"/>
                </a:solidFill>
                <a:latin typeface="Times New Roman" panose="02020603050405020304" pitchFamily="18" charset="0"/>
                <a:cs typeface="Times New Roman" panose="02020603050405020304" pitchFamily="18" charset="0"/>
              </a:rPr>
              <a:t>Pixlr</a:t>
            </a:r>
            <a:endParaRPr lang="en-US" sz="3200" b="1"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The alternative of ‘Photoshop’ is ‘</a:t>
            </a:r>
            <a:r>
              <a:rPr lang="en-US" sz="2000" dirty="0" err="1">
                <a:solidFill>
                  <a:schemeClr val="tx1"/>
                </a:solidFill>
                <a:latin typeface="Times New Roman" panose="02020603050405020304" pitchFamily="18" charset="0"/>
                <a:cs typeface="Times New Roman" panose="02020603050405020304" pitchFamily="18" charset="0"/>
              </a:rPr>
              <a:t>Pixlr</a:t>
            </a:r>
            <a:r>
              <a:rPr lang="en-US" sz="2000" dirty="0">
                <a:solidFill>
                  <a:schemeClr val="tx1"/>
                </a:solidFill>
                <a:latin typeface="Times New Roman" panose="02020603050405020304" pitchFamily="18" charset="0"/>
                <a:cs typeface="Times New Roman" panose="02020603050405020304" pitchFamily="18" charset="0"/>
              </a:rPr>
              <a:t>’ designed for </a:t>
            </a:r>
          </a:p>
          <a:p>
            <a:pPr marL="457200" lvl="1" indent="0">
              <a:buNone/>
            </a:pPr>
            <a:r>
              <a:rPr lang="en-US" sz="2000" dirty="0">
                <a:solidFill>
                  <a:schemeClr val="tx1"/>
                </a:solidFill>
                <a:latin typeface="Times New Roman" panose="02020603050405020304" pitchFamily="18" charset="0"/>
                <a:cs typeface="Times New Roman" panose="02020603050405020304" pitchFamily="18" charset="0"/>
              </a:rPr>
              <a:t>      non-professionals.</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The photo editors’ set,  is based on clouds and consist of few of the</a:t>
            </a:r>
          </a:p>
          <a:p>
            <a:pPr marL="457200" lvl="1" indent="0">
              <a:buNone/>
            </a:pPr>
            <a:r>
              <a:rPr lang="en-US" sz="2000" dirty="0">
                <a:solidFill>
                  <a:schemeClr val="tx1"/>
                </a:solidFill>
                <a:latin typeface="Times New Roman" panose="02020603050405020304" pitchFamily="18" charset="0"/>
                <a:cs typeface="Times New Roman" panose="02020603050405020304" pitchFamily="18" charset="0"/>
              </a:rPr>
              <a:t>       advanced tools which include removal of red-eye, teeth whitening and </a:t>
            </a:r>
          </a:p>
          <a:p>
            <a:pPr marL="457200" lvl="1" indent="0">
              <a:buNone/>
            </a:pPr>
            <a:r>
              <a:rPr lang="en-US" sz="2000" dirty="0">
                <a:solidFill>
                  <a:schemeClr val="tx1"/>
                </a:solidFill>
                <a:latin typeface="Times New Roman" panose="02020603050405020304" pitchFamily="18" charset="0"/>
                <a:cs typeface="Times New Roman" panose="02020603050405020304" pitchFamily="18" charset="0"/>
              </a:rPr>
              <a:t>      cropping.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This software application is suitable for both Android and iOS and can be utilized </a:t>
            </a:r>
          </a:p>
          <a:p>
            <a:pPr marL="457200" lvl="1" indent="0">
              <a:buNone/>
            </a:pPr>
            <a:r>
              <a:rPr lang="en-US" sz="2000" dirty="0">
                <a:solidFill>
                  <a:schemeClr val="tx1"/>
                </a:solidFill>
                <a:latin typeface="Times New Roman" panose="02020603050405020304" pitchFamily="18" charset="0"/>
                <a:cs typeface="Times New Roman" panose="02020603050405020304" pitchFamily="18" charset="0"/>
              </a:rPr>
              <a:t>        as a desktop application on tablets and smartphones.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It can also be utilized in the form of a web app.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Its layout is also similar to Photoshop, the software </a:t>
            </a:r>
            <a:r>
              <a:rPr lang="en-US" sz="2000" dirty="0" err="1">
                <a:solidFill>
                  <a:schemeClr val="tx1"/>
                </a:solidFill>
                <a:latin typeface="Times New Roman" panose="02020603050405020304" pitchFamily="18" charset="0"/>
                <a:cs typeface="Times New Roman" panose="02020603050405020304" pitchFamily="18" charset="0"/>
              </a:rPr>
              <a:t>Pixlr</a:t>
            </a:r>
            <a:r>
              <a:rPr lang="en-US" sz="2000" dirty="0">
                <a:solidFill>
                  <a:schemeClr val="tx1"/>
                </a:solidFill>
                <a:latin typeface="Times New Roman" panose="02020603050405020304" pitchFamily="18" charset="0"/>
                <a:cs typeface="Times New Roman" panose="02020603050405020304" pitchFamily="18" charset="0"/>
              </a:rPr>
              <a:t> is very easy to use if the person is already familiar with Adobe Software. </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51029" y="943185"/>
            <a:ext cx="4249280" cy="3664014"/>
          </a:xfrm>
          <a:prstGeom prst="rect">
            <a:avLst/>
          </a:prstGeom>
        </p:spPr>
      </p:pic>
      <p:pic>
        <p:nvPicPr>
          <p:cNvPr id="6" name="Picture 5"/>
          <p:cNvPicPr>
            <a:picLocks noChangeAspect="1"/>
          </p:cNvPicPr>
          <p:nvPr/>
        </p:nvPicPr>
        <p:blipFill>
          <a:blip r:embed="rId4"/>
          <a:stretch>
            <a:fillRect/>
          </a:stretch>
        </p:blipFill>
        <p:spPr>
          <a:xfrm>
            <a:off x="7851029" y="4766319"/>
            <a:ext cx="4383404" cy="737680"/>
          </a:xfrm>
          <a:prstGeom prst="rect">
            <a:avLst/>
          </a:prstGeom>
        </p:spPr>
      </p:pic>
    </p:spTree>
    <p:extLst>
      <p:ext uri="{BB962C8B-B14F-4D97-AF65-F5344CB8AC3E}">
        <p14:creationId xmlns:p14="http://schemas.microsoft.com/office/powerpoint/2010/main" val="24612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21" y="529166"/>
            <a:ext cx="8534400"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Graphic Designing Software (3/4)</a:t>
            </a:r>
          </a:p>
        </p:txBody>
      </p:sp>
      <p:sp>
        <p:nvSpPr>
          <p:cNvPr id="3" name="Content Placeholder 2"/>
          <p:cNvSpPr>
            <a:spLocks noGrp="1"/>
          </p:cNvSpPr>
          <p:nvPr>
            <p:ph idx="1"/>
          </p:nvPr>
        </p:nvSpPr>
        <p:spPr>
          <a:xfrm>
            <a:off x="370702" y="2377441"/>
            <a:ext cx="10510657" cy="3883056"/>
          </a:xfrm>
        </p:spPr>
        <p:txBody>
          <a:bodyPr>
            <a:normAutofit lnSpcReduction="10000"/>
          </a:bodyPr>
          <a:lstStyle/>
          <a:p>
            <a:r>
              <a:rPr lang="en-US" sz="3200" b="1" dirty="0" err="1">
                <a:solidFill>
                  <a:schemeClr val="tx1"/>
                </a:solidFill>
                <a:latin typeface="Times New Roman" panose="02020603050405020304" pitchFamily="18" charset="0"/>
                <a:cs typeface="Times New Roman" panose="02020603050405020304" pitchFamily="18" charset="0"/>
              </a:rPr>
              <a:t>Scribus</a:t>
            </a:r>
            <a:r>
              <a:rPr lang="en-US" sz="3200" b="1" dirty="0">
                <a:solidFill>
                  <a:schemeClr val="tx1"/>
                </a:solidFill>
                <a:latin typeface="Times New Roman" panose="02020603050405020304" pitchFamily="18" charset="0"/>
                <a:cs typeface="Times New Roman" panose="02020603050405020304" pitchFamily="18" charset="0"/>
              </a:rPr>
              <a:t> </a:t>
            </a:r>
          </a:p>
          <a:p>
            <a:pPr lvl="1"/>
            <a:r>
              <a:rPr lang="en-US" sz="2000" dirty="0">
                <a:solidFill>
                  <a:schemeClr val="tx1"/>
                </a:solidFill>
                <a:latin typeface="Times New Roman" panose="02020603050405020304" pitchFamily="18" charset="0"/>
                <a:cs typeface="Times New Roman" panose="02020603050405020304" pitchFamily="18" charset="0"/>
              </a:rPr>
              <a:t>It is the alternative of ‘InDesign’ because of its zero price tag and reliability.</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This professional program of page layout is appropriate for Linux, Mac </a:t>
            </a:r>
          </a:p>
          <a:p>
            <a:pPr marL="457200" lvl="1" indent="0">
              <a:buNone/>
            </a:pPr>
            <a:r>
              <a:rPr lang="en-US" sz="2000" dirty="0">
                <a:solidFill>
                  <a:schemeClr val="tx1"/>
                </a:solidFill>
                <a:latin typeface="Times New Roman" panose="02020603050405020304" pitchFamily="18" charset="0"/>
                <a:cs typeface="Times New Roman" panose="02020603050405020304" pitchFamily="18" charset="0"/>
              </a:rPr>
              <a:t>      and Windows operating systems.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Its features consist of spot colors, </a:t>
            </a:r>
            <a:r>
              <a:rPr lang="en-US" sz="2000" dirty="0" err="1">
                <a:solidFill>
                  <a:schemeClr val="tx1"/>
                </a:solidFill>
                <a:latin typeface="Times New Roman" panose="02020603050405020304" pitchFamily="18" charset="0"/>
                <a:cs typeface="Times New Roman" panose="02020603050405020304" pitchFamily="18" charset="0"/>
              </a:rPr>
              <a:t>CMYK</a:t>
            </a:r>
            <a:r>
              <a:rPr lang="en-US" sz="2000" dirty="0">
                <a:solidFill>
                  <a:schemeClr val="tx1"/>
                </a:solidFill>
                <a:latin typeface="Times New Roman" panose="02020603050405020304" pitchFamily="18" charset="0"/>
                <a:cs typeface="Times New Roman" panose="02020603050405020304" pitchFamily="18" charset="0"/>
              </a:rPr>
              <a:t> colors as well as the creation of versatile PDF.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This software also supports the tools of vector drawing. ‘</a:t>
            </a:r>
          </a:p>
        </p:txBody>
      </p:sp>
      <p:pic>
        <p:nvPicPr>
          <p:cNvPr id="4" name="Picture 3"/>
          <p:cNvPicPr>
            <a:picLocks noChangeAspect="1"/>
          </p:cNvPicPr>
          <p:nvPr/>
        </p:nvPicPr>
        <p:blipFill>
          <a:blip r:embed="rId3"/>
          <a:stretch>
            <a:fillRect/>
          </a:stretch>
        </p:blipFill>
        <p:spPr>
          <a:xfrm>
            <a:off x="9074921" y="278870"/>
            <a:ext cx="2941728" cy="3514725"/>
          </a:xfrm>
          <a:prstGeom prst="rect">
            <a:avLst/>
          </a:prstGeom>
        </p:spPr>
      </p:pic>
      <p:pic>
        <p:nvPicPr>
          <p:cNvPr id="5" name="Picture 4"/>
          <p:cNvPicPr>
            <a:picLocks noChangeAspect="1"/>
          </p:cNvPicPr>
          <p:nvPr/>
        </p:nvPicPr>
        <p:blipFill>
          <a:blip r:embed="rId4"/>
          <a:stretch>
            <a:fillRect/>
          </a:stretch>
        </p:blipFill>
        <p:spPr>
          <a:xfrm>
            <a:off x="8689657" y="4000654"/>
            <a:ext cx="3502343" cy="636629"/>
          </a:xfrm>
          <a:prstGeom prst="rect">
            <a:avLst/>
          </a:prstGeom>
        </p:spPr>
      </p:pic>
    </p:spTree>
    <p:extLst>
      <p:ext uri="{BB962C8B-B14F-4D97-AF65-F5344CB8AC3E}">
        <p14:creationId xmlns:p14="http://schemas.microsoft.com/office/powerpoint/2010/main" val="179989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70" y="450909"/>
            <a:ext cx="8534400" cy="1507067"/>
          </a:xfrm>
        </p:spPr>
        <p:txBody>
          <a:bodyPr>
            <a:normAutofit/>
          </a:bodyPr>
          <a:lstStyle/>
          <a:p>
            <a:r>
              <a:rPr lang="en-US" sz="3200" b="1" cap="none" dirty="0"/>
              <a:t>Graphic Designing Software (4/4)</a:t>
            </a:r>
          </a:p>
        </p:txBody>
      </p:sp>
      <p:sp>
        <p:nvSpPr>
          <p:cNvPr id="3" name="Content Placeholder 2"/>
          <p:cNvSpPr>
            <a:spLocks noGrp="1"/>
          </p:cNvSpPr>
          <p:nvPr>
            <p:ph idx="1"/>
          </p:nvPr>
        </p:nvSpPr>
        <p:spPr>
          <a:xfrm>
            <a:off x="488270" y="2318658"/>
            <a:ext cx="8534400" cy="3615267"/>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RawTherapee</a:t>
            </a:r>
          </a:p>
          <a:p>
            <a:pPr lvl="1"/>
            <a:r>
              <a:rPr lang="en-US" dirty="0">
                <a:solidFill>
                  <a:schemeClr val="tx1"/>
                </a:solidFill>
                <a:latin typeface="Times New Roman" panose="02020603050405020304" pitchFamily="18" charset="0"/>
                <a:cs typeface="Times New Roman" panose="02020603050405020304" pitchFamily="18" charset="0"/>
              </a:rPr>
              <a:t>It is the alternative of ‘Light-room’ </a:t>
            </a:r>
          </a:p>
          <a:p>
            <a:pPr lvl="1"/>
            <a:r>
              <a:rPr lang="en-US" dirty="0">
                <a:solidFill>
                  <a:schemeClr val="tx1"/>
                </a:solidFill>
                <a:latin typeface="Times New Roman" panose="02020603050405020304" pitchFamily="18" charset="0"/>
                <a:cs typeface="Times New Roman" panose="02020603050405020304" pitchFamily="18" charset="0"/>
              </a:rPr>
              <a:t>This software can be used for editing the photo files which are raw </a:t>
            </a:r>
          </a:p>
          <a:p>
            <a:pPr marL="457200" lvl="1" indent="0">
              <a:buNone/>
            </a:pPr>
            <a:r>
              <a:rPr lang="en-US" dirty="0">
                <a:solidFill>
                  <a:schemeClr val="tx1"/>
                </a:solidFill>
                <a:latin typeface="Times New Roman" panose="02020603050405020304" pitchFamily="18" charset="0"/>
                <a:cs typeface="Times New Roman" panose="02020603050405020304" pitchFamily="18" charset="0"/>
              </a:rPr>
              <a:t>     and also of other formats. </a:t>
            </a:r>
          </a:p>
          <a:p>
            <a:pPr lvl="1"/>
            <a:r>
              <a:rPr lang="en-US" dirty="0">
                <a:solidFill>
                  <a:schemeClr val="tx1"/>
                </a:solidFill>
                <a:latin typeface="Times New Roman" panose="02020603050405020304" pitchFamily="18" charset="0"/>
                <a:cs typeface="Times New Roman" panose="02020603050405020304" pitchFamily="18" charset="0"/>
              </a:rPr>
              <a:t>With the extensive range of editing tools, the designer can get the ability </a:t>
            </a:r>
          </a:p>
          <a:p>
            <a:pPr marL="457200" lvl="1" indent="0">
              <a:buNone/>
            </a:pPr>
            <a:r>
              <a:rPr lang="en-US" dirty="0">
                <a:solidFill>
                  <a:schemeClr val="tx1"/>
                </a:solidFill>
                <a:latin typeface="Times New Roman" panose="02020603050405020304" pitchFamily="18" charset="0"/>
                <a:cs typeface="Times New Roman" panose="02020603050405020304" pitchFamily="18" charset="0"/>
              </a:rPr>
              <a:t>      to boost colors, correct distortion as well as recover the details. </a:t>
            </a:r>
          </a:p>
          <a:p>
            <a:pPr lvl="1"/>
            <a:r>
              <a:rPr lang="en-US" dirty="0">
                <a:solidFill>
                  <a:schemeClr val="tx1"/>
                </a:solidFill>
                <a:latin typeface="Times New Roman" panose="02020603050405020304" pitchFamily="18" charset="0"/>
                <a:cs typeface="Times New Roman" panose="02020603050405020304" pitchFamily="18" charset="0"/>
              </a:rPr>
              <a:t>It allows its users to modify photos as desired. </a:t>
            </a:r>
          </a:p>
          <a:p>
            <a:pPr marL="0" indent="0">
              <a:buNone/>
            </a:pP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8281851" y="385717"/>
            <a:ext cx="3801292" cy="3505200"/>
          </a:xfrm>
          <a:prstGeom prst="rect">
            <a:avLst/>
          </a:prstGeom>
        </p:spPr>
      </p:pic>
      <p:pic>
        <p:nvPicPr>
          <p:cNvPr id="5" name="Picture 4"/>
          <p:cNvPicPr>
            <a:picLocks noChangeAspect="1"/>
          </p:cNvPicPr>
          <p:nvPr/>
        </p:nvPicPr>
        <p:blipFill>
          <a:blip r:embed="rId4"/>
          <a:stretch>
            <a:fillRect/>
          </a:stretch>
        </p:blipFill>
        <p:spPr>
          <a:xfrm>
            <a:off x="7990795" y="4251599"/>
            <a:ext cx="4383404" cy="971188"/>
          </a:xfrm>
          <a:prstGeom prst="rect">
            <a:avLst/>
          </a:prstGeom>
        </p:spPr>
      </p:pic>
    </p:spTree>
    <p:extLst>
      <p:ext uri="{BB962C8B-B14F-4D97-AF65-F5344CB8AC3E}">
        <p14:creationId xmlns:p14="http://schemas.microsoft.com/office/powerpoint/2010/main" val="112817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396829" y="2225524"/>
            <a:ext cx="8534400" cy="3634861"/>
          </a:xfrm>
        </p:spPr>
        <p:txBody>
          <a:bodyPr>
            <a:normAutofit fontScale="92500" lnSpcReduction="10000"/>
          </a:bodyPr>
          <a:lstStyle/>
          <a:p>
            <a:r>
              <a:rPr lang="en-US" dirty="0">
                <a:solidFill>
                  <a:schemeClr val="tx1"/>
                </a:solidFill>
                <a:latin typeface="Times New Roman" panose="02020603050405020304" pitchFamily="18" charset="0"/>
                <a:cs typeface="Times New Roman" panose="02020603050405020304" pitchFamily="18" charset="0"/>
              </a:rPr>
              <a:t>Graphic designing is continuously enhancing but its core would always remain the same which is creativity.</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top trends of graphic designing includes 3D designs.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 current trends, flat design and realism are more concentrated as the mixture of both made the design appear in 3D. </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approach of ‘Eclectic’, this trend shifts the designer from rigid layouts towards asymmetrical approaches. </a:t>
            </a:r>
          </a:p>
        </p:txBody>
      </p:sp>
    </p:spTree>
    <p:extLst>
      <p:ext uri="{BB962C8B-B14F-4D97-AF65-F5344CB8AC3E}">
        <p14:creationId xmlns:p14="http://schemas.microsoft.com/office/powerpoint/2010/main" val="43998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09" y="529286"/>
            <a:ext cx="8534400" cy="1507067"/>
          </a:xfrm>
        </p:spPr>
        <p:txBody>
          <a:bodyPr>
            <a:normAutofit/>
          </a:bodyPr>
          <a:lstStyle/>
          <a:p>
            <a:r>
              <a:rPr lang="en-US" sz="3200" cap="none" dirty="0">
                <a:latin typeface="Times New Roman" panose="02020603050405020304" pitchFamily="18" charset="0"/>
                <a:cs typeface="Times New Roman" panose="02020603050405020304" pitchFamily="18" charset="0"/>
              </a:rPr>
              <a:t>Works Cited</a:t>
            </a:r>
          </a:p>
        </p:txBody>
      </p:sp>
      <p:sp>
        <p:nvSpPr>
          <p:cNvPr id="3" name="Content Placeholder 2"/>
          <p:cNvSpPr>
            <a:spLocks noGrp="1"/>
          </p:cNvSpPr>
          <p:nvPr>
            <p:ph idx="1"/>
          </p:nvPr>
        </p:nvSpPr>
        <p:spPr>
          <a:xfrm>
            <a:off x="266199" y="1735907"/>
            <a:ext cx="11451184" cy="4821647"/>
          </a:xfrm>
        </p:spPr>
        <p:txBody>
          <a:bodyPr>
            <a:normAutofit fontScale="62500" lnSpcReduction="20000"/>
          </a:bodyPr>
          <a:lstStyle/>
          <a:p>
            <a:r>
              <a:rPr lang="en-US" sz="2400" dirty="0">
                <a:solidFill>
                  <a:schemeClr val="tx1"/>
                </a:solidFill>
                <a:latin typeface="Times New Roman" panose="02020603050405020304" pitchFamily="18" charset="0"/>
                <a:cs typeface="Times New Roman" panose="02020603050405020304" pitchFamily="18" charset="0"/>
              </a:rPr>
              <a:t>6 Amazing Free Adobe CC Alternatives | Creative </a:t>
            </a:r>
            <a:r>
              <a:rPr lang="en-US" sz="2400" dirty="0" err="1">
                <a:solidFill>
                  <a:schemeClr val="tx1"/>
                </a:solidFill>
                <a:latin typeface="Times New Roman" panose="02020603050405020304" pitchFamily="18" charset="0"/>
                <a:cs typeface="Times New Roman" panose="02020603050405020304" pitchFamily="18" charset="0"/>
              </a:rPr>
              <a:t>Bloq</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hlinkClick r:id="rId2"/>
              </a:rPr>
              <a:t>https://www.creativebloq.com/features/6-amazing-free-adobe-cc-alternatives. Accessed 13 Nov. 2019</a:t>
            </a:r>
            <a:r>
              <a:rPr lang="en-US" sz="2400" dirty="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 Brief History of Graphic Design - </a:t>
            </a:r>
            <a:r>
              <a:rPr lang="en-US" sz="2400" dirty="0" err="1">
                <a:solidFill>
                  <a:schemeClr val="tx1"/>
                </a:solidFill>
                <a:latin typeface="Times New Roman" panose="02020603050405020304" pitchFamily="18" charset="0"/>
                <a:cs typeface="Times New Roman" panose="02020603050405020304" pitchFamily="18" charset="0"/>
              </a:rPr>
              <a:t>99designs</a:t>
            </a:r>
            <a:r>
              <a:rPr lang="en-US" sz="2400" dirty="0">
                <a:solidFill>
                  <a:schemeClr val="tx1"/>
                </a:solidFill>
                <a:latin typeface="Times New Roman" panose="02020603050405020304" pitchFamily="18" charset="0"/>
                <a:cs typeface="Times New Roman" panose="02020603050405020304" pitchFamily="18" charset="0"/>
              </a:rPr>
              <a:t>. https://99designs.com/blog/design-history-movements/history-graphic-design/. Accessed 13 Nov. 2019.</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Top 5 Graphic Design Trends of 2019 | Adobe Blog. https://theblog.adobe.com/top-5-graphic-design-trends-of-2019/. Accessed 13 Nov. 2019.</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Trends in Graphic Design Technology You Need to Know about - </a:t>
            </a:r>
            <a:r>
              <a:rPr lang="en-US" sz="2400" dirty="0" err="1">
                <a:solidFill>
                  <a:schemeClr val="tx1"/>
                </a:solidFill>
                <a:latin typeface="Times New Roman" panose="02020603050405020304" pitchFamily="18" charset="0"/>
                <a:cs typeface="Times New Roman" panose="02020603050405020304" pitchFamily="18" charset="0"/>
              </a:rPr>
              <a:t>99designs</a:t>
            </a:r>
            <a:r>
              <a:rPr lang="en-US" sz="2400" dirty="0">
                <a:solidFill>
                  <a:schemeClr val="tx1"/>
                </a:solidFill>
                <a:latin typeface="Times New Roman" panose="02020603050405020304" pitchFamily="18" charset="0"/>
                <a:cs typeface="Times New Roman" panose="02020603050405020304" pitchFamily="18" charset="0"/>
              </a:rPr>
              <a:t>. https://99designs.com/blog/trends/graphic-design-technology-trends/. Accessed 13 Nov. 2019.</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Visual Representation | The Encyclopedia of Human-Computer Interaction, 2nd Ed. https://www.interaction-design.org/literature/book/the-encyclopedia-of-human-computer-interaction-2nd-ed/visual-representation. Accessed 13 Nov. 2019.</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What Is Graphic Design? | Interaction Design Foundation. https://www.interaction-design.org/literature/topics/graphic-design. Accessed 13 Nov. 2019.</a:t>
            </a: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903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09" y="450909"/>
            <a:ext cx="8534400" cy="1507067"/>
          </a:xfrm>
        </p:spPr>
        <p:txBody>
          <a:bodyPr>
            <a:normAutofit/>
          </a:bodyPr>
          <a:lstStyle/>
          <a:p>
            <a:r>
              <a:rPr lang="en-US" sz="3200" cap="none"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422955" y="2122715"/>
            <a:ext cx="8534400" cy="3615267"/>
          </a:xfrm>
        </p:spPr>
        <p:txBody>
          <a:bodyPr/>
          <a:lstStyle/>
          <a:p>
            <a:r>
              <a:rPr lang="en-US" dirty="0">
                <a:solidFill>
                  <a:schemeClr val="tx1"/>
                </a:solidFill>
                <a:latin typeface="Times New Roman" panose="02020603050405020304" pitchFamily="18" charset="0"/>
                <a:cs typeface="Times New Roman" panose="02020603050405020304" pitchFamily="18" charset="0"/>
              </a:rPr>
              <a:t>What is Graphic Designing?</a:t>
            </a:r>
          </a:p>
          <a:p>
            <a:r>
              <a:rPr lang="en-US" dirty="0">
                <a:solidFill>
                  <a:schemeClr val="tx1"/>
                </a:solidFill>
                <a:latin typeface="Times New Roman" panose="02020603050405020304" pitchFamily="18" charset="0"/>
                <a:cs typeface="Times New Roman" panose="02020603050405020304" pitchFamily="18" charset="0"/>
              </a:rPr>
              <a:t>History of Graphic Designing</a:t>
            </a:r>
          </a:p>
          <a:p>
            <a:r>
              <a:rPr lang="en-US" dirty="0">
                <a:solidFill>
                  <a:schemeClr val="tx1"/>
                </a:solidFill>
                <a:latin typeface="Times New Roman" panose="02020603050405020304" pitchFamily="18" charset="0"/>
                <a:cs typeface="Times New Roman" panose="02020603050405020304" pitchFamily="18" charset="0"/>
              </a:rPr>
              <a:t>Graphic Designing Trends</a:t>
            </a:r>
          </a:p>
          <a:p>
            <a:r>
              <a:rPr lang="en-US" dirty="0">
                <a:solidFill>
                  <a:schemeClr val="tx1"/>
                </a:solidFill>
                <a:latin typeface="Times New Roman" panose="02020603050405020304" pitchFamily="18" charset="0"/>
                <a:cs typeface="Times New Roman" panose="02020603050405020304" pitchFamily="18" charset="0"/>
              </a:rPr>
              <a:t>Graphic Designing software</a:t>
            </a:r>
          </a:p>
          <a:p>
            <a:r>
              <a:rPr lang="en-US" dirty="0">
                <a:solidFill>
                  <a:schemeClr val="tx1"/>
                </a:solidFill>
                <a:latin typeface="Times New Roman" panose="02020603050405020304" pitchFamily="18" charset="0"/>
                <a:cs typeface="Times New Roman" panose="02020603050405020304" pitchFamily="18" charset="0"/>
              </a:rPr>
              <a:t>Conclusion</a:t>
            </a:r>
          </a:p>
          <a:p>
            <a:r>
              <a:rPr lang="en-US" dirty="0">
                <a:solidFill>
                  <a:schemeClr val="tx1"/>
                </a:solidFill>
                <a:latin typeface="Times New Roman" panose="02020603050405020304" pitchFamily="18" charset="0"/>
                <a:cs typeface="Times New Roman" panose="02020603050405020304" pitchFamily="18" charset="0"/>
              </a:rPr>
              <a:t>Works Cited</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4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2" y="1828800"/>
            <a:ext cx="9697573" cy="4111497"/>
          </a:xfrm>
        </p:spPr>
        <p:txBody>
          <a:bodyPr/>
          <a:lstStyle/>
          <a:p>
            <a:r>
              <a:rPr lang="en-US" dirty="0">
                <a:solidFill>
                  <a:schemeClr val="tx1"/>
                </a:solidFill>
                <a:latin typeface="Times New Roman" panose="02020603050405020304" pitchFamily="18" charset="0"/>
                <a:cs typeface="Times New Roman" panose="02020603050405020304" pitchFamily="18" charset="0"/>
              </a:rPr>
              <a:t>Graphic designing is considered as a craft to create visual content for communicating messages.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It can be done by applying the techniques of page layout and visual hierarchy.</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graphic designer utilizes pictures and typography while displaying elements of logic in the interactive designs for optimizing the experience of the user. </a:t>
            </a:r>
          </a:p>
        </p:txBody>
      </p:sp>
      <p:pic>
        <p:nvPicPr>
          <p:cNvPr id="4" name="Picture 3"/>
          <p:cNvPicPr>
            <a:picLocks noChangeAspect="1"/>
          </p:cNvPicPr>
          <p:nvPr/>
        </p:nvPicPr>
        <p:blipFill>
          <a:blip r:embed="rId3"/>
          <a:stretch>
            <a:fillRect/>
          </a:stretch>
        </p:blipFill>
        <p:spPr>
          <a:xfrm>
            <a:off x="-2542478" y="657707"/>
            <a:ext cx="8535140" cy="1505843"/>
          </a:xfrm>
          <a:prstGeom prst="rect">
            <a:avLst/>
          </a:prstGeom>
        </p:spPr>
      </p:pic>
      <p:sp>
        <p:nvSpPr>
          <p:cNvPr id="5" name="Rectangle 4"/>
          <p:cNvSpPr/>
          <p:nvPr/>
        </p:nvSpPr>
        <p:spPr>
          <a:xfrm>
            <a:off x="1016652" y="1041296"/>
            <a:ext cx="5658921" cy="584775"/>
          </a:xfrm>
          <a:prstGeom prst="rect">
            <a:avLst/>
          </a:prstGeom>
        </p:spPr>
        <p:txBody>
          <a:bodyPr wrap="none">
            <a:spAutoFit/>
          </a:bodyPr>
          <a:lstStyle/>
          <a:p>
            <a:r>
              <a:rPr lang="en-US" sz="3200" b="1" dirty="0"/>
              <a:t>What is Graphic Designing?</a:t>
            </a:r>
          </a:p>
        </p:txBody>
      </p:sp>
    </p:spTree>
    <p:extLst>
      <p:ext uri="{BB962C8B-B14F-4D97-AF65-F5344CB8AC3E}">
        <p14:creationId xmlns:p14="http://schemas.microsoft.com/office/powerpoint/2010/main" val="357472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34" y="595556"/>
            <a:ext cx="8534400"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History of Graphic Designing (1/3)</a:t>
            </a:r>
          </a:p>
        </p:txBody>
      </p:sp>
      <p:sp>
        <p:nvSpPr>
          <p:cNvPr id="4" name="Content Placeholder 2"/>
          <p:cNvSpPr>
            <a:spLocks noGrp="1"/>
          </p:cNvSpPr>
          <p:nvPr>
            <p:ph idx="1"/>
          </p:nvPr>
        </p:nvSpPr>
        <p:spPr>
          <a:xfrm>
            <a:off x="238163" y="2202365"/>
            <a:ext cx="10979964" cy="3615267"/>
          </a:xfrm>
        </p:spPr>
        <p:txBody>
          <a:bodyPr>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The history of graphic designing started before the printing press, but was properly initiated after printing press invention in 1440.</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 200 BC, Chinese utilized the wood reliefs for the stamp and print design on paper and silk clothes. </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 the year 1040 AD, Bi Sheng developed the world's first printing press from porcelain.</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 700 BC, typography initiated and took off when humans began to expand their aesthetic horizons in the form of words and letters themselves.</a:t>
            </a:r>
          </a:p>
        </p:txBody>
      </p:sp>
    </p:spTree>
    <p:extLst>
      <p:ext uri="{BB962C8B-B14F-4D97-AF65-F5344CB8AC3E}">
        <p14:creationId xmlns:p14="http://schemas.microsoft.com/office/powerpoint/2010/main" val="312059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20" y="617858"/>
            <a:ext cx="8534400"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History of Graphic Designing (2/3)</a:t>
            </a:r>
          </a:p>
        </p:txBody>
      </p:sp>
      <p:pic>
        <p:nvPicPr>
          <p:cNvPr id="4" name="Picture 3"/>
          <p:cNvPicPr>
            <a:picLocks noChangeAspect="1"/>
          </p:cNvPicPr>
          <p:nvPr/>
        </p:nvPicPr>
        <p:blipFill>
          <a:blip r:embed="rId3"/>
          <a:stretch>
            <a:fillRect/>
          </a:stretch>
        </p:blipFill>
        <p:spPr>
          <a:xfrm>
            <a:off x="-156486" y="2022823"/>
            <a:ext cx="8535140" cy="3615241"/>
          </a:xfrm>
          <a:prstGeom prst="rect">
            <a:avLst/>
          </a:prstGeom>
        </p:spPr>
      </p:pic>
      <p:sp>
        <p:nvSpPr>
          <p:cNvPr id="5" name="Rectangle 4"/>
          <p:cNvSpPr/>
          <p:nvPr/>
        </p:nvSpPr>
        <p:spPr>
          <a:xfrm>
            <a:off x="444191" y="2252203"/>
            <a:ext cx="10372492"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Islamic culture, typography has double significance as they see figurative art as being sacrilegious, which means typography is the permissible artistic way of expression.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first logo of the </a:t>
            </a:r>
            <a:r>
              <a:rPr lang="en-US" sz="2000" dirty="0" smtClean="0">
                <a:latin typeface="Times New Roman" panose="02020603050405020304" pitchFamily="18" charset="0"/>
                <a:cs typeface="Times New Roman" panose="02020603050405020304" pitchFamily="18" charset="0"/>
              </a:rPr>
              <a:t>world is </a:t>
            </a:r>
            <a:r>
              <a:rPr lang="en-US" sz="2000" dirty="0">
                <a:latin typeface="Times New Roman" panose="02020603050405020304" pitchFamily="18" charset="0"/>
                <a:cs typeface="Times New Roman" panose="02020603050405020304" pitchFamily="18" charset="0"/>
              </a:rPr>
              <a:t>utilized in the form of a symbol that presents territories or family houses practices became popular in the time of Crusades.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Latterly, these logos are used for practical purposes as well.</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In 1439 Gutenberg completely transformed the culture of graphic designing by bringing the moveable type of mass communication in Europe</a:t>
            </a:r>
          </a:p>
          <a:p>
            <a:pPr marL="342900" indent="-34290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13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07" y="372533"/>
            <a:ext cx="8534400" cy="1507067"/>
          </a:xfrm>
        </p:spPr>
        <p:txBody>
          <a:bodyPr/>
          <a:lstStyle/>
          <a:p>
            <a:r>
              <a:rPr lang="en-US" b="1" cap="none" dirty="0">
                <a:latin typeface="Times New Roman" panose="02020603050405020304" pitchFamily="18" charset="0"/>
                <a:cs typeface="Times New Roman" panose="02020603050405020304" pitchFamily="18" charset="0"/>
              </a:rPr>
              <a:t>History of Graphic Designing (3/3)</a:t>
            </a:r>
          </a:p>
        </p:txBody>
      </p:sp>
      <p:sp>
        <p:nvSpPr>
          <p:cNvPr id="3" name="Content Placeholder 2"/>
          <p:cNvSpPr>
            <a:spLocks noGrp="1"/>
          </p:cNvSpPr>
          <p:nvPr>
            <p:ph idx="1"/>
          </p:nvPr>
        </p:nvSpPr>
        <p:spPr>
          <a:xfrm>
            <a:off x="157198" y="2051826"/>
            <a:ext cx="11417768" cy="4583150"/>
          </a:xfrm>
        </p:spPr>
        <p:txBody>
          <a:bodyPr>
            <a:noAutofit/>
          </a:bodyPr>
          <a:lstStyle/>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0306" y="1942744"/>
            <a:ext cx="11001995"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graphic designing which is known today, was initiated in the modern era, almost late in the 1800s till the end of World War II.</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1903, the first graphic design agency came into being which contributed to the </a:t>
            </a:r>
            <a:r>
              <a:rPr lang="en-US" sz="2000" dirty="0" smtClean="0">
                <a:latin typeface="Times New Roman" panose="02020603050405020304" pitchFamily="18" charset="0"/>
                <a:cs typeface="Times New Roman" panose="02020603050405020304" pitchFamily="18" charset="0"/>
              </a:rPr>
              <a:t>business expansion as well.</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‘Wiener </a:t>
            </a:r>
            <a:r>
              <a:rPr lang="en-US" sz="2000" dirty="0" err="1">
                <a:latin typeface="Times New Roman" panose="02020603050405020304" pitchFamily="18" charset="0"/>
                <a:cs typeface="Times New Roman" panose="02020603050405020304" pitchFamily="18" charset="0"/>
              </a:rPr>
              <a:t>Werkstätte</a:t>
            </a:r>
            <a:r>
              <a:rPr lang="en-US" sz="2000" dirty="0">
                <a:latin typeface="Times New Roman" panose="02020603050405020304" pitchFamily="18" charset="0"/>
                <a:cs typeface="Times New Roman" panose="02020603050405020304" pitchFamily="18" charset="0"/>
              </a:rPr>
              <a:t>’ is the first visual artists’ organization which consists of architects, graphic designers, and painters. </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1992, the term </a:t>
            </a:r>
            <a:r>
              <a:rPr lang="en-US" sz="2000" b="1" dirty="0">
                <a:latin typeface="Times New Roman" panose="02020603050405020304" pitchFamily="18" charset="0"/>
                <a:cs typeface="Times New Roman" panose="02020603050405020304" pitchFamily="18" charset="0"/>
              </a:rPr>
              <a:t>G</a:t>
            </a:r>
            <a:r>
              <a:rPr lang="en-US" sz="2000" b="1" dirty="0" smtClean="0">
                <a:latin typeface="Times New Roman" panose="02020603050405020304" pitchFamily="18" charset="0"/>
                <a:cs typeface="Times New Roman" panose="02020603050405020304" pitchFamily="18" charset="0"/>
              </a:rPr>
              <a:t>raphic Designing </a:t>
            </a:r>
            <a:r>
              <a:rPr lang="en-US" sz="2000" dirty="0">
                <a:latin typeface="Times New Roman" panose="02020603050405020304" pitchFamily="18" charset="0"/>
                <a:cs typeface="Times New Roman" panose="02020603050405020304" pitchFamily="18" charset="0"/>
              </a:rPr>
              <a:t>first emerged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book and designer Addison </a:t>
            </a:r>
            <a:r>
              <a:rPr lang="en-US" sz="2000" dirty="0" err="1">
                <a:latin typeface="Times New Roman" panose="02020603050405020304" pitchFamily="18" charset="0"/>
                <a:cs typeface="Times New Roman" panose="02020603050405020304" pitchFamily="18" charset="0"/>
              </a:rPr>
              <a:t>Dwiggins</a:t>
            </a:r>
            <a:r>
              <a:rPr lang="en-US" sz="2000" dirty="0">
                <a:latin typeface="Times New Roman" panose="02020603050405020304" pitchFamily="18" charset="0"/>
                <a:cs typeface="Times New Roman" panose="02020603050405020304" pitchFamily="18" charset="0"/>
              </a:rPr>
              <a:t> was the first man who used the term “</a:t>
            </a:r>
            <a:r>
              <a:rPr lang="en-US" sz="2000" b="1" dirty="0">
                <a:latin typeface="Times New Roman" panose="02020603050405020304" pitchFamily="18" charset="0"/>
                <a:cs typeface="Times New Roman" panose="02020603050405020304" pitchFamily="18" charset="0"/>
              </a:rPr>
              <a:t>Graphic Designing</a:t>
            </a:r>
            <a:r>
              <a:rPr lang="en-US" sz="2000" dirty="0">
                <a:latin typeface="Times New Roman" panose="02020603050405020304" pitchFamily="18" charset="0"/>
                <a:cs typeface="Times New Roman" panose="02020603050405020304" pitchFamily="18" charset="0"/>
              </a:rPr>
              <a:t>” in the visuals book design. </a:t>
            </a:r>
          </a:p>
        </p:txBody>
      </p:sp>
    </p:spTree>
    <p:extLst>
      <p:ext uri="{BB962C8B-B14F-4D97-AF65-F5344CB8AC3E}">
        <p14:creationId xmlns:p14="http://schemas.microsoft.com/office/powerpoint/2010/main" val="269870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35" y="568713"/>
            <a:ext cx="9533574" cy="1517392"/>
          </a:xfrm>
        </p:spPr>
        <p:txBody>
          <a:bodyPr>
            <a:normAutofit/>
          </a:bodyPr>
          <a:lstStyle/>
          <a:p>
            <a:r>
              <a:rPr lang="en-US" sz="3200" b="1" cap="none" dirty="0">
                <a:latin typeface="Times New Roman" panose="02020603050405020304" pitchFamily="18" charset="0"/>
                <a:cs typeface="Times New Roman" panose="02020603050405020304" pitchFamily="18" charset="0"/>
              </a:rPr>
              <a:t>Graphic Designing: Current And Future Trends (1/3)</a:t>
            </a:r>
          </a:p>
        </p:txBody>
      </p:sp>
      <p:sp>
        <p:nvSpPr>
          <p:cNvPr id="3" name="Content Placeholder 2"/>
          <p:cNvSpPr>
            <a:spLocks noGrp="1"/>
          </p:cNvSpPr>
          <p:nvPr>
            <p:ph idx="1"/>
          </p:nvPr>
        </p:nvSpPr>
        <p:spPr>
          <a:xfrm>
            <a:off x="423746" y="2548053"/>
            <a:ext cx="8449178" cy="3615267"/>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3D design and typography</a:t>
            </a:r>
          </a:p>
          <a:p>
            <a:pPr marL="0" indent="0">
              <a:buNone/>
            </a:pPr>
            <a:endParaRPr lang="en-US" sz="2400" b="1" dirty="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Typography is a technique that is concerned with design elements applied to the letters and text on a printed page. </a:t>
            </a:r>
          </a:p>
          <a:p>
            <a:pPr marL="457200" lvl="1" indent="0">
              <a:buNone/>
            </a:pPr>
            <a:endParaRPr lang="en-US" dirty="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Spacing and kerning, x-height and vertical proportions along with character variation, width, weight, and contrast are techniques necessary when thinking about the appropriateness of specific typefaces or creating them</a:t>
            </a:r>
          </a:p>
        </p:txBody>
      </p:sp>
    </p:spTree>
    <p:extLst>
      <p:ext uri="{BB962C8B-B14F-4D97-AF65-F5344CB8AC3E}">
        <p14:creationId xmlns:p14="http://schemas.microsoft.com/office/powerpoint/2010/main" val="79981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63" y="411721"/>
            <a:ext cx="11294427"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Graphic Designing: Current And Future Trends (2/3)</a:t>
            </a:r>
          </a:p>
        </p:txBody>
      </p:sp>
      <p:sp>
        <p:nvSpPr>
          <p:cNvPr id="3" name="Content Placeholder 2"/>
          <p:cNvSpPr>
            <a:spLocks noGrp="1"/>
          </p:cNvSpPr>
          <p:nvPr>
            <p:ph idx="1"/>
          </p:nvPr>
        </p:nvSpPr>
        <p:spPr>
          <a:xfrm>
            <a:off x="279264" y="2148840"/>
            <a:ext cx="8534400" cy="3615267"/>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Asymmetrical layouts</a:t>
            </a:r>
          </a:p>
          <a:p>
            <a:endParaRPr lang="en-US" sz="2400" b="1"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Asymmetrical layouts are typically dynamic as the designers intentionally ignore balance. </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The designer is able to create tension while also convey multiple moods such as anger, joy, etc.</a:t>
            </a:r>
          </a:p>
        </p:txBody>
      </p:sp>
    </p:spTree>
    <p:extLst>
      <p:ext uri="{BB962C8B-B14F-4D97-AF65-F5344CB8AC3E}">
        <p14:creationId xmlns:p14="http://schemas.microsoft.com/office/powerpoint/2010/main" val="178388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2349"/>
            <a:ext cx="9857514" cy="1507067"/>
          </a:xfrm>
        </p:spPr>
        <p:txBody>
          <a:bodyPr>
            <a:normAutofit/>
          </a:bodyPr>
          <a:lstStyle/>
          <a:p>
            <a:r>
              <a:rPr lang="en-US" sz="3200" b="1" cap="none" dirty="0">
                <a:latin typeface="Times New Roman" panose="02020603050405020304" pitchFamily="18" charset="0"/>
                <a:cs typeface="Times New Roman" panose="02020603050405020304" pitchFamily="18" charset="0"/>
              </a:rPr>
              <a:t>Graphic Designing: Current And Future Trends (3/3)</a:t>
            </a:r>
          </a:p>
        </p:txBody>
      </p:sp>
      <p:sp>
        <p:nvSpPr>
          <p:cNvPr id="3" name="Content Placeholder 2"/>
          <p:cNvSpPr>
            <a:spLocks noGrp="1"/>
          </p:cNvSpPr>
          <p:nvPr>
            <p:ph idx="1"/>
          </p:nvPr>
        </p:nvSpPr>
        <p:spPr>
          <a:xfrm>
            <a:off x="344578" y="2436223"/>
            <a:ext cx="8534400" cy="3615267"/>
          </a:xfrm>
        </p:spPr>
        <p:txBody>
          <a:bodyPr>
            <a:normAutofit fontScale="92500" lnSpcReduction="10000"/>
          </a:bodyPr>
          <a:lstStyle/>
          <a:p>
            <a:r>
              <a:rPr lang="en-US" sz="2200" b="1" dirty="0">
                <a:solidFill>
                  <a:schemeClr val="tx1"/>
                </a:solidFill>
                <a:latin typeface="Times New Roman" panose="02020603050405020304" pitchFamily="18" charset="0"/>
                <a:cs typeface="Times New Roman" panose="02020603050405020304" pitchFamily="18" charset="0"/>
              </a:rPr>
              <a:t>Modern Mid-Century Modern</a:t>
            </a:r>
          </a:p>
          <a:p>
            <a:endParaRPr lang="en-US"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This technique </a:t>
            </a:r>
            <a:r>
              <a:rPr lang="en-US" sz="2000" dirty="0" smtClean="0">
                <a:solidFill>
                  <a:schemeClr val="tx1"/>
                </a:solidFill>
                <a:latin typeface="Times New Roman" panose="02020603050405020304" pitchFamily="18" charset="0"/>
                <a:cs typeface="Times New Roman" panose="02020603050405020304" pitchFamily="18" charset="0"/>
              </a:rPr>
              <a:t>comprises </a:t>
            </a:r>
            <a:r>
              <a:rPr lang="en-US" sz="2000" dirty="0">
                <a:solidFill>
                  <a:schemeClr val="tx1"/>
                </a:solidFill>
                <a:latin typeface="Times New Roman" panose="02020603050405020304" pitchFamily="18" charset="0"/>
                <a:cs typeface="Times New Roman" panose="02020603050405020304" pitchFamily="18" charset="0"/>
              </a:rPr>
              <a:t>of architecture, furniture and graphic designs used in the middle of the 20</a:t>
            </a:r>
            <a:r>
              <a:rPr lang="en-US" sz="2000" baseline="30000" dirty="0">
                <a:solidFill>
                  <a:schemeClr val="tx1"/>
                </a:solidFill>
                <a:latin typeface="Times New Roman" panose="02020603050405020304" pitchFamily="18" charset="0"/>
                <a:cs typeface="Times New Roman" panose="02020603050405020304" pitchFamily="18" charset="0"/>
              </a:rPr>
              <a:t>th</a:t>
            </a:r>
            <a:r>
              <a:rPr lang="en-US" sz="2000" dirty="0">
                <a:solidFill>
                  <a:schemeClr val="tx1"/>
                </a:solidFill>
                <a:latin typeface="Times New Roman" panose="02020603050405020304" pitchFamily="18" charset="0"/>
                <a:cs typeface="Times New Roman" panose="02020603050405020304" pitchFamily="18" charset="0"/>
              </a:rPr>
              <a:t> century.</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 Modern Mid-Century Modern graphic design has almost similar aesthetics to flat design.</a:t>
            </a:r>
          </a:p>
          <a:p>
            <a:pPr marL="4572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This can be done by utilizing geometric shapes, bright hues and earthly palettes to create designs</a:t>
            </a:r>
            <a:r>
              <a:rPr lang="en-US"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436601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193</TotalTime>
  <Words>2332</Words>
  <Application>Microsoft Office PowerPoint</Application>
  <PresentationFormat>Widescreen</PresentationFormat>
  <Paragraphs>152</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Slice</vt:lpstr>
      <vt:lpstr>Common Software Used for Graphic Designing: Current and Future Trends</vt:lpstr>
      <vt:lpstr>Outline</vt:lpstr>
      <vt:lpstr>PowerPoint Presentation</vt:lpstr>
      <vt:lpstr>History of Graphic Designing (1/3)</vt:lpstr>
      <vt:lpstr>History of Graphic Designing (2/3)</vt:lpstr>
      <vt:lpstr>History of Graphic Designing (3/3)</vt:lpstr>
      <vt:lpstr>Graphic Designing: Current And Future Trends (1/3)</vt:lpstr>
      <vt:lpstr>Graphic Designing: Current And Future Trends (2/3)</vt:lpstr>
      <vt:lpstr>Graphic Designing: Current And Future Trends (3/3)</vt:lpstr>
      <vt:lpstr>Graphic Designing Software (1/4)</vt:lpstr>
      <vt:lpstr>Graphic Designing Software (2/4)</vt:lpstr>
      <vt:lpstr>Graphic Designing Software (3/4)</vt:lpstr>
      <vt:lpstr>Graphic Designing Software (4/4)</vt:lpstr>
      <vt:lpstr>Conclusion</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Software Used for Graphic Designing: Current and Future Trends</dc:title>
  <dc:creator>Morning</dc:creator>
  <cp:lastModifiedBy>haixea abella</cp:lastModifiedBy>
  <cp:revision>25</cp:revision>
  <dcterms:created xsi:type="dcterms:W3CDTF">2019-12-10T06:25:13Z</dcterms:created>
  <dcterms:modified xsi:type="dcterms:W3CDTF">2019-12-10T13:38:12Z</dcterms:modified>
</cp:coreProperties>
</file>