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9" r:id="rId2"/>
    <p:sldId id="300" r:id="rId3"/>
    <p:sldId id="317" r:id="rId4"/>
    <p:sldId id="318" r:id="rId5"/>
    <p:sldId id="319" r:id="rId6"/>
    <p:sldId id="322" r:id="rId7"/>
    <p:sldId id="320" r:id="rId8"/>
    <p:sldId id="321" r:id="rId9"/>
    <p:sldId id="301" r:id="rId10"/>
    <p:sldId id="302" r:id="rId11"/>
    <p:sldId id="323" r:id="rId12"/>
    <p:sldId id="324" r:id="rId13"/>
    <p:sldId id="325" r:id="rId14"/>
    <p:sldId id="326" r:id="rId15"/>
    <p:sldId id="327" r:id="rId16"/>
    <p:sldId id="328" r:id="rId17"/>
    <p:sldId id="329" r:id="rId18"/>
    <p:sldId id="330" r:id="rId19"/>
    <p:sldId id="3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4286" autoAdjust="0"/>
  </p:normalViewPr>
  <p:slideViewPr>
    <p:cSldViewPr snapToGrid="0">
      <p:cViewPr>
        <p:scale>
          <a:sx n="50" d="100"/>
          <a:sy n="50" d="100"/>
        </p:scale>
        <p:origin x="-1380" y="-24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45174-C48C-4EB1-BE30-F4FC5ADD7C8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1B03028-B4E6-4532-A800-0C0FC4B0A96A}">
      <dgm:prSet phldrT="[Text]"/>
      <dgm:spPr/>
      <dgm:t>
        <a:bodyPr/>
        <a:lstStyle/>
        <a:p>
          <a:r>
            <a:rPr lang="en-US" dirty="0" smtClean="0"/>
            <a:t>Meta-Analysis</a:t>
          </a:r>
          <a:endParaRPr lang="en-US" dirty="0"/>
        </a:p>
      </dgm:t>
    </dgm:pt>
    <dgm:pt modelId="{48FECF32-E1EC-44E6-B528-7116D66A53AD}" type="parTrans" cxnId="{F73BBDF5-0397-49D0-9B4F-7D9ADB4318EB}">
      <dgm:prSet/>
      <dgm:spPr/>
      <dgm:t>
        <a:bodyPr/>
        <a:lstStyle/>
        <a:p>
          <a:endParaRPr lang="en-US"/>
        </a:p>
      </dgm:t>
    </dgm:pt>
    <dgm:pt modelId="{AA2CB9D5-9633-46F4-BD1E-2653C8560E22}" type="sibTrans" cxnId="{F73BBDF5-0397-49D0-9B4F-7D9ADB4318EB}">
      <dgm:prSet/>
      <dgm:spPr/>
      <dgm:t>
        <a:bodyPr/>
        <a:lstStyle/>
        <a:p>
          <a:endParaRPr lang="en-US"/>
        </a:p>
      </dgm:t>
    </dgm:pt>
    <dgm:pt modelId="{479FEDA4-39FB-46A5-90FA-CCD4E1428456}">
      <dgm:prSet phldrT="[Text]"/>
      <dgm:spPr/>
      <dgm:t>
        <a:bodyPr/>
        <a:lstStyle/>
        <a:p>
          <a:r>
            <a:rPr lang="en-US" dirty="0" smtClean="0"/>
            <a:t>Collected published data</a:t>
          </a:r>
          <a:endParaRPr lang="en-US" dirty="0"/>
        </a:p>
      </dgm:t>
    </dgm:pt>
    <dgm:pt modelId="{D4426817-DF8A-4851-A121-1E39569DD3D1}" type="parTrans" cxnId="{1874B62C-7283-4F06-8C96-9838B8CE397F}">
      <dgm:prSet/>
      <dgm:spPr/>
      <dgm:t>
        <a:bodyPr/>
        <a:lstStyle/>
        <a:p>
          <a:endParaRPr lang="en-US"/>
        </a:p>
      </dgm:t>
    </dgm:pt>
    <dgm:pt modelId="{359FD29C-71F4-449A-A092-4B7A1BDADBD9}" type="sibTrans" cxnId="{1874B62C-7283-4F06-8C96-9838B8CE397F}">
      <dgm:prSet/>
      <dgm:spPr/>
      <dgm:t>
        <a:bodyPr/>
        <a:lstStyle/>
        <a:p>
          <a:endParaRPr lang="en-US"/>
        </a:p>
      </dgm:t>
    </dgm:pt>
    <dgm:pt modelId="{DE5532C2-FA27-400C-B0AC-356DE64CD84B}">
      <dgm:prSet phldrT="[Text]"/>
      <dgm:spPr/>
      <dgm:t>
        <a:bodyPr/>
        <a:lstStyle/>
        <a:p>
          <a:r>
            <a:rPr lang="en-US" dirty="0" smtClean="0"/>
            <a:t>Analyse</a:t>
          </a:r>
          <a:endParaRPr lang="en-US" dirty="0"/>
        </a:p>
      </dgm:t>
    </dgm:pt>
    <dgm:pt modelId="{9D12B69E-7187-4DE1-86A9-C5CBB1DA2CAA}" type="parTrans" cxnId="{234B0C78-01B8-4370-9531-F991D5556ACF}">
      <dgm:prSet/>
      <dgm:spPr/>
      <dgm:t>
        <a:bodyPr/>
        <a:lstStyle/>
        <a:p>
          <a:endParaRPr lang="en-US"/>
        </a:p>
      </dgm:t>
    </dgm:pt>
    <dgm:pt modelId="{2800D4D1-E6B4-4D30-AA1E-B1D3C792E672}" type="sibTrans" cxnId="{234B0C78-01B8-4370-9531-F991D5556ACF}">
      <dgm:prSet/>
      <dgm:spPr/>
      <dgm:t>
        <a:bodyPr/>
        <a:lstStyle/>
        <a:p>
          <a:endParaRPr lang="en-US"/>
        </a:p>
      </dgm:t>
    </dgm:pt>
    <dgm:pt modelId="{A2102B07-83D9-4ECA-A9EF-F1B14F54DF71}" type="pres">
      <dgm:prSet presAssocID="{63045174-C48C-4EB1-BE30-F4FC5ADD7C83}" presName="Name0" presStyleCnt="0">
        <dgm:presLayoutVars>
          <dgm:dir/>
          <dgm:resizeHandles val="exact"/>
        </dgm:presLayoutVars>
      </dgm:prSet>
      <dgm:spPr/>
    </dgm:pt>
    <dgm:pt modelId="{17436C2B-22FC-42AA-A58E-E848B4FA7BB1}" type="pres">
      <dgm:prSet presAssocID="{61B03028-B4E6-4532-A800-0C0FC4B0A96A}" presName="composite" presStyleCnt="0"/>
      <dgm:spPr/>
    </dgm:pt>
    <dgm:pt modelId="{D3E01FEC-68B0-4797-8867-9B520FE70895}" type="pres">
      <dgm:prSet presAssocID="{61B03028-B4E6-4532-A800-0C0FC4B0A96A}" presName="bgChev" presStyleLbl="node1" presStyleIdx="0" presStyleCnt="3" custLinFactNeighborX="3184" custLinFactNeighborY="44504"/>
      <dgm:spPr/>
    </dgm:pt>
    <dgm:pt modelId="{681F3439-0A75-467A-AD09-3C8512FAA985}" type="pres">
      <dgm:prSet presAssocID="{61B03028-B4E6-4532-A800-0C0FC4B0A96A}" presName="txNode" presStyleLbl="fgAcc1" presStyleIdx="0" presStyleCnt="3" custLinFactNeighborX="4713" custLinFactNeighborY="65622">
        <dgm:presLayoutVars>
          <dgm:bulletEnabled val="1"/>
        </dgm:presLayoutVars>
      </dgm:prSet>
      <dgm:spPr/>
      <dgm:t>
        <a:bodyPr/>
        <a:lstStyle/>
        <a:p>
          <a:endParaRPr lang="en-US"/>
        </a:p>
      </dgm:t>
    </dgm:pt>
    <dgm:pt modelId="{2665F3E7-5CC5-461C-B708-DB0177245693}" type="pres">
      <dgm:prSet presAssocID="{AA2CB9D5-9633-46F4-BD1E-2653C8560E22}" presName="compositeSpace" presStyleCnt="0"/>
      <dgm:spPr/>
    </dgm:pt>
    <dgm:pt modelId="{1A014924-BDB7-4F6E-A2C3-5AEAC56F1D3C}" type="pres">
      <dgm:prSet presAssocID="{479FEDA4-39FB-46A5-90FA-CCD4E1428456}" presName="composite" presStyleCnt="0"/>
      <dgm:spPr/>
    </dgm:pt>
    <dgm:pt modelId="{FB0EB405-3FF0-4FEA-A9E8-504BBE2964DC}" type="pres">
      <dgm:prSet presAssocID="{479FEDA4-39FB-46A5-90FA-CCD4E1428456}" presName="bgChev" presStyleLbl="node1" presStyleIdx="1" presStyleCnt="3" custLinFactNeighborY="40622"/>
      <dgm:spPr/>
    </dgm:pt>
    <dgm:pt modelId="{E263C77E-D899-41CC-9E52-A9155D85EB30}" type="pres">
      <dgm:prSet presAssocID="{479FEDA4-39FB-46A5-90FA-CCD4E1428456}" presName="txNode" presStyleLbl="fgAcc1" presStyleIdx="1" presStyleCnt="3" custLinFactNeighborX="-2780" custLinFactNeighborY="65622">
        <dgm:presLayoutVars>
          <dgm:bulletEnabled val="1"/>
        </dgm:presLayoutVars>
      </dgm:prSet>
      <dgm:spPr/>
      <dgm:t>
        <a:bodyPr/>
        <a:lstStyle/>
        <a:p>
          <a:endParaRPr lang="en-US"/>
        </a:p>
      </dgm:t>
    </dgm:pt>
    <dgm:pt modelId="{E1561A67-E216-4EB8-B3C7-E9E1495AE6C8}" type="pres">
      <dgm:prSet presAssocID="{359FD29C-71F4-449A-A092-4B7A1BDADBD9}" presName="compositeSpace" presStyleCnt="0"/>
      <dgm:spPr/>
    </dgm:pt>
    <dgm:pt modelId="{C61FADC8-7CF5-4A00-AA28-24657531A60C}" type="pres">
      <dgm:prSet presAssocID="{DE5532C2-FA27-400C-B0AC-356DE64CD84B}" presName="composite" presStyleCnt="0"/>
      <dgm:spPr/>
    </dgm:pt>
    <dgm:pt modelId="{094D9EDF-6964-4469-91D1-9D5923EFBB77}" type="pres">
      <dgm:prSet presAssocID="{DE5532C2-FA27-400C-B0AC-356DE64CD84B}" presName="bgChev" presStyleLbl="node1" presStyleIdx="2" presStyleCnt="3" custLinFactNeighborX="-1592" custLinFactNeighborY="40622"/>
      <dgm:spPr/>
    </dgm:pt>
    <dgm:pt modelId="{14DB7E7E-8360-474B-A920-44EAB91CA5F0}" type="pres">
      <dgm:prSet presAssocID="{DE5532C2-FA27-400C-B0AC-356DE64CD84B}" presName="txNode" presStyleLbl="fgAcc1" presStyleIdx="2" presStyleCnt="3" custLinFactNeighborX="-5403" custLinFactNeighborY="47432">
        <dgm:presLayoutVars>
          <dgm:bulletEnabled val="1"/>
        </dgm:presLayoutVars>
      </dgm:prSet>
      <dgm:spPr/>
      <dgm:t>
        <a:bodyPr/>
        <a:lstStyle/>
        <a:p>
          <a:endParaRPr lang="en-US"/>
        </a:p>
      </dgm:t>
    </dgm:pt>
  </dgm:ptLst>
  <dgm:cxnLst>
    <dgm:cxn modelId="{1874B62C-7283-4F06-8C96-9838B8CE397F}" srcId="{63045174-C48C-4EB1-BE30-F4FC5ADD7C83}" destId="{479FEDA4-39FB-46A5-90FA-CCD4E1428456}" srcOrd="1" destOrd="0" parTransId="{D4426817-DF8A-4851-A121-1E39569DD3D1}" sibTransId="{359FD29C-71F4-449A-A092-4B7A1BDADBD9}"/>
    <dgm:cxn modelId="{234B0C78-01B8-4370-9531-F991D5556ACF}" srcId="{63045174-C48C-4EB1-BE30-F4FC5ADD7C83}" destId="{DE5532C2-FA27-400C-B0AC-356DE64CD84B}" srcOrd="2" destOrd="0" parTransId="{9D12B69E-7187-4DE1-86A9-C5CBB1DA2CAA}" sibTransId="{2800D4D1-E6B4-4D30-AA1E-B1D3C792E672}"/>
    <dgm:cxn modelId="{F73BBDF5-0397-49D0-9B4F-7D9ADB4318EB}" srcId="{63045174-C48C-4EB1-BE30-F4FC5ADD7C83}" destId="{61B03028-B4E6-4532-A800-0C0FC4B0A96A}" srcOrd="0" destOrd="0" parTransId="{48FECF32-E1EC-44E6-B528-7116D66A53AD}" sibTransId="{AA2CB9D5-9633-46F4-BD1E-2653C8560E22}"/>
    <dgm:cxn modelId="{9EBA26C0-90AB-4AD5-BBCA-A695EF79EA50}" type="presOf" srcId="{61B03028-B4E6-4532-A800-0C0FC4B0A96A}" destId="{681F3439-0A75-467A-AD09-3C8512FAA985}" srcOrd="0" destOrd="0" presId="urn:microsoft.com/office/officeart/2005/8/layout/chevronAccent+Icon"/>
    <dgm:cxn modelId="{3463016E-6F76-41BA-8D96-DCAD2D222609}" type="presOf" srcId="{479FEDA4-39FB-46A5-90FA-CCD4E1428456}" destId="{E263C77E-D899-41CC-9E52-A9155D85EB30}" srcOrd="0" destOrd="0" presId="urn:microsoft.com/office/officeart/2005/8/layout/chevronAccent+Icon"/>
    <dgm:cxn modelId="{6F0DE05F-8220-4E56-A656-AEF0DAF12EC8}" type="presOf" srcId="{DE5532C2-FA27-400C-B0AC-356DE64CD84B}" destId="{14DB7E7E-8360-474B-A920-44EAB91CA5F0}" srcOrd="0" destOrd="0" presId="urn:microsoft.com/office/officeart/2005/8/layout/chevronAccent+Icon"/>
    <dgm:cxn modelId="{2309A6C8-45CD-428F-902F-4F5CD5DBF8E0}" type="presOf" srcId="{63045174-C48C-4EB1-BE30-F4FC5ADD7C83}" destId="{A2102B07-83D9-4ECA-A9EF-F1B14F54DF71}" srcOrd="0" destOrd="0" presId="urn:microsoft.com/office/officeart/2005/8/layout/chevronAccent+Icon"/>
    <dgm:cxn modelId="{2D2FFAB7-7965-4507-8F03-EE3E39BD8BE8}" type="presParOf" srcId="{A2102B07-83D9-4ECA-A9EF-F1B14F54DF71}" destId="{17436C2B-22FC-42AA-A58E-E848B4FA7BB1}" srcOrd="0" destOrd="0" presId="urn:microsoft.com/office/officeart/2005/8/layout/chevronAccent+Icon"/>
    <dgm:cxn modelId="{CBBDCCE1-E79C-4114-A72C-39AAA892C408}" type="presParOf" srcId="{17436C2B-22FC-42AA-A58E-E848B4FA7BB1}" destId="{D3E01FEC-68B0-4797-8867-9B520FE70895}" srcOrd="0" destOrd="0" presId="urn:microsoft.com/office/officeart/2005/8/layout/chevronAccent+Icon"/>
    <dgm:cxn modelId="{06DA404A-8F8D-4BA7-9A02-EE3D56371F60}" type="presParOf" srcId="{17436C2B-22FC-42AA-A58E-E848B4FA7BB1}" destId="{681F3439-0A75-467A-AD09-3C8512FAA985}" srcOrd="1" destOrd="0" presId="urn:microsoft.com/office/officeart/2005/8/layout/chevronAccent+Icon"/>
    <dgm:cxn modelId="{65D46B40-702F-438B-8A97-1E0F8832084A}" type="presParOf" srcId="{A2102B07-83D9-4ECA-A9EF-F1B14F54DF71}" destId="{2665F3E7-5CC5-461C-B708-DB0177245693}" srcOrd="1" destOrd="0" presId="urn:microsoft.com/office/officeart/2005/8/layout/chevronAccent+Icon"/>
    <dgm:cxn modelId="{378F7A12-2A13-4534-8C39-0D5B494517CD}" type="presParOf" srcId="{A2102B07-83D9-4ECA-A9EF-F1B14F54DF71}" destId="{1A014924-BDB7-4F6E-A2C3-5AEAC56F1D3C}" srcOrd="2" destOrd="0" presId="urn:microsoft.com/office/officeart/2005/8/layout/chevronAccent+Icon"/>
    <dgm:cxn modelId="{1D433E36-85AF-4EAB-B5B9-36991E2043B0}" type="presParOf" srcId="{1A014924-BDB7-4F6E-A2C3-5AEAC56F1D3C}" destId="{FB0EB405-3FF0-4FEA-A9E8-504BBE2964DC}" srcOrd="0" destOrd="0" presId="urn:microsoft.com/office/officeart/2005/8/layout/chevronAccent+Icon"/>
    <dgm:cxn modelId="{803C51E6-90CD-43BA-87AF-D000EE75AA7B}" type="presParOf" srcId="{1A014924-BDB7-4F6E-A2C3-5AEAC56F1D3C}" destId="{E263C77E-D899-41CC-9E52-A9155D85EB30}" srcOrd="1" destOrd="0" presId="urn:microsoft.com/office/officeart/2005/8/layout/chevronAccent+Icon"/>
    <dgm:cxn modelId="{665ACBDE-DB4B-4071-B424-5832A02B5631}" type="presParOf" srcId="{A2102B07-83D9-4ECA-A9EF-F1B14F54DF71}" destId="{E1561A67-E216-4EB8-B3C7-E9E1495AE6C8}" srcOrd="3" destOrd="0" presId="urn:microsoft.com/office/officeart/2005/8/layout/chevronAccent+Icon"/>
    <dgm:cxn modelId="{B6FDB050-3E26-43CC-964F-B8DE05D60C72}" type="presParOf" srcId="{A2102B07-83D9-4ECA-A9EF-F1B14F54DF71}" destId="{C61FADC8-7CF5-4A00-AA28-24657531A60C}" srcOrd="4" destOrd="0" presId="urn:microsoft.com/office/officeart/2005/8/layout/chevronAccent+Icon"/>
    <dgm:cxn modelId="{E603EB67-9AB9-461A-BB22-D953CBE9DDFE}" type="presParOf" srcId="{C61FADC8-7CF5-4A00-AA28-24657531A60C}" destId="{094D9EDF-6964-4469-91D1-9D5923EFBB77}" srcOrd="0" destOrd="0" presId="urn:microsoft.com/office/officeart/2005/8/layout/chevronAccent+Icon"/>
    <dgm:cxn modelId="{E9EA6EC6-14C2-4AA7-9CD9-B4B210F7C4CE}" type="presParOf" srcId="{C61FADC8-7CF5-4A00-AA28-24657531A60C}" destId="{14DB7E7E-8360-474B-A920-44EAB91CA5F0}"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E01FEC-68B0-4797-8867-9B520FE70895}">
      <dsp:nvSpPr>
        <dsp:cNvPr id="0" name=""/>
        <dsp:cNvSpPr/>
      </dsp:nvSpPr>
      <dsp:spPr>
        <a:xfrm>
          <a:off x="77150" y="2543093"/>
          <a:ext cx="2393156" cy="923758"/>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F3439-0A75-467A-AD09-3C8512FAA985}">
      <dsp:nvSpPr>
        <dsp:cNvPr id="0" name=""/>
        <dsp:cNvSpPr/>
      </dsp:nvSpPr>
      <dsp:spPr>
        <a:xfrm>
          <a:off x="734371" y="2969112"/>
          <a:ext cx="2020887" cy="9237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Meta-Analysis</a:t>
          </a:r>
          <a:endParaRPr lang="en-US" sz="1800" kern="1200" dirty="0"/>
        </a:p>
      </dsp:txBody>
      <dsp:txXfrm>
        <a:off x="734371" y="2969112"/>
        <a:ext cx="2020887" cy="923758"/>
      </dsp:txXfrm>
    </dsp:sp>
    <dsp:sp modelId="{FB0EB405-3FF0-4FEA-A9E8-504BBE2964DC}">
      <dsp:nvSpPr>
        <dsp:cNvPr id="0" name=""/>
        <dsp:cNvSpPr/>
      </dsp:nvSpPr>
      <dsp:spPr>
        <a:xfrm>
          <a:off x="2734468" y="2507233"/>
          <a:ext cx="2393156" cy="923758"/>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3C77E-D899-41CC-9E52-A9155D85EB30}">
      <dsp:nvSpPr>
        <dsp:cNvPr id="0" name=""/>
        <dsp:cNvSpPr/>
      </dsp:nvSpPr>
      <dsp:spPr>
        <a:xfrm>
          <a:off x="3316463" y="2969112"/>
          <a:ext cx="2020887" cy="9237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Collected published data</a:t>
          </a:r>
          <a:endParaRPr lang="en-US" sz="1800" kern="1200" dirty="0"/>
        </a:p>
      </dsp:txBody>
      <dsp:txXfrm>
        <a:off x="3316463" y="2969112"/>
        <a:ext cx="2020887" cy="923758"/>
      </dsp:txXfrm>
    </dsp:sp>
    <dsp:sp modelId="{094D9EDF-6964-4469-91D1-9D5923EFBB77}">
      <dsp:nvSpPr>
        <dsp:cNvPr id="0" name=""/>
        <dsp:cNvSpPr/>
      </dsp:nvSpPr>
      <dsp:spPr>
        <a:xfrm>
          <a:off x="5429885" y="2507233"/>
          <a:ext cx="2393156" cy="923758"/>
        </a:xfrm>
        <a:prstGeom prst="chevron">
          <a:avLst>
            <a:gd name="adj" fmla="val 4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B7E7E-8360-474B-A920-44EAB91CA5F0}">
      <dsp:nvSpPr>
        <dsp:cNvPr id="0" name=""/>
        <dsp:cNvSpPr/>
      </dsp:nvSpPr>
      <dsp:spPr>
        <a:xfrm>
          <a:off x="5996971" y="2801081"/>
          <a:ext cx="2020887" cy="9237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Analyse</a:t>
          </a:r>
          <a:endParaRPr lang="en-US" sz="1800" kern="1200" dirty="0"/>
        </a:p>
      </dsp:txBody>
      <dsp:txXfrm>
        <a:off x="5996971" y="2801081"/>
        <a:ext cx="2020887" cy="9237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3"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1048764"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9550F-B1C4-4772-A226-67BB702FDDE7}" type="datetimeFigureOut">
              <a:rPr lang="en-US" smtClean="0"/>
              <a:pPr/>
              <a:t>1/20/2019</a:t>
            </a:fld>
            <a:endParaRPr lang="en-US" dirty="0"/>
          </a:p>
        </p:txBody>
      </p:sp>
      <p:sp>
        <p:nvSpPr>
          <p:cNvPr id="1048765"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048766"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7"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048768"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ADBE-D9A4-45A3-BC4C-D52CCF59410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The rise of 0.9 degree Celsius has observed between 1880 and 2015. 2016 is considered as the third hottest year as it broke all records of rising temperature. When comparing the emission of GHGs since 1990, a rise of 60% can be observed, and thus the concentration of carbon dioxide has risen from 290ppm to 430ppm between 1990 and 2014.</a:t>
            </a:r>
          </a:p>
          <a:p>
            <a:r>
              <a:rPr lang="en-US" sz="1200" kern="1200" dirty="0" smtClean="0">
                <a:solidFill>
                  <a:schemeClr val="tx1"/>
                </a:solidFill>
                <a:latin typeface="+mn-lt"/>
                <a:ea typeface="+mn-ea"/>
                <a:cs typeface="+mn-cs"/>
              </a:rPr>
              <a:t> The primary sources of emission of GHG to the atmosphere are burning of fossil fuels, such as gas, oil, and coal, and thus clearing of forests, chemical activities, and agricultural practices are considered as catalytic activities for changing the climate all across the world. Specifically, fuel consumption for heat as well as electricity production generated more than 25% of the total GHG emission.</a:t>
            </a:r>
          </a:p>
          <a:p>
            <a:r>
              <a:rPr lang="en-US" sz="1200" kern="1200" dirty="0" smtClean="0">
                <a:solidFill>
                  <a:schemeClr val="tx1"/>
                </a:solidFill>
                <a:latin typeface="+mn-lt"/>
                <a:ea typeface="+mn-ea"/>
                <a:cs typeface="+mn-cs"/>
              </a:rPr>
              <a:t> To control the changing climate, it is essential to look into human activities which are causing emission of harmful gases to the atmosphere. Nearly 200 nations have acknowledged international agreements and joint statements that some human activities are contributing to the emission of GHGs as well as global climate change. When concerned about scientists, almost 97% of them agree that some human activities are causing climate change, and thus working as a catalyst to rising temperature and polluted atmosphere. However, remaining 3% are of the view that human beings have nothing to do with the climate instead it is solar cycles or volcanic activity which are a contribution to the rise in temperature and change in climate. Thus, there starts a little debate about the reality of climate change and global warming all across the world.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66ADBE-D9A4-45A3-BC4C-D52CCF594100}"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impact of climate change in details then rising sea levels, changing weather patterns, pressure on water and food, political and security risks, human health and risks, and impact on wildlife and ecosystems become very prominent. </a:t>
            </a:r>
          </a:p>
          <a:p>
            <a:r>
              <a:rPr lang="en-US" sz="1200" kern="1200" dirty="0" smtClean="0">
                <a:solidFill>
                  <a:schemeClr val="tx1"/>
                </a:solidFill>
                <a:latin typeface="+mn-lt"/>
                <a:ea typeface="+mn-ea"/>
                <a:cs typeface="+mn-cs"/>
              </a:rPr>
              <a:t>The increasing temperature is melting the ice fields and increasing the warmness of oceans, causing expansion and rise in the sea levels.  </a:t>
            </a:r>
          </a:p>
          <a:p>
            <a:r>
              <a:rPr lang="en-US" sz="1200" kern="1200" dirty="0" smtClean="0">
                <a:solidFill>
                  <a:schemeClr val="tx1"/>
                </a:solidFill>
                <a:latin typeface="+mn-lt"/>
                <a:ea typeface="+mn-ea"/>
                <a:cs typeface="+mn-cs"/>
              </a:rPr>
              <a:t>climate change is affecting the evaporation patterns due to which the precipitation is becoming more intense but less frequent. It is also causing a shift of rainfall patterns across the world. In California, 2015 was recorded as the driest year, </a:t>
            </a:r>
          </a:p>
          <a:p>
            <a:r>
              <a:rPr lang="en-US" sz="1200" kern="1200" dirty="0" smtClean="0">
                <a:solidFill>
                  <a:schemeClr val="tx1"/>
                </a:solidFill>
                <a:latin typeface="+mn-lt"/>
                <a:ea typeface="+mn-ea"/>
                <a:cs typeface="+mn-cs"/>
              </a:rPr>
              <a:t>whereas Kenya, Somalia, and other East African countries faced a 30% reduction in crop yields due to below-average rainfall between 2010 and 2016. Food production is highly dependent on water availability.  </a:t>
            </a:r>
          </a:p>
          <a:p>
            <a:r>
              <a:rPr lang="en-US" sz="1200" kern="1200" dirty="0" smtClean="0">
                <a:solidFill>
                  <a:schemeClr val="tx1"/>
                </a:solidFill>
                <a:latin typeface="+mn-lt"/>
                <a:ea typeface="+mn-ea"/>
                <a:cs typeface="+mn-cs"/>
              </a:rPr>
              <a:t>climate change has brought political instability worldwide. Going back to the nineteenth and twentieth century, the </a:t>
            </a:r>
            <a:r>
              <a:rPr lang="en-US" sz="1200" kern="1200" dirty="0" err="1" smtClean="0">
                <a:solidFill>
                  <a:schemeClr val="tx1"/>
                </a:solidFill>
                <a:latin typeface="+mn-lt"/>
                <a:ea typeface="+mn-ea"/>
                <a:cs typeface="+mn-cs"/>
              </a:rPr>
              <a:t>Somalian</a:t>
            </a:r>
            <a:r>
              <a:rPr lang="en-US" sz="1200" kern="1200" dirty="0" smtClean="0">
                <a:solidFill>
                  <a:schemeClr val="tx1"/>
                </a:solidFill>
                <a:latin typeface="+mn-lt"/>
                <a:ea typeface="+mn-ea"/>
                <a:cs typeface="+mn-cs"/>
              </a:rPr>
              <a:t> Civil war and Syrian civil war can also be linked to the famine and drought exacerbated by climate change.</a:t>
            </a:r>
          </a:p>
          <a:p>
            <a:r>
              <a:rPr lang="en-US" sz="1200" kern="1200" dirty="0" smtClean="0">
                <a:solidFill>
                  <a:schemeClr val="tx1"/>
                </a:solidFill>
                <a:latin typeface="+mn-lt"/>
                <a:ea typeface="+mn-ea"/>
                <a:cs typeface="+mn-cs"/>
              </a:rPr>
              <a:t>climate change is increasing health issues amongst human beings. The rise in temperature is increasing the death ratio due to heat-related injury. In 2003, approx 70,000 people died due to European hat wave and the similar case was recorded in Russia in 2010. Harvard T. H. Chan School of Public Health, the emission of carbon dioxide and increasing concentration of GHG in the atmosphere is causing excel to lives lost due to heart and lung diseases. Not only human beings but also the wildlife and ecosystems are highly affected by climate change. the climate change caused the coral bleaching event in Queensland, which left an adverse impact on the water species.  </a:t>
            </a:r>
          </a:p>
          <a:p>
            <a:endParaRPr lang="en-US" dirty="0"/>
          </a:p>
        </p:txBody>
      </p:sp>
      <p:sp>
        <p:nvSpPr>
          <p:cNvPr id="4" name="Slide Number Placeholder 3"/>
          <p:cNvSpPr>
            <a:spLocks noGrp="1"/>
          </p:cNvSpPr>
          <p:nvPr>
            <p:ph type="sldNum" sz="quarter" idx="10"/>
          </p:nvPr>
        </p:nvSpPr>
        <p:spPr/>
        <p:txBody>
          <a:bodyPr/>
          <a:lstStyle/>
          <a:p>
            <a:fld id="{EA66ADBE-D9A4-45A3-BC4C-D52CCF594100}"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Slide Image Placeholder 1"/>
          <p:cNvSpPr>
            <a:spLocks noGrp="1" noRot="1" noChangeAspect="1"/>
          </p:cNvSpPr>
          <p:nvPr>
            <p:ph type="sldImg"/>
          </p:nvPr>
        </p:nvSpPr>
        <p:spPr/>
      </p:sp>
      <p:sp>
        <p:nvSpPr>
          <p:cNvPr id="1048598"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climate has affected the sea levels, Hurricanes, floods, water availability, healthcare and lifestyle, and wildlife in an adverse way. Due to melting glaciers, the sea level has risen from 7 to 23 inches. Increasing temperature has affected the plants' growth and thus the hurricanes and storms are becoming stronger. Also, due to affected plants, the growth of trees, rainfall, and glaciers the floods and droughts have become more common. The figure below shows how the temperature has changed in between 1850 and 2012 and how it is expected to be changed till 2100, all across the world.</a:t>
            </a:r>
            <a:endParaRPr lang="en-US" dirty="0"/>
          </a:p>
        </p:txBody>
      </p:sp>
      <p:sp>
        <p:nvSpPr>
          <p:cNvPr id="1048599" name="Slide Number Placeholder 3"/>
          <p:cNvSpPr>
            <a:spLocks noGrp="1"/>
          </p:cNvSpPr>
          <p:nvPr>
            <p:ph type="sldNum" sz="quarter" idx="10"/>
          </p:nvPr>
        </p:nvSpPr>
        <p:spPr/>
        <p:txBody>
          <a:bodyPr/>
          <a:lstStyle/>
          <a:p>
            <a:fld id="{EA66ADBE-D9A4-45A3-BC4C-D52CCF59410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29"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1048630"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31"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632" name="Footer Placeholder 4"/>
          <p:cNvSpPr>
            <a:spLocks noGrp="1"/>
          </p:cNvSpPr>
          <p:nvPr>
            <p:ph type="ftr" sz="quarter" idx="11"/>
          </p:nvPr>
        </p:nvSpPr>
        <p:spPr/>
        <p:txBody>
          <a:bodyPr/>
          <a:lstStyle/>
          <a:p>
            <a:endParaRPr lang="en-US" dirty="0"/>
          </a:p>
        </p:txBody>
      </p:sp>
      <p:sp>
        <p:nvSpPr>
          <p:cNvPr id="1048633"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757"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1048758"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048759"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60" name="Date Placeholder 4"/>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61" name="Footer Placeholder 5"/>
          <p:cNvSpPr>
            <a:spLocks noGrp="1"/>
          </p:cNvSpPr>
          <p:nvPr>
            <p:ph type="ftr" sz="quarter" idx="11"/>
          </p:nvPr>
        </p:nvSpPr>
        <p:spPr/>
        <p:txBody>
          <a:bodyPr/>
          <a:lstStyle/>
          <a:p>
            <a:endParaRPr lang="en-US" dirty="0"/>
          </a:p>
        </p:txBody>
      </p:sp>
      <p:sp>
        <p:nvSpPr>
          <p:cNvPr id="1048762" name="Slide Number Placeholder 6"/>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710"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1048711"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12"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13" name="Footer Placeholder 4"/>
          <p:cNvSpPr>
            <a:spLocks noGrp="1"/>
          </p:cNvSpPr>
          <p:nvPr>
            <p:ph type="ftr" sz="quarter" idx="11"/>
          </p:nvPr>
        </p:nvSpPr>
        <p:spPr/>
        <p:txBody>
          <a:bodyPr/>
          <a:lstStyle/>
          <a:p>
            <a:endParaRPr lang="en-US" dirty="0"/>
          </a:p>
        </p:txBody>
      </p:sp>
      <p:sp>
        <p:nvSpPr>
          <p:cNvPr id="1048714"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70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048703"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48704"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05"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06" name="Footer Placeholder 4"/>
          <p:cNvSpPr>
            <a:spLocks noGrp="1"/>
          </p:cNvSpPr>
          <p:nvPr>
            <p:ph type="ftr" sz="quarter" idx="11"/>
          </p:nvPr>
        </p:nvSpPr>
        <p:spPr/>
        <p:txBody>
          <a:bodyPr/>
          <a:lstStyle/>
          <a:p>
            <a:endParaRPr lang="en-US" dirty="0"/>
          </a:p>
        </p:txBody>
      </p:sp>
      <p:sp>
        <p:nvSpPr>
          <p:cNvPr id="1048707"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
        <p:nvSpPr>
          <p:cNvPr id="1048708"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709"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715"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1048716"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17"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18" name="Footer Placeholder 4"/>
          <p:cNvSpPr>
            <a:spLocks noGrp="1"/>
          </p:cNvSpPr>
          <p:nvPr>
            <p:ph type="ftr" sz="quarter" idx="11"/>
          </p:nvPr>
        </p:nvSpPr>
        <p:spPr/>
        <p:txBody>
          <a:bodyPr/>
          <a:lstStyle/>
          <a:p>
            <a:endParaRPr lang="en-US" dirty="0"/>
          </a:p>
        </p:txBody>
      </p:sp>
      <p:sp>
        <p:nvSpPr>
          <p:cNvPr id="1048719"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8748"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49"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50"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1"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52"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53"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30"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54"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55" name="Footer Placeholder 4"/>
          <p:cNvSpPr>
            <a:spLocks noGrp="1"/>
          </p:cNvSpPr>
          <p:nvPr>
            <p:ph type="ftr" sz="quarter" idx="11"/>
          </p:nvPr>
        </p:nvSpPr>
        <p:spPr/>
        <p:txBody>
          <a:bodyPr/>
          <a:lstStyle/>
          <a:p>
            <a:endParaRPr lang="en-US" dirty="0"/>
          </a:p>
        </p:txBody>
      </p:sp>
      <p:sp>
        <p:nvSpPr>
          <p:cNvPr id="1048756"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671"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1048672"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3"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048674"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7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6"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048677"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78"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9"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048680"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3145728"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81"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682" name="Footer Placeholder 4"/>
          <p:cNvSpPr>
            <a:spLocks noGrp="1"/>
          </p:cNvSpPr>
          <p:nvPr>
            <p:ph type="ftr" sz="quarter" idx="11"/>
          </p:nvPr>
        </p:nvSpPr>
        <p:spPr/>
        <p:txBody>
          <a:bodyPr/>
          <a:lstStyle/>
          <a:p>
            <a:endParaRPr lang="en-US" dirty="0"/>
          </a:p>
        </p:txBody>
      </p:sp>
      <p:sp>
        <p:nvSpPr>
          <p:cNvPr id="1048683"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p>
            <a:r>
              <a:rPr lang="en-US" smtClean="0"/>
              <a:t>Click to edit Master title style</a:t>
            </a:r>
            <a:endParaRPr lang="en-US" dirty="0"/>
          </a:p>
        </p:txBody>
      </p:sp>
      <p:sp>
        <p:nvSpPr>
          <p:cNvPr id="1048698"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9"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00" name="Footer Placeholder 4"/>
          <p:cNvSpPr>
            <a:spLocks noGrp="1"/>
          </p:cNvSpPr>
          <p:nvPr>
            <p:ph type="ftr" sz="quarter" idx="11"/>
          </p:nvPr>
        </p:nvSpPr>
        <p:spPr/>
        <p:txBody>
          <a:bodyPr/>
          <a:lstStyle/>
          <a:p>
            <a:endParaRPr lang="en-US" dirty="0"/>
          </a:p>
        </p:txBody>
      </p:sp>
      <p:sp>
        <p:nvSpPr>
          <p:cNvPr id="1048701"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4"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1048685"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86"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687" name="Footer Placeholder 4"/>
          <p:cNvSpPr>
            <a:spLocks noGrp="1"/>
          </p:cNvSpPr>
          <p:nvPr>
            <p:ph type="ftr" sz="quarter" idx="11"/>
          </p:nvPr>
        </p:nvSpPr>
        <p:spPr/>
        <p:txBody>
          <a:bodyPr/>
          <a:lstStyle/>
          <a:p>
            <a:endParaRPr lang="en-US" dirty="0"/>
          </a:p>
        </p:txBody>
      </p:sp>
      <p:sp>
        <p:nvSpPr>
          <p:cNvPr id="1048688"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smtClean="0"/>
              <a:t>Click to edit Master title style</a:t>
            </a:r>
            <a:endParaRPr lang="en-US" dirty="0"/>
          </a:p>
        </p:txBody>
      </p:sp>
      <p:sp>
        <p:nvSpPr>
          <p:cNvPr id="1048584"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5"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586" name="Footer Placeholder 4"/>
          <p:cNvSpPr>
            <a:spLocks noGrp="1"/>
          </p:cNvSpPr>
          <p:nvPr>
            <p:ph type="ftr" sz="quarter" idx="11"/>
          </p:nvPr>
        </p:nvSpPr>
        <p:spPr/>
        <p:txBody>
          <a:bodyPr/>
          <a:lstStyle/>
          <a:p>
            <a:endParaRPr lang="en-US" dirty="0"/>
          </a:p>
        </p:txBody>
      </p:sp>
      <p:sp>
        <p:nvSpPr>
          <p:cNvPr id="1048587"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20"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1048721"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22" name="Date Placeholder 3"/>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23" name="Footer Placeholder 4"/>
          <p:cNvSpPr>
            <a:spLocks noGrp="1"/>
          </p:cNvSpPr>
          <p:nvPr>
            <p:ph type="ftr" sz="quarter" idx="11"/>
          </p:nvPr>
        </p:nvSpPr>
        <p:spPr/>
        <p:txBody>
          <a:bodyPr/>
          <a:lstStyle/>
          <a:p>
            <a:endParaRPr lang="en-US" dirty="0"/>
          </a:p>
        </p:txBody>
      </p:sp>
      <p:sp>
        <p:nvSpPr>
          <p:cNvPr id="1048724" name="Slide Number Placeholder 5"/>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31" name="Title 1"/>
          <p:cNvSpPr>
            <a:spLocks noGrp="1"/>
          </p:cNvSpPr>
          <p:nvPr>
            <p:ph type="title"/>
          </p:nvPr>
        </p:nvSpPr>
        <p:spPr/>
        <p:txBody>
          <a:bodyPr/>
          <a:lstStyle/>
          <a:p>
            <a:r>
              <a:rPr lang="en-US" smtClean="0"/>
              <a:t>Click to edit Master title style</a:t>
            </a:r>
            <a:endParaRPr lang="en-US" dirty="0"/>
          </a:p>
        </p:txBody>
      </p:sp>
      <p:sp>
        <p:nvSpPr>
          <p:cNvPr id="1048732"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33"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34" name="Date Placeholder 4"/>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35" name="Footer Placeholder 5"/>
          <p:cNvSpPr>
            <a:spLocks noGrp="1"/>
          </p:cNvSpPr>
          <p:nvPr>
            <p:ph type="ftr" sz="quarter" idx="11"/>
          </p:nvPr>
        </p:nvSpPr>
        <p:spPr/>
        <p:txBody>
          <a:bodyPr/>
          <a:lstStyle/>
          <a:p>
            <a:endParaRPr lang="en-US" dirty="0"/>
          </a:p>
        </p:txBody>
      </p:sp>
      <p:sp>
        <p:nvSpPr>
          <p:cNvPr id="1048736" name="Slide Number Placeholder 6"/>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smtClean="0"/>
              <a:t>Click to edit Master title style</a:t>
            </a:r>
            <a:endParaRPr lang="en-US" dirty="0"/>
          </a:p>
        </p:txBody>
      </p:sp>
      <p:sp>
        <p:nvSpPr>
          <p:cNvPr id="1048690"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91"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2"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93"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4" name="Date Placeholder 6"/>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695" name="Footer Placeholder 7"/>
          <p:cNvSpPr>
            <a:spLocks noGrp="1"/>
          </p:cNvSpPr>
          <p:nvPr>
            <p:ph type="ftr" sz="quarter" idx="11"/>
          </p:nvPr>
        </p:nvSpPr>
        <p:spPr/>
        <p:txBody>
          <a:bodyPr/>
          <a:lstStyle/>
          <a:p>
            <a:endParaRPr lang="en-US" dirty="0"/>
          </a:p>
        </p:txBody>
      </p:sp>
      <p:sp>
        <p:nvSpPr>
          <p:cNvPr id="1048696" name="Slide Number Placeholder 8"/>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37" name="Title 1"/>
          <p:cNvSpPr>
            <a:spLocks noGrp="1"/>
          </p:cNvSpPr>
          <p:nvPr>
            <p:ph type="title"/>
          </p:nvPr>
        </p:nvSpPr>
        <p:spPr/>
        <p:txBody>
          <a:bodyPr/>
          <a:lstStyle/>
          <a:p>
            <a:r>
              <a:rPr lang="en-US" smtClean="0"/>
              <a:t>Click to edit Master title style</a:t>
            </a:r>
            <a:endParaRPr lang="en-US" dirty="0"/>
          </a:p>
        </p:txBody>
      </p:sp>
      <p:sp>
        <p:nvSpPr>
          <p:cNvPr id="1048738" name="Date Placeholder 2"/>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39" name="Footer Placeholder 3"/>
          <p:cNvSpPr>
            <a:spLocks noGrp="1"/>
          </p:cNvSpPr>
          <p:nvPr>
            <p:ph type="ftr" sz="quarter" idx="11"/>
          </p:nvPr>
        </p:nvSpPr>
        <p:spPr/>
        <p:txBody>
          <a:bodyPr/>
          <a:lstStyle/>
          <a:p>
            <a:endParaRPr lang="en-US" dirty="0"/>
          </a:p>
        </p:txBody>
      </p:sp>
      <p:sp>
        <p:nvSpPr>
          <p:cNvPr id="1048740" name="Slide Number Placeholder 4"/>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5" name="Date Placeholder 1"/>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646" name="Footer Placeholder 2"/>
          <p:cNvSpPr>
            <a:spLocks noGrp="1"/>
          </p:cNvSpPr>
          <p:nvPr>
            <p:ph type="ftr" sz="quarter" idx="11"/>
          </p:nvPr>
        </p:nvSpPr>
        <p:spPr/>
        <p:txBody>
          <a:bodyPr/>
          <a:lstStyle/>
          <a:p>
            <a:endParaRPr lang="en-US" dirty="0"/>
          </a:p>
        </p:txBody>
      </p:sp>
      <p:sp>
        <p:nvSpPr>
          <p:cNvPr id="1048647" name="Slide Number Placeholder 3"/>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25"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1048726"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7"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8" name="Date Placeholder 4"/>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29" name="Footer Placeholder 5"/>
          <p:cNvSpPr>
            <a:spLocks noGrp="1"/>
          </p:cNvSpPr>
          <p:nvPr>
            <p:ph type="ftr" sz="quarter" idx="11"/>
          </p:nvPr>
        </p:nvSpPr>
        <p:spPr/>
        <p:txBody>
          <a:bodyPr/>
          <a:lstStyle/>
          <a:p>
            <a:endParaRPr lang="en-US" dirty="0"/>
          </a:p>
        </p:txBody>
      </p:sp>
      <p:sp>
        <p:nvSpPr>
          <p:cNvPr id="1048730" name="Slide Number Placeholder 6"/>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41"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1048742"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048743"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44" name="Date Placeholder 4"/>
          <p:cNvSpPr>
            <a:spLocks noGrp="1"/>
          </p:cNvSpPr>
          <p:nvPr>
            <p:ph type="dt" sz="half" idx="10"/>
          </p:nvPr>
        </p:nvSpPr>
        <p:spPr/>
        <p:txBody>
          <a:bodyPr/>
          <a:lstStyle/>
          <a:p>
            <a:fld id="{0BB7F4EA-1457-4C96-B728-E89032D08DFC}" type="datetimeFigureOut">
              <a:rPr lang="en-US" smtClean="0"/>
              <a:pPr/>
              <a:t>1/20/2019</a:t>
            </a:fld>
            <a:endParaRPr lang="en-US" dirty="0"/>
          </a:p>
        </p:txBody>
      </p:sp>
      <p:sp>
        <p:nvSpPr>
          <p:cNvPr id="1048745" name="Footer Placeholder 5"/>
          <p:cNvSpPr>
            <a:spLocks noGrp="1"/>
          </p:cNvSpPr>
          <p:nvPr>
            <p:ph type="ftr" sz="quarter" idx="11"/>
          </p:nvPr>
        </p:nvSpPr>
        <p:spPr/>
        <p:txBody>
          <a:bodyPr/>
          <a:lstStyle/>
          <a:p>
            <a:endParaRPr lang="en-US" dirty="0"/>
          </a:p>
        </p:txBody>
      </p:sp>
      <p:sp>
        <p:nvSpPr>
          <p:cNvPr id="1048746" name="Slide Number Placeholder 6"/>
          <p:cNvSpPr>
            <a:spLocks noGrp="1"/>
          </p:cNvSpPr>
          <p:nvPr>
            <p:ph type="sldNum" sz="quarter" idx="12"/>
          </p:nvPr>
        </p:nvSpPr>
        <p:spPr/>
        <p:txBody>
          <a:bodyPr/>
          <a:lstStyle/>
          <a:p>
            <a:fld id="{B2FFBE26-E255-487D-BD37-4B5EB184FB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7"/>
          <p:cNvPicPr>
            <a:picLocks noChangeAspect="1"/>
          </p:cNvPicPr>
          <p:nvPr/>
        </p:nvPicPr>
        <p:blipFill rotWithShape="1">
          <a:blip r:embed="rId19" cstate="print"/>
          <a:srcRect l="3613"/>
          <a:stretch>
            <a:fillRect/>
          </a:stretch>
        </p:blipFill>
        <p:spPr>
          <a:xfrm>
            <a:off x="0" y="2669685"/>
            <a:ext cx="4037012" cy="4188315"/>
          </a:xfrm>
          <a:prstGeom prst="rect">
            <a:avLst/>
          </a:prstGeom>
        </p:spPr>
      </p:pic>
      <p:pic>
        <p:nvPicPr>
          <p:cNvPr id="2097153" name="Picture 6"/>
          <p:cNvPicPr>
            <a:picLocks noChangeAspect="1"/>
          </p:cNvPicPr>
          <p:nvPr/>
        </p:nvPicPr>
        <p:blipFill rotWithShape="1">
          <a:blip r:embed="rId20" cstate="print"/>
          <a:srcRect l="35640"/>
          <a:stretch>
            <a:fillRect/>
          </a:stretch>
        </p:blipFill>
        <p:spPr>
          <a:xfrm>
            <a:off x="0" y="2892347"/>
            <a:ext cx="1522412" cy="2365453"/>
          </a:xfrm>
          <a:prstGeom prst="rect">
            <a:avLst/>
          </a:prstGeom>
        </p:spPr>
      </p:pic>
      <p:sp>
        <p:nvSpPr>
          <p:cNvPr id="104857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r:embed="rId21" cstate="print"/>
          <a:srcRect t="28813"/>
          <a:stretch>
            <a:fillRect/>
          </a:stretch>
        </p:blipFill>
        <p:spPr>
          <a:xfrm>
            <a:off x="7999412" y="0"/>
            <a:ext cx="1603387" cy="1141407"/>
          </a:xfrm>
          <a:prstGeom prst="rect">
            <a:avLst/>
          </a:prstGeom>
        </p:spPr>
      </p:pic>
      <p:pic>
        <p:nvPicPr>
          <p:cNvPr id="2097155" name="Picture 9"/>
          <p:cNvPicPr>
            <a:picLocks noChangeAspect="1"/>
          </p:cNvPicPr>
          <p:nvPr/>
        </p:nvPicPr>
        <p:blipFill rotWithShape="1">
          <a:blip r:embed="rId22" cstate="print"/>
          <a:srcRect b="23320"/>
          <a:stretch>
            <a:fillRect/>
          </a:stretch>
        </p:blipFill>
        <p:spPr>
          <a:xfrm>
            <a:off x="8605878" y="6096000"/>
            <a:ext cx="993734" cy="762000"/>
          </a:xfrm>
          <a:prstGeom prst="rect">
            <a:avLst/>
          </a:prstGeom>
        </p:spPr>
      </p:pic>
      <p:sp>
        <p:nvSpPr>
          <p:cNvPr id="104857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104857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B7F4EA-1457-4C96-B728-E89032D08DFC}" type="datetimeFigureOut">
              <a:rPr lang="en-US" smtClean="0"/>
              <a:pPr/>
              <a:t>1/20/2019</a:t>
            </a:fld>
            <a:endParaRPr lang="en-US" dirty="0"/>
          </a:p>
        </p:txBody>
      </p:sp>
      <p:sp>
        <p:nvSpPr>
          <p:cNvPr id="104858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104858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FFBE26-E255-487D-BD37-4B5EB184FB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1" y="213360"/>
            <a:ext cx="10050834" cy="1639888"/>
          </a:xfrm>
        </p:spPr>
        <p:txBody>
          <a:bodyPr/>
          <a:lstStyle/>
          <a:p>
            <a:r>
              <a:rPr lang="en-US" sz="2800" b="1" dirty="0" smtClean="0"/>
              <a:t>Global Warming and its Impact on Climate Changes</a:t>
            </a:r>
          </a:p>
        </p:txBody>
      </p:sp>
      <p:sp>
        <p:nvSpPr>
          <p:cNvPr id="1048590" name="TextBox 3"/>
          <p:cNvSpPr txBox="1"/>
          <p:nvPr/>
        </p:nvSpPr>
        <p:spPr>
          <a:xfrm>
            <a:off x="7162800" y="1242854"/>
            <a:ext cx="5029200" cy="400110"/>
          </a:xfrm>
          <a:prstGeom prst="rect">
            <a:avLst/>
          </a:prstGeom>
          <a:noFill/>
        </p:spPr>
        <p:txBody>
          <a:bodyPr wrap="square" rtlCol="0">
            <a:spAutoFit/>
          </a:bodyPr>
          <a:lstStyle/>
          <a:p>
            <a:r>
              <a:rPr lang="en-US" sz="2000" dirty="0" smtClean="0"/>
              <a:t>Supervisor – </a:t>
            </a:r>
            <a:r>
              <a:rPr lang="en-US" sz="2000" dirty="0" smtClean="0"/>
              <a:t>Dr. </a:t>
            </a:r>
            <a:endParaRPr lang="en-US" sz="2000" dirty="0"/>
          </a:p>
        </p:txBody>
      </p:sp>
      <p:sp>
        <p:nvSpPr>
          <p:cNvPr id="6" name="Content Placeholder 5"/>
          <p:cNvSpPr>
            <a:spLocks noGrp="1"/>
          </p:cNvSpPr>
          <p:nvPr>
            <p:ph idx="1"/>
          </p:nvPr>
        </p:nvSpPr>
        <p:spPr/>
        <p:txBody>
          <a:bodyPr/>
          <a:lstStyle/>
          <a:p>
            <a:r>
              <a:rPr lang="en-US" dirty="0" smtClean="0"/>
              <a:t>(Group Members)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pPr algn="ctr"/>
            <a:r>
              <a:rPr lang="en-US" dirty="0" smtClean="0"/>
              <a:t>Results &amp; Discussion</a:t>
            </a:r>
            <a:endParaRPr lang="en-US" dirty="0"/>
          </a:p>
        </p:txBody>
      </p:sp>
      <p:sp>
        <p:nvSpPr>
          <p:cNvPr id="1048596" name="Content Placeholder 2"/>
          <p:cNvSpPr>
            <a:spLocks noGrp="1"/>
          </p:cNvSpPr>
          <p:nvPr>
            <p:ph idx="1"/>
          </p:nvPr>
        </p:nvSpPr>
        <p:spPr/>
        <p:txBody>
          <a:bodyPr>
            <a:normAutofit/>
          </a:bodyPr>
          <a:lstStyle/>
          <a:p>
            <a:pPr marL="0" indent="0"/>
            <a:r>
              <a:rPr lang="en-US" sz="2800" dirty="0" smtClean="0"/>
              <a:t>Climate change has affected;</a:t>
            </a:r>
          </a:p>
          <a:p>
            <a:pPr marL="400050" lvl="1" indent="0"/>
            <a:r>
              <a:rPr lang="en-US" sz="2400" dirty="0" smtClean="0"/>
              <a:t>Temperature	</a:t>
            </a:r>
          </a:p>
          <a:p>
            <a:pPr marL="400050" lvl="1" indent="0"/>
            <a:r>
              <a:rPr lang="en-US" sz="2400" dirty="0" smtClean="0"/>
              <a:t>Sea levels</a:t>
            </a:r>
          </a:p>
          <a:p>
            <a:pPr marL="400050" lvl="1" indent="0"/>
            <a:r>
              <a:rPr lang="en-US" sz="2400" dirty="0" smtClean="0"/>
              <a:t>Hurricanes</a:t>
            </a:r>
          </a:p>
          <a:p>
            <a:pPr marL="400050" lvl="1" indent="0"/>
            <a:r>
              <a:rPr lang="en-US" sz="2400" dirty="0" smtClean="0"/>
              <a:t>Floods</a:t>
            </a:r>
          </a:p>
          <a:p>
            <a:pPr marL="400050" lvl="1" indent="0"/>
            <a:r>
              <a:rPr lang="en-US" sz="2400" dirty="0" smtClean="0"/>
              <a:t>Water availability</a:t>
            </a:r>
          </a:p>
          <a:p>
            <a:pPr marL="400050" lvl="1" indent="0"/>
            <a:r>
              <a:rPr lang="en-US" sz="2400" dirty="0" smtClean="0"/>
              <a:t>Healthcare </a:t>
            </a:r>
            <a:r>
              <a:rPr lang="en-US" sz="2400" dirty="0" smtClean="0"/>
              <a:t>and </a:t>
            </a:r>
            <a:r>
              <a:rPr lang="en-US" sz="2400" dirty="0" smtClean="0"/>
              <a:t>lifestyle</a:t>
            </a:r>
          </a:p>
          <a:p>
            <a:pPr marL="400050" lvl="1" indent="0"/>
            <a:r>
              <a:rPr lang="en-US" sz="2400" dirty="0" smtClean="0"/>
              <a:t>Wildlife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Discussion (Cont..)</a:t>
            </a:r>
            <a:endParaRPr lang="en-US" dirty="0"/>
          </a:p>
        </p:txBody>
      </p:sp>
      <p:sp>
        <p:nvSpPr>
          <p:cNvPr id="3" name="Content Placeholder 2"/>
          <p:cNvSpPr>
            <a:spLocks noGrp="1"/>
          </p:cNvSpPr>
          <p:nvPr>
            <p:ph idx="1"/>
          </p:nvPr>
        </p:nvSpPr>
        <p:spPr>
          <a:xfrm>
            <a:off x="1103313" y="2052918"/>
            <a:ext cx="3106737" cy="4195481"/>
          </a:xfrm>
        </p:spPr>
        <p:txBody>
          <a:bodyPr/>
          <a:lstStyle/>
          <a:p>
            <a:r>
              <a:rPr lang="en-US" dirty="0" smtClean="0"/>
              <a:t>The figure </a:t>
            </a:r>
            <a:r>
              <a:rPr lang="en-US" dirty="0" smtClean="0"/>
              <a:t>shows </a:t>
            </a:r>
            <a:r>
              <a:rPr lang="en-US" dirty="0" smtClean="0"/>
              <a:t>how the temperature has changed in between 1850 and 2012 and how it is expected to be changed till 2100, all across the world.</a:t>
            </a:r>
          </a:p>
          <a:p>
            <a:endParaRPr lang="en-US" dirty="0"/>
          </a:p>
        </p:txBody>
      </p:sp>
      <p:pic>
        <p:nvPicPr>
          <p:cNvPr id="4" name="Picture 3"/>
          <p:cNvPicPr/>
          <p:nvPr/>
        </p:nvPicPr>
        <p:blipFill>
          <a:blip r:embed="rId2" cstate="print"/>
          <a:stretch>
            <a:fillRect/>
          </a:stretch>
        </p:blipFill>
        <p:spPr bwMode="auto">
          <a:xfrm>
            <a:off x="5067300" y="1609407"/>
            <a:ext cx="6449060" cy="500094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Discussion (Cont..)</a:t>
            </a:r>
            <a:endParaRPr lang="en-US" dirty="0"/>
          </a:p>
        </p:txBody>
      </p:sp>
      <p:sp>
        <p:nvSpPr>
          <p:cNvPr id="3" name="Content Placeholder 2"/>
          <p:cNvSpPr>
            <a:spLocks noGrp="1"/>
          </p:cNvSpPr>
          <p:nvPr>
            <p:ph idx="1"/>
          </p:nvPr>
        </p:nvSpPr>
        <p:spPr>
          <a:xfrm>
            <a:off x="7010400" y="2052918"/>
            <a:ext cx="4305300" cy="4195481"/>
          </a:xfrm>
        </p:spPr>
        <p:txBody>
          <a:bodyPr/>
          <a:lstStyle/>
          <a:p>
            <a:r>
              <a:rPr lang="en-US" dirty="0" smtClean="0"/>
              <a:t>Specifically, when concerned to discuss how climate change has affected Australia, then </a:t>
            </a:r>
            <a:r>
              <a:rPr lang="en-US" dirty="0" smtClean="0"/>
              <a:t>figure </a:t>
            </a:r>
            <a:r>
              <a:rPr lang="en-US" dirty="0" smtClean="0"/>
              <a:t>shows how the temperature is rising in the last 100 years; </a:t>
            </a:r>
            <a:endParaRPr lang="en-US" dirty="0"/>
          </a:p>
        </p:txBody>
      </p:sp>
      <p:pic>
        <p:nvPicPr>
          <p:cNvPr id="4" name="Picture 3"/>
          <p:cNvPicPr/>
          <p:nvPr/>
        </p:nvPicPr>
        <p:blipFill>
          <a:blip r:embed="rId2" cstate="print"/>
          <a:stretch>
            <a:fillRect/>
          </a:stretch>
        </p:blipFill>
        <p:spPr bwMode="auto">
          <a:xfrm>
            <a:off x="609600" y="1542401"/>
            <a:ext cx="6457950" cy="46678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Discussion (Cont..)</a:t>
            </a:r>
            <a:endParaRPr lang="en-US" dirty="0"/>
          </a:p>
        </p:txBody>
      </p:sp>
      <p:sp>
        <p:nvSpPr>
          <p:cNvPr id="3" name="Content Placeholder 2"/>
          <p:cNvSpPr>
            <a:spLocks noGrp="1"/>
          </p:cNvSpPr>
          <p:nvPr>
            <p:ph idx="1"/>
          </p:nvPr>
        </p:nvSpPr>
        <p:spPr/>
        <p:txBody>
          <a:bodyPr/>
          <a:lstStyle/>
          <a:p>
            <a:r>
              <a:rPr lang="en-US" dirty="0" smtClean="0"/>
              <a:t>When comparing the sea level from 1870 to the sea level in 2000, it becomes clear that the rise in temperature as well as global warming is highly affecting the sea levels all across the world.</a:t>
            </a:r>
            <a:endParaRPr lang="en-US" dirty="0"/>
          </a:p>
        </p:txBody>
      </p:sp>
      <p:pic>
        <p:nvPicPr>
          <p:cNvPr id="5" name="Picture 4"/>
          <p:cNvPicPr/>
          <p:nvPr/>
        </p:nvPicPr>
        <p:blipFill>
          <a:blip r:embed="rId2" cstate="print"/>
          <a:stretch>
            <a:fillRect/>
          </a:stretch>
        </p:blipFill>
        <p:spPr bwMode="auto">
          <a:xfrm>
            <a:off x="1611514" y="3211476"/>
            <a:ext cx="9437486" cy="334172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&amp; Discussion (Cont..)</a:t>
            </a:r>
            <a:endParaRPr lang="en-US" dirty="0"/>
          </a:p>
        </p:txBody>
      </p:sp>
      <p:sp>
        <p:nvSpPr>
          <p:cNvPr id="3" name="Content Placeholder 2"/>
          <p:cNvSpPr>
            <a:spLocks noGrp="1"/>
          </p:cNvSpPr>
          <p:nvPr>
            <p:ph idx="1"/>
          </p:nvPr>
        </p:nvSpPr>
        <p:spPr>
          <a:xfrm>
            <a:off x="1103313" y="2052918"/>
            <a:ext cx="3430588" cy="4195481"/>
          </a:xfrm>
        </p:spPr>
        <p:txBody>
          <a:bodyPr>
            <a:noAutofit/>
          </a:bodyPr>
          <a:lstStyle/>
          <a:p>
            <a:r>
              <a:rPr lang="en-US" dirty="0" smtClean="0"/>
              <a:t>The human activities are the real contributor to climate change, as the production of heat and electricity, industrial reactions, agricultural practices, and fuel consumption by vehicles are causing great emission of carbon dioxide. </a:t>
            </a:r>
            <a:endParaRPr lang="en-US" dirty="0"/>
          </a:p>
        </p:txBody>
      </p:sp>
      <p:pic>
        <p:nvPicPr>
          <p:cNvPr id="4" name="Picture 3"/>
          <p:cNvPicPr/>
          <p:nvPr/>
        </p:nvPicPr>
        <p:blipFill>
          <a:blip r:embed="rId2" cstate="print"/>
          <a:stretch>
            <a:fillRect/>
          </a:stretch>
        </p:blipFill>
        <p:spPr bwMode="auto">
          <a:xfrm>
            <a:off x="4653597" y="1608137"/>
            <a:ext cx="6700203" cy="46402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normAutofit/>
          </a:bodyPr>
          <a:lstStyle/>
          <a:p>
            <a:r>
              <a:rPr lang="en-US" sz="2800" dirty="0" smtClean="0"/>
              <a:t>Use Hybrid and Electric Cars</a:t>
            </a:r>
          </a:p>
          <a:p>
            <a:r>
              <a:rPr lang="en-US" sz="2800" dirty="0" smtClean="0"/>
              <a:t>Reduce use of fossil fuels</a:t>
            </a:r>
          </a:p>
          <a:p>
            <a:r>
              <a:rPr lang="en-US" sz="2800" dirty="0" smtClean="0"/>
              <a:t>Replacement of fuels with solar sources</a:t>
            </a:r>
          </a:p>
          <a:p>
            <a:r>
              <a:rPr lang="en-US" sz="2800" dirty="0" smtClean="0"/>
              <a:t>Promote usage of renewable resources</a:t>
            </a:r>
          </a:p>
          <a:p>
            <a:r>
              <a:rPr lang="en-US" sz="2800" dirty="0" smtClean="0"/>
              <a:t>Plastic must be banned</a:t>
            </a:r>
          </a:p>
          <a:p>
            <a:r>
              <a:rPr lang="en-US" sz="2800" dirty="0" smtClean="0"/>
              <a:t>Avoid burning forests</a:t>
            </a:r>
          </a:p>
          <a:p>
            <a:r>
              <a:rPr lang="en-US" sz="2800" dirty="0" smtClean="0"/>
              <a:t>Avoid use of agricultural chemicals</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smtClean="0"/>
              <a:t>The analysis of the last hundred years revealed </a:t>
            </a:r>
            <a:r>
              <a:rPr lang="en-US" sz="2800" dirty="0" smtClean="0"/>
              <a:t>that</a:t>
            </a:r>
          </a:p>
          <a:p>
            <a:pPr lvl="1"/>
            <a:r>
              <a:rPr lang="en-US" sz="2400" dirty="0" smtClean="0"/>
              <a:t> </a:t>
            </a:r>
            <a:r>
              <a:rPr lang="en-US" sz="2400" dirty="0" smtClean="0"/>
              <a:t>increasing carbon dioxide and other gases in the atmosphere </a:t>
            </a:r>
            <a:r>
              <a:rPr lang="en-US" sz="2400" dirty="0" smtClean="0"/>
              <a:t>is </a:t>
            </a:r>
            <a:r>
              <a:rPr lang="en-US" sz="2400" dirty="0" smtClean="0"/>
              <a:t>found due to unhealthy human activities such as use of fossil fuels, and other carbon emission objects. Thus, with the use of effective strategies, such as electric motors and solar energies, a considerable change can be observed in the climate change.</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03312" y="1447800"/>
            <a:ext cx="10098088" cy="4800599"/>
          </a:xfrm>
        </p:spPr>
        <p:txBody>
          <a:bodyPr>
            <a:normAutofit fontScale="77500" lnSpcReduction="20000"/>
          </a:bodyPr>
          <a:lstStyle/>
          <a:p>
            <a:r>
              <a:rPr lang="en-US" dirty="0" smtClean="0"/>
              <a:t>(AWEA), A. W. (2011). </a:t>
            </a:r>
            <a:r>
              <a:rPr lang="en-US" i="1" dirty="0" smtClean="0"/>
              <a:t>AWEA U.S. Wind Industry Annual Market Report.</a:t>
            </a:r>
            <a:r>
              <a:rPr lang="en-US" dirty="0" smtClean="0"/>
              <a:t> Washington, D.C: American Wind Energy Association.</a:t>
            </a:r>
          </a:p>
          <a:p>
            <a:r>
              <a:rPr lang="en-US" dirty="0" smtClean="0"/>
              <a:t>Ahmed, M. N., &amp; Schmitz, M. (2011). Economic assessment of the impact of climate change on the agriculture of Pakistan. </a:t>
            </a:r>
            <a:r>
              <a:rPr lang="en-US" i="1" dirty="0" smtClean="0"/>
              <a:t>Bus. Econ. </a:t>
            </a:r>
            <a:r>
              <a:rPr lang="en-US" i="1" dirty="0" err="1" smtClean="0"/>
              <a:t>Horiz</a:t>
            </a:r>
            <a:r>
              <a:rPr lang="en-US" i="1" dirty="0" smtClean="0"/>
              <a:t>, 4</a:t>
            </a:r>
            <a:r>
              <a:rPr lang="en-US" dirty="0" smtClean="0"/>
              <a:t>(1), 12.</a:t>
            </a:r>
          </a:p>
          <a:p>
            <a:r>
              <a:rPr lang="en-US" dirty="0" err="1" smtClean="0"/>
              <a:t>Anderegg</a:t>
            </a:r>
            <a:r>
              <a:rPr lang="en-US" dirty="0" smtClean="0"/>
              <a:t>, W., </a:t>
            </a:r>
            <a:r>
              <a:rPr lang="en-US" dirty="0" err="1" smtClean="0"/>
              <a:t>Prall</a:t>
            </a:r>
            <a:r>
              <a:rPr lang="en-US" dirty="0" smtClean="0"/>
              <a:t>, J. W., Harold, J., &amp; Schneider, S. (2010). Expert credibility in Climate Change. </a:t>
            </a:r>
            <a:r>
              <a:rPr lang="en-US" i="1" dirty="0" err="1" smtClean="0"/>
              <a:t>Froceedings</a:t>
            </a:r>
            <a:r>
              <a:rPr lang="en-US" i="1" dirty="0" smtClean="0"/>
              <a:t> of the National Academy of Sciences of the United States of America</a:t>
            </a:r>
            <a:r>
              <a:rPr lang="en-US" dirty="0" smtClean="0"/>
              <a:t>, 12107.</a:t>
            </a:r>
          </a:p>
          <a:p>
            <a:r>
              <a:rPr lang="en-US" dirty="0" smtClean="0"/>
              <a:t>Bank, T. W. (2012). </a:t>
            </a:r>
            <a:r>
              <a:rPr lang="en-US" i="1" dirty="0" smtClean="0"/>
              <a:t>World Bank Health Nutrition and Population Statistics. </a:t>
            </a:r>
            <a:r>
              <a:rPr lang="en-US" dirty="0" smtClean="0"/>
              <a:t>. Retrieved 2018, from http://databank.worldbank.org/data/home.aspx</a:t>
            </a:r>
          </a:p>
          <a:p>
            <a:r>
              <a:rPr lang="en-US" dirty="0" smtClean="0"/>
              <a:t>Epstein, P. R., </a:t>
            </a:r>
            <a:r>
              <a:rPr lang="en-US" dirty="0" err="1" smtClean="0"/>
              <a:t>Buonocore</a:t>
            </a:r>
            <a:r>
              <a:rPr lang="en-US" dirty="0" smtClean="0"/>
              <a:t>, J. J., </a:t>
            </a:r>
            <a:r>
              <a:rPr lang="en-US" dirty="0" err="1" smtClean="0"/>
              <a:t>Eckerle</a:t>
            </a:r>
            <a:r>
              <a:rPr lang="en-US" dirty="0" smtClean="0"/>
              <a:t>, K., Hendry, M., III, B. M., </a:t>
            </a:r>
            <a:r>
              <a:rPr lang="en-US" dirty="0" err="1" smtClean="0"/>
              <a:t>Heinberg</a:t>
            </a:r>
            <a:r>
              <a:rPr lang="en-US" dirty="0" smtClean="0"/>
              <a:t>, R., . . . Reinhart, N. L. (2017). Full cost accounting for the life cycle of coal. </a:t>
            </a:r>
            <a:r>
              <a:rPr lang="en-US" i="1" dirty="0" smtClean="0"/>
              <a:t>Annals of the new York Academy of Sciences, 1219</a:t>
            </a:r>
            <a:r>
              <a:rPr lang="en-US" dirty="0" smtClean="0"/>
              <a:t>(1), 73-98.</a:t>
            </a:r>
          </a:p>
          <a:p>
            <a:r>
              <a:rPr lang="en-US" dirty="0" smtClean="0"/>
              <a:t>Gordon, K. (2014). Risky Business: The economic risks of climate change in the United States. </a:t>
            </a:r>
            <a:r>
              <a:rPr lang="en-US" i="1" dirty="0" smtClean="0"/>
              <a:t>The Risky Business Project</a:t>
            </a:r>
            <a:r>
              <a:rPr lang="en-US" dirty="0" smtClean="0"/>
              <a:t>, 4.</a:t>
            </a:r>
          </a:p>
          <a:p>
            <a:r>
              <a:rPr lang="en-US" dirty="0" err="1" smtClean="0"/>
              <a:t>Greenfieldboyce</a:t>
            </a:r>
            <a:r>
              <a:rPr lang="en-US" dirty="0" smtClean="0"/>
              <a:t>, N. (January 18, 2017). </a:t>
            </a:r>
            <a:r>
              <a:rPr lang="en-US" i="1" dirty="0" smtClean="0"/>
              <a:t>2016 was the hottest year yet, scientists declare</a:t>
            </a:r>
            <a:r>
              <a:rPr lang="en-US" dirty="0" smtClean="0"/>
              <a:t>. Retrieved from http://www.npr.org/sections/thetwo-way/2017/01/18/510405739/2016-was-the-hottest-year-yet-scientists-declare</a:t>
            </a:r>
          </a:p>
          <a:p>
            <a:r>
              <a:rPr lang="en-US" dirty="0" smtClean="0"/>
              <a:t>Karl, T. R., </a:t>
            </a:r>
            <a:r>
              <a:rPr lang="en-US" dirty="0" err="1" smtClean="0"/>
              <a:t>Melillo</a:t>
            </a:r>
            <a:r>
              <a:rPr lang="en-US" dirty="0" smtClean="0"/>
              <a:t>, J. M., &amp; Peterson, T. C. (2014). </a:t>
            </a:r>
            <a:r>
              <a:rPr lang="en-US" i="1" dirty="0" smtClean="0"/>
              <a:t>Climate Change Impacts in the United States</a:t>
            </a:r>
            <a:r>
              <a:rPr lang="en-US" dirty="0" smtClean="0"/>
              <a:t>. Retrieved from https://downloads.globalchange.gov/usimpacts/pdfs/climate-impacts-report.pdf</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03312" y="1733550"/>
            <a:ext cx="8946541" cy="4514849"/>
          </a:xfrm>
        </p:spPr>
        <p:txBody>
          <a:bodyPr>
            <a:normAutofit fontScale="92500" lnSpcReduction="20000"/>
          </a:bodyPr>
          <a:lstStyle/>
          <a:p>
            <a:r>
              <a:rPr lang="en-US" dirty="0" smtClean="0"/>
              <a:t>Kerry</a:t>
            </a:r>
            <a:r>
              <a:rPr lang="en-US" dirty="0" smtClean="0"/>
              <a:t>, J. F. (2015). </a:t>
            </a:r>
            <a:r>
              <a:rPr lang="en-US" i="1" dirty="0" smtClean="0"/>
              <a:t>Remarks by Secretary Kerry on climate change and National Security</a:t>
            </a:r>
            <a:r>
              <a:rPr lang="en-US" dirty="0" smtClean="0"/>
              <a:t>. Retrieved from http://www.state.gov/secretary/remarks/2015/11/249393.htm</a:t>
            </a:r>
          </a:p>
          <a:p>
            <a:r>
              <a:rPr lang="en-US" dirty="0" smtClean="0"/>
              <a:t>Peterson, T. C., </a:t>
            </a:r>
            <a:r>
              <a:rPr lang="en-US" dirty="0" err="1" smtClean="0"/>
              <a:t>Hoerling</a:t>
            </a:r>
            <a:r>
              <a:rPr lang="en-US" dirty="0" smtClean="0"/>
              <a:t>, M. P., Stott, P. A., &amp; Herring, S. C. (2013). Explaining Extreme events of 2012 from a climate perspective. </a:t>
            </a:r>
            <a:r>
              <a:rPr lang="en-US" i="1" dirty="0" smtClean="0"/>
              <a:t>Bulletin o </a:t>
            </a:r>
            <a:r>
              <a:rPr lang="en-US" i="1" dirty="0" err="1" smtClean="0"/>
              <a:t>fthe</a:t>
            </a:r>
            <a:r>
              <a:rPr lang="en-US" i="1" dirty="0" smtClean="0"/>
              <a:t> American </a:t>
            </a:r>
            <a:r>
              <a:rPr lang="en-US" i="1" dirty="0" err="1" smtClean="0"/>
              <a:t>Meterological</a:t>
            </a:r>
            <a:r>
              <a:rPr lang="en-US" i="1" dirty="0" smtClean="0"/>
              <a:t> Society, 94</a:t>
            </a:r>
            <a:r>
              <a:rPr lang="en-US" dirty="0" smtClean="0"/>
              <a:t>(9), 45.</a:t>
            </a:r>
          </a:p>
          <a:p>
            <a:r>
              <a:rPr lang="en-US" dirty="0" smtClean="0"/>
              <a:t>Policymakers, S. o. (2014). </a:t>
            </a:r>
            <a:r>
              <a:rPr lang="en-US" i="1" dirty="0" smtClean="0"/>
              <a:t>In: Climate Change 2014, Mitigation of Climate Change</a:t>
            </a:r>
            <a:r>
              <a:rPr lang="en-US" dirty="0" smtClean="0"/>
              <a:t>. Retrieved from https://www.ipcc.ch/pdf/assessment-report/ar5/wg3/ipcc_wg3_ar5_summary-for-policymakers.pdf</a:t>
            </a:r>
          </a:p>
          <a:p>
            <a:r>
              <a:rPr lang="en-US" dirty="0" err="1" smtClean="0"/>
              <a:t>Quere</a:t>
            </a:r>
            <a:r>
              <a:rPr lang="en-US" dirty="0" smtClean="0"/>
              <a:t>, C. L. (2013). The global carbon budget 1959-2011. </a:t>
            </a:r>
            <a:r>
              <a:rPr lang="en-US" i="1" dirty="0" smtClean="0"/>
              <a:t>Earth System Science Data 5.1</a:t>
            </a:r>
            <a:r>
              <a:rPr lang="en-US" dirty="0" smtClean="0"/>
              <a:t>, 165-185.</a:t>
            </a:r>
          </a:p>
          <a:p>
            <a:r>
              <a:rPr lang="en-US" dirty="0" err="1" smtClean="0"/>
              <a:t>Trochim</a:t>
            </a:r>
            <a:r>
              <a:rPr lang="en-US" dirty="0" smtClean="0"/>
              <a:t>, W. M. (2016). Research Methodology. </a:t>
            </a:r>
            <a:r>
              <a:rPr lang="en-US" i="1" dirty="0" smtClean="0"/>
              <a:t>Research methods Knowledge Based</a:t>
            </a:r>
            <a:r>
              <a:rPr lang="en-US" dirty="0" smtClean="0"/>
              <a:t>.</a:t>
            </a:r>
          </a:p>
          <a:p>
            <a:r>
              <a:rPr lang="en-US" dirty="0" smtClean="0"/>
              <a:t>Wheeler, T., &amp; Braun, J. V. (2013). Climate change impacts on global food security. </a:t>
            </a:r>
            <a:r>
              <a:rPr lang="en-US" i="1" dirty="0" smtClean="0"/>
              <a:t>Science, 341</a:t>
            </a:r>
            <a:r>
              <a:rPr lang="en-US" dirty="0" smtClean="0"/>
              <a:t>, 508–513.</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2395818"/>
            <a:ext cx="9404723" cy="1400530"/>
          </a:xfrm>
        </p:spPr>
        <p:txBody>
          <a:bodyPr/>
          <a:lstStyle/>
          <a:p>
            <a:pPr algn="ctr"/>
            <a:r>
              <a:rPr lang="en-US" dirty="0" smtClean="0"/>
              <a:t>Any Question???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r>
              <a:rPr lang="en-US" dirty="0" smtClean="0"/>
              <a:t>Presentation Outline :</a:t>
            </a:r>
            <a:endParaRPr lang="en-US" dirty="0"/>
          </a:p>
        </p:txBody>
      </p:sp>
      <p:sp>
        <p:nvSpPr>
          <p:cNvPr id="1048592" name="Content Placeholder 2"/>
          <p:cNvSpPr>
            <a:spLocks noGrp="1"/>
          </p:cNvSpPr>
          <p:nvPr>
            <p:ph idx="1"/>
          </p:nvPr>
        </p:nvSpPr>
        <p:spPr>
          <a:xfrm>
            <a:off x="1866900" y="1657350"/>
            <a:ext cx="8182953" cy="4591049"/>
          </a:xfrm>
        </p:spPr>
        <p:txBody>
          <a:bodyPr>
            <a:normAutofit fontScale="92500" lnSpcReduction="20000"/>
          </a:bodyPr>
          <a:lstStyle/>
          <a:p>
            <a:r>
              <a:rPr lang="en-US" sz="3600" dirty="0" smtClean="0"/>
              <a:t>Background</a:t>
            </a:r>
          </a:p>
          <a:p>
            <a:r>
              <a:rPr lang="en-US" sz="3600" dirty="0" smtClean="0"/>
              <a:t>Introduction</a:t>
            </a:r>
          </a:p>
          <a:p>
            <a:r>
              <a:rPr lang="en-US" sz="3600" dirty="0" smtClean="0"/>
              <a:t>Scope of Study</a:t>
            </a:r>
          </a:p>
          <a:p>
            <a:r>
              <a:rPr lang="en-US" sz="3600" dirty="0" smtClean="0"/>
              <a:t>Objectives of Study</a:t>
            </a:r>
            <a:endParaRPr lang="en-US" sz="3600" dirty="0" smtClean="0"/>
          </a:p>
          <a:p>
            <a:r>
              <a:rPr lang="en-US" sz="3600" dirty="0" smtClean="0"/>
              <a:t>Methodology</a:t>
            </a:r>
          </a:p>
          <a:p>
            <a:r>
              <a:rPr lang="en-US" sz="3600" dirty="0" smtClean="0"/>
              <a:t>Results and Discussion</a:t>
            </a:r>
          </a:p>
          <a:p>
            <a:r>
              <a:rPr lang="en-US" sz="3600" dirty="0" smtClean="0"/>
              <a:t>Effective Strategies</a:t>
            </a:r>
            <a:endParaRPr lang="en-US" sz="3600" dirty="0" smtClean="0"/>
          </a:p>
          <a:p>
            <a:r>
              <a:rPr lang="en-US" sz="3600" dirty="0" smtClean="0"/>
              <a:t>Conclusion</a:t>
            </a:r>
            <a:endParaRPr lang="en-US" sz="3600"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 the last hundred years, global warming caused</a:t>
            </a:r>
          </a:p>
          <a:p>
            <a:pPr lvl="1"/>
            <a:r>
              <a:rPr lang="en-US" dirty="0" smtClean="0"/>
              <a:t>Rise </a:t>
            </a:r>
            <a:r>
              <a:rPr lang="en-US" dirty="0" smtClean="0"/>
              <a:t>of 0.9 degree Celsius </a:t>
            </a:r>
            <a:endParaRPr lang="en-US" dirty="0" smtClean="0"/>
          </a:p>
          <a:p>
            <a:pPr lvl="1"/>
            <a:r>
              <a:rPr lang="en-US" dirty="0" smtClean="0"/>
              <a:t>rise of 60% </a:t>
            </a:r>
            <a:r>
              <a:rPr lang="en-US" dirty="0" smtClean="0"/>
              <a:t> of GHGs</a:t>
            </a:r>
          </a:p>
          <a:p>
            <a:pPr lvl="1"/>
            <a:r>
              <a:rPr lang="en-US" dirty="0" smtClean="0"/>
              <a:t>Rise of Carbon Dioxide </a:t>
            </a:r>
            <a:r>
              <a:rPr lang="en-US" dirty="0" smtClean="0"/>
              <a:t>from 290ppm to 430ppm </a:t>
            </a:r>
            <a:endParaRPr lang="en-US" dirty="0" smtClean="0"/>
          </a:p>
          <a:p>
            <a:pPr lvl="1"/>
            <a:r>
              <a:rPr lang="en-US" dirty="0" smtClean="0"/>
              <a:t>Rise of sea levels  about </a:t>
            </a:r>
            <a:r>
              <a:rPr lang="en-US" dirty="0" smtClean="0"/>
              <a:t>2 meters which are approximately 6.6 feet. </a:t>
            </a:r>
          </a:p>
          <a:p>
            <a:r>
              <a:rPr lang="en-US" dirty="0" smtClean="0"/>
              <a:t>Causes of climate change and global warming;</a:t>
            </a:r>
          </a:p>
          <a:p>
            <a:pPr lvl="1"/>
            <a:r>
              <a:rPr lang="en-US" dirty="0" smtClean="0"/>
              <a:t>Burning </a:t>
            </a:r>
            <a:r>
              <a:rPr lang="en-US" dirty="0" smtClean="0"/>
              <a:t>of fossil fuels, such as gas, oil, and coal</a:t>
            </a:r>
            <a:r>
              <a:rPr lang="en-US" dirty="0" smtClean="0"/>
              <a:t>,</a:t>
            </a:r>
          </a:p>
          <a:p>
            <a:pPr lvl="1"/>
            <a:r>
              <a:rPr lang="en-US" dirty="0" smtClean="0"/>
              <a:t>Clearing </a:t>
            </a:r>
            <a:r>
              <a:rPr lang="en-US" dirty="0" smtClean="0"/>
              <a:t>of forests</a:t>
            </a:r>
            <a:r>
              <a:rPr lang="en-US" dirty="0" smtClean="0"/>
              <a:t>,</a:t>
            </a:r>
          </a:p>
          <a:p>
            <a:pPr lvl="1"/>
            <a:r>
              <a:rPr lang="en-US" dirty="0" smtClean="0"/>
              <a:t>Chemical </a:t>
            </a:r>
            <a:r>
              <a:rPr lang="en-US" dirty="0" smtClean="0"/>
              <a:t>activities, </a:t>
            </a:r>
            <a:endParaRPr lang="en-US" dirty="0" smtClean="0"/>
          </a:p>
          <a:p>
            <a:pPr lvl="1"/>
            <a:r>
              <a:rPr lang="en-US" dirty="0" smtClean="0"/>
              <a:t>Agricultural </a:t>
            </a:r>
            <a:r>
              <a:rPr lang="en-US" dirty="0" smtClean="0"/>
              <a:t>practices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03312" y="1676400"/>
            <a:ext cx="8946541" cy="4571999"/>
          </a:xfrm>
        </p:spPr>
        <p:txBody>
          <a:bodyPr>
            <a:noAutofit/>
          </a:bodyPr>
          <a:lstStyle/>
          <a:p>
            <a:r>
              <a:rPr lang="en-US" sz="2400" dirty="0" smtClean="0"/>
              <a:t>Climate change is affecting the sea level through;</a:t>
            </a:r>
          </a:p>
          <a:p>
            <a:pPr lvl="1"/>
            <a:r>
              <a:rPr lang="en-US" sz="2000" dirty="0" smtClean="0"/>
              <a:t>Melting </a:t>
            </a:r>
            <a:r>
              <a:rPr lang="en-US" sz="2000" dirty="0" smtClean="0"/>
              <a:t>the ice fields </a:t>
            </a:r>
            <a:endParaRPr lang="en-US" sz="2000" dirty="0" smtClean="0"/>
          </a:p>
          <a:p>
            <a:pPr lvl="1"/>
            <a:r>
              <a:rPr lang="en-US" sz="2000" dirty="0" smtClean="0"/>
              <a:t>Increasing </a:t>
            </a:r>
            <a:r>
              <a:rPr lang="en-US" sz="2000" dirty="0" smtClean="0"/>
              <a:t>the warmness of </a:t>
            </a:r>
            <a:r>
              <a:rPr lang="en-US" sz="2000" dirty="0" smtClean="0"/>
              <a:t>oceans</a:t>
            </a:r>
            <a:endParaRPr lang="en-US" sz="2000" dirty="0" smtClean="0"/>
          </a:p>
          <a:p>
            <a:r>
              <a:rPr lang="en-US" sz="2400" dirty="0" smtClean="0"/>
              <a:t>Climate </a:t>
            </a:r>
            <a:r>
              <a:rPr lang="en-US" sz="2400" dirty="0" smtClean="0"/>
              <a:t>change is affecting the </a:t>
            </a:r>
            <a:r>
              <a:rPr lang="en-US" sz="2400" dirty="0" smtClean="0"/>
              <a:t>rainfall patterns</a:t>
            </a:r>
          </a:p>
          <a:p>
            <a:pPr lvl="1"/>
            <a:r>
              <a:rPr lang="en-US" sz="2000" dirty="0" smtClean="0"/>
              <a:t>Precipitation </a:t>
            </a:r>
            <a:r>
              <a:rPr lang="en-US" sz="2000" dirty="0" smtClean="0"/>
              <a:t>is becoming more intense but less </a:t>
            </a:r>
            <a:r>
              <a:rPr lang="en-US" sz="2000" dirty="0" smtClean="0"/>
              <a:t>frequent</a:t>
            </a:r>
          </a:p>
          <a:p>
            <a:pPr lvl="1"/>
            <a:r>
              <a:rPr lang="en-US" sz="2000" dirty="0" smtClean="0"/>
              <a:t>California, 2015 was recorded as the driest </a:t>
            </a:r>
            <a:r>
              <a:rPr lang="en-US" sz="2000" dirty="0" smtClean="0"/>
              <a:t>year</a:t>
            </a:r>
            <a:r>
              <a:rPr lang="en-US" sz="2000" dirty="0" smtClean="0"/>
              <a:t>.</a:t>
            </a:r>
          </a:p>
          <a:p>
            <a:r>
              <a:rPr lang="en-US" sz="2400" dirty="0" smtClean="0"/>
              <a:t> Climate change is causing </a:t>
            </a:r>
            <a:r>
              <a:rPr lang="en-US" sz="2400" dirty="0" smtClean="0"/>
              <a:t>reduction in crop yields </a:t>
            </a:r>
            <a:endParaRPr lang="en-US" sz="2400" dirty="0" smtClean="0"/>
          </a:p>
          <a:p>
            <a:pPr lvl="1"/>
            <a:r>
              <a:rPr lang="en-US" sz="2000" dirty="0" smtClean="0"/>
              <a:t>East African countries faced a 30% </a:t>
            </a:r>
            <a:r>
              <a:rPr lang="en-US" sz="2000" dirty="0" smtClean="0"/>
              <a:t>reduction </a:t>
            </a:r>
            <a:r>
              <a:rPr lang="en-US" sz="2000" dirty="0" smtClean="0"/>
              <a:t>due to below-average rainfall between 2010 and 2016</a:t>
            </a:r>
            <a:r>
              <a:rPr lang="en-US" sz="2000" dirty="0" smtClean="0"/>
              <a:t>.</a:t>
            </a:r>
            <a:endParaRPr lang="en-US"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a:t>
            </a:r>
            <a:endParaRPr lang="en-US" dirty="0"/>
          </a:p>
        </p:txBody>
      </p:sp>
      <p:sp>
        <p:nvSpPr>
          <p:cNvPr id="3" name="Content Placeholder 2"/>
          <p:cNvSpPr>
            <a:spLocks noGrp="1"/>
          </p:cNvSpPr>
          <p:nvPr>
            <p:ph idx="1"/>
          </p:nvPr>
        </p:nvSpPr>
        <p:spPr/>
        <p:txBody>
          <a:bodyPr>
            <a:normAutofit/>
          </a:bodyPr>
          <a:lstStyle/>
          <a:p>
            <a:r>
              <a:rPr lang="en-US" sz="2400" dirty="0" smtClean="0"/>
              <a:t>Climate </a:t>
            </a:r>
            <a:r>
              <a:rPr lang="en-US" sz="2400" dirty="0" smtClean="0"/>
              <a:t>change has brought political instability </a:t>
            </a:r>
            <a:r>
              <a:rPr lang="en-US" sz="2400" dirty="0" smtClean="0"/>
              <a:t>worldwide</a:t>
            </a:r>
          </a:p>
          <a:p>
            <a:pPr lvl="1"/>
            <a:r>
              <a:rPr lang="en-US" sz="2000" dirty="0" smtClean="0"/>
              <a:t>Examples: </a:t>
            </a:r>
            <a:r>
              <a:rPr lang="en-US" sz="2000" dirty="0" smtClean="0"/>
              <a:t>the </a:t>
            </a:r>
            <a:r>
              <a:rPr lang="en-US" sz="2000" dirty="0" err="1" smtClean="0"/>
              <a:t>Somalian</a:t>
            </a:r>
            <a:r>
              <a:rPr lang="en-US" sz="2000" dirty="0" smtClean="0"/>
              <a:t> Civil war and Syrian civil </a:t>
            </a:r>
            <a:r>
              <a:rPr lang="en-US" sz="2000" dirty="0" smtClean="0"/>
              <a:t>war</a:t>
            </a:r>
            <a:endParaRPr lang="en-US" sz="2000" dirty="0" smtClean="0"/>
          </a:p>
          <a:p>
            <a:r>
              <a:rPr lang="en-US" sz="2400" dirty="0" smtClean="0"/>
              <a:t>Climate </a:t>
            </a:r>
            <a:r>
              <a:rPr lang="en-US" sz="2400" dirty="0" smtClean="0"/>
              <a:t>change is increasing health issues </a:t>
            </a:r>
            <a:endParaRPr lang="en-US" sz="2400" dirty="0" smtClean="0"/>
          </a:p>
          <a:p>
            <a:pPr lvl="1"/>
            <a:r>
              <a:rPr lang="en-US" sz="2000" dirty="0" smtClean="0"/>
              <a:t>In 2003, approx 70,000 people died due to European </a:t>
            </a:r>
            <a:r>
              <a:rPr lang="en-US" sz="2000" dirty="0" smtClean="0"/>
              <a:t>hot </a:t>
            </a:r>
            <a:r>
              <a:rPr lang="en-US" sz="2000" dirty="0" smtClean="0"/>
              <a:t>wave </a:t>
            </a:r>
          </a:p>
          <a:p>
            <a:pPr lvl="1"/>
            <a:r>
              <a:rPr lang="en-US" sz="2000" dirty="0" smtClean="0"/>
              <a:t>Causing </a:t>
            </a:r>
            <a:r>
              <a:rPr lang="en-US" sz="2000" dirty="0" smtClean="0"/>
              <a:t>excel to lives lost due to heart and lung diseases</a:t>
            </a:r>
            <a:endParaRPr lang="en-US" sz="2000" dirty="0" smtClean="0"/>
          </a:p>
          <a:p>
            <a:r>
              <a:rPr lang="en-US" sz="2400" dirty="0" smtClean="0"/>
              <a:t>Climate change is affecting </a:t>
            </a:r>
            <a:r>
              <a:rPr lang="en-US" sz="2400" dirty="0" smtClean="0"/>
              <a:t>the wildlife and ecosystems </a:t>
            </a:r>
            <a:endParaRPr lang="en-US" sz="2400" dirty="0" smtClean="0"/>
          </a:p>
          <a:p>
            <a:pPr lvl="1"/>
            <a:r>
              <a:rPr lang="en-US" sz="2000" dirty="0" smtClean="0"/>
              <a:t>Example: </a:t>
            </a:r>
            <a:r>
              <a:rPr lang="en-US" sz="2000" dirty="0" smtClean="0"/>
              <a:t>coral bleaching event in Queensland</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climate.nasa.gov/system/content_pages/main_images/1320_effects-image.jpg"/>
          <p:cNvPicPr>
            <a:picLocks noChangeAspect="1" noChangeArrowheads="1"/>
          </p:cNvPicPr>
          <p:nvPr/>
        </p:nvPicPr>
        <p:blipFill>
          <a:blip r:embed="rId2" cstate="print"/>
          <a:srcRect/>
          <a:stretch>
            <a:fillRect/>
          </a:stretch>
        </p:blipFill>
        <p:spPr bwMode="auto">
          <a:xfrm>
            <a:off x="0" y="0"/>
            <a:ext cx="12228794"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Study</a:t>
            </a:r>
            <a:endParaRPr lang="en-US" dirty="0"/>
          </a:p>
        </p:txBody>
      </p:sp>
      <p:sp>
        <p:nvSpPr>
          <p:cNvPr id="3" name="Content Placeholder 2"/>
          <p:cNvSpPr>
            <a:spLocks noGrp="1"/>
          </p:cNvSpPr>
          <p:nvPr>
            <p:ph idx="1"/>
          </p:nvPr>
        </p:nvSpPr>
        <p:spPr/>
        <p:txBody>
          <a:bodyPr>
            <a:normAutofit/>
          </a:bodyPr>
          <a:lstStyle/>
          <a:p>
            <a:r>
              <a:rPr lang="en-US" sz="3200" dirty="0" smtClean="0"/>
              <a:t>The knowledge regarding the impact of global warming on climate is </a:t>
            </a:r>
            <a:r>
              <a:rPr lang="en-US" sz="3200" dirty="0" smtClean="0"/>
              <a:t>crucial;</a:t>
            </a:r>
          </a:p>
          <a:p>
            <a:pPr lvl="1"/>
            <a:r>
              <a:rPr lang="en-US" sz="2800" dirty="0" smtClean="0"/>
              <a:t> To </a:t>
            </a:r>
            <a:r>
              <a:rPr lang="en-US" sz="2800" dirty="0" smtClean="0"/>
              <a:t>understand its adverse effects on the agriculture, lifestyles, survival of animals, and health of human beings</a:t>
            </a:r>
            <a:r>
              <a:rPr lang="en-US" sz="2800" dirty="0" smtClean="0"/>
              <a:t>.</a:t>
            </a:r>
          </a:p>
          <a:p>
            <a:pPr lvl="1"/>
            <a:r>
              <a:rPr lang="en-US" sz="2800" dirty="0" smtClean="0"/>
              <a:t>To </a:t>
            </a:r>
            <a:r>
              <a:rPr lang="en-US" sz="2800" dirty="0" smtClean="0"/>
              <a:t>develop new strategies in order to control activities causing global </a:t>
            </a:r>
            <a:r>
              <a:rPr lang="en-US" sz="2800" dirty="0" smtClean="0"/>
              <a:t>warming</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731962" y="1881468"/>
            <a:ext cx="8946541" cy="4195481"/>
          </a:xfrm>
        </p:spPr>
        <p:txBody>
          <a:bodyPr>
            <a:normAutofit/>
          </a:bodyPr>
          <a:lstStyle/>
          <a:p>
            <a:pPr algn="ctr"/>
            <a:r>
              <a:rPr lang="en-US" sz="4000" dirty="0" smtClean="0"/>
              <a:t>To </a:t>
            </a:r>
            <a:r>
              <a:rPr lang="en-US" sz="4000" dirty="0" smtClean="0"/>
              <a:t>analyze how global warming is affecting the climates worldwide, and how Australia is being affected by such changes.</a:t>
            </a: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dirty="0" smtClean="0"/>
              <a:t>METHODOLOGY</a:t>
            </a:r>
            <a:endParaRPr lang="en-US" dirty="0"/>
          </a:p>
        </p:txBody>
      </p:sp>
      <p:sp>
        <p:nvSpPr>
          <p:cNvPr id="1048594" name="Content Placeholder 2"/>
          <p:cNvSpPr>
            <a:spLocks noGrp="1"/>
          </p:cNvSpPr>
          <p:nvPr>
            <p:ph idx="1"/>
          </p:nvPr>
        </p:nvSpPr>
        <p:spPr/>
        <p:txBody>
          <a:bodyPr/>
          <a:lstStyle/>
          <a:p>
            <a:r>
              <a:rPr lang="en-US" dirty="0" smtClean="0"/>
              <a:t>Quantitative Meta-analysis </a:t>
            </a:r>
            <a:r>
              <a:rPr lang="en-US" dirty="0" err="1" smtClean="0"/>
              <a:t>Methdology</a:t>
            </a:r>
            <a:endParaRPr lang="en-US" dirty="0" smtClean="0"/>
          </a:p>
          <a:p>
            <a:r>
              <a:rPr lang="en-GB" dirty="0" smtClean="0"/>
              <a:t>Analyzed already </a:t>
            </a:r>
            <a:r>
              <a:rPr lang="en-GB" dirty="0" smtClean="0"/>
              <a:t>published data and </a:t>
            </a:r>
            <a:r>
              <a:rPr lang="en-GB" dirty="0" smtClean="0"/>
              <a:t>reports to evaluate how the climate change has affected the world in last hundred years</a:t>
            </a:r>
          </a:p>
          <a:p>
            <a:pPr>
              <a:buNone/>
            </a:pPr>
            <a:endParaRPr lang="en-US" dirty="0" smtClean="0"/>
          </a:p>
        </p:txBody>
      </p:sp>
      <p:graphicFrame>
        <p:nvGraphicFramePr>
          <p:cNvPr id="4194304" name="Diagram 3"/>
          <p:cNvGraphicFramePr>
            <a:graphicFrameLocks/>
          </p:cNvGraphicFramePr>
          <p:nvPr/>
        </p:nvGraphicFramePr>
        <p:xfrm>
          <a:off x="21082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1783</Words>
  <Application>Microsoft Office PowerPoint</Application>
  <PresentationFormat>Custom</PresentationFormat>
  <Paragraphs>111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Global Warming and its Impact on Climate Changes</vt:lpstr>
      <vt:lpstr>Presentation Outline :</vt:lpstr>
      <vt:lpstr>Background</vt:lpstr>
      <vt:lpstr>Introduction</vt:lpstr>
      <vt:lpstr>Introduction (Cont..)</vt:lpstr>
      <vt:lpstr>Slide 6</vt:lpstr>
      <vt:lpstr>Scope of the Study</vt:lpstr>
      <vt:lpstr>Objectives</vt:lpstr>
      <vt:lpstr>METHODOLOGY</vt:lpstr>
      <vt:lpstr>Results &amp; Discussion</vt:lpstr>
      <vt:lpstr>Results &amp; Discussion (Cont..)</vt:lpstr>
      <vt:lpstr>Results &amp; Discussion (Cont..)</vt:lpstr>
      <vt:lpstr>Results &amp; Discussion (Cont..)</vt:lpstr>
      <vt:lpstr>Results &amp; Discussion (Cont..)</vt:lpstr>
      <vt:lpstr>Strategies</vt:lpstr>
      <vt:lpstr>Conclusion</vt:lpstr>
      <vt:lpstr>References</vt:lpstr>
      <vt:lpstr>References</vt:lpstr>
      <vt:lpstr>Any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of hydro power</dc:title>
  <dc:creator>admin</dc:creator>
  <cp:lastModifiedBy>Writer</cp:lastModifiedBy>
  <cp:revision>10</cp:revision>
  <dcterms:created xsi:type="dcterms:W3CDTF">2018-09-03T14:45:51Z</dcterms:created>
  <dcterms:modified xsi:type="dcterms:W3CDTF">2019-01-20T21:39:35Z</dcterms:modified>
</cp:coreProperties>
</file>