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ofreader" initials="PR" lastIdx="9" clrIdx="0">
    <p:extLst>
      <p:ext uri="{19B8F6BF-5375-455C-9EA6-DF929625EA0E}">
        <p15:presenceInfo xmlns:p15="http://schemas.microsoft.com/office/powerpoint/2012/main" userId="Proofrea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5501" autoAdjust="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6CA6C-4406-4FF4-A732-76B699F311E7}" type="datetimeFigureOut">
              <a:rPr lang="en-US" smtClean="0"/>
              <a:t>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6A7DE-30DF-4EAB-A46D-7279694B50AF}" type="slidenum">
              <a:rPr lang="en-US" smtClean="0"/>
              <a:t>‹#›</a:t>
            </a:fld>
            <a:endParaRPr lang="en-US"/>
          </a:p>
        </p:txBody>
      </p:sp>
    </p:spTree>
    <p:extLst>
      <p:ext uri="{BB962C8B-B14F-4D97-AF65-F5344CB8AC3E}">
        <p14:creationId xmlns:p14="http://schemas.microsoft.com/office/powerpoint/2010/main" val="5067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6A7DE-30DF-4EAB-A46D-7279694B50AF}" type="slidenum">
              <a:rPr lang="en-US" smtClean="0"/>
              <a:t>1</a:t>
            </a:fld>
            <a:endParaRPr lang="en-US"/>
          </a:p>
        </p:txBody>
      </p:sp>
    </p:spTree>
    <p:extLst>
      <p:ext uri="{BB962C8B-B14F-4D97-AF65-F5344CB8AC3E}">
        <p14:creationId xmlns:p14="http://schemas.microsoft.com/office/powerpoint/2010/main" val="364124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Healthcare facilities are constantly adapting to changes and variations in recent years. New and advanced technology has replaced many traditional treatment plans with new and evidence-based practices. To adapt to the changes, knowledge of professional education, regulation of healthcare facilities, affiliations with health care organizations and knowledge of new technology is essential. </a:t>
            </a:r>
          </a:p>
          <a:p>
            <a:r>
              <a:rPr lang="en-US" sz="1200" kern="1200" dirty="0">
                <a:solidFill>
                  <a:schemeClr val="tx1"/>
                </a:solidFill>
                <a:effectLst/>
                <a:latin typeface="+mn-lt"/>
                <a:ea typeface="+mn-ea"/>
                <a:cs typeface="+mn-cs"/>
              </a:rPr>
              <a:t>For example polio, tuberculosis and smallpox are few examples of successes in illness management. However, new strains may appear, that can change the development of immunization with time. </a:t>
            </a:r>
          </a:p>
          <a:p>
            <a:r>
              <a:rPr lang="en-US" sz="1200" kern="1200" dirty="0">
                <a:solidFill>
                  <a:schemeClr val="tx1"/>
                </a:solidFill>
                <a:effectLst/>
                <a:latin typeface="+mn-lt"/>
                <a:ea typeface="+mn-ea"/>
                <a:cs typeface="+mn-cs"/>
              </a:rPr>
              <a:t>The need to include clients' perspective on the quality of care is gaining currency as more providers and organizations have realized that client satisfaction measurement is a cost-effective, noninvasive indicator of quality of care: since allowing clients to voice their opinions about the care they receive can be seen as part of a broader commitment to ensuring public and client participation in health care (Reddy et al., 2018). Changes in population size, age, race, and ethnicity affect the health-care resources needed, the cost of care provided, and even the conditions associated with each population group (</a:t>
            </a:r>
            <a:r>
              <a:rPr lang="en-US" sz="1200" kern="1200" dirty="0" err="1">
                <a:solidFill>
                  <a:schemeClr val="tx1"/>
                </a:solidFill>
                <a:effectLst/>
                <a:latin typeface="+mn-lt"/>
                <a:ea typeface="+mn-ea"/>
                <a:cs typeface="+mn-cs"/>
              </a:rPr>
              <a:t>Baldacchino</a:t>
            </a:r>
            <a:r>
              <a:rPr lang="en-US" sz="1200" kern="1200" dirty="0">
                <a:solidFill>
                  <a:schemeClr val="tx1"/>
                </a:solidFill>
                <a:effectLst/>
                <a:latin typeface="+mn-lt"/>
                <a:ea typeface="+mn-ea"/>
                <a:cs typeface="+mn-cs"/>
              </a:rPr>
              <a:t> et al., 2017). Health-care organizations will have to adapt quickly to meet their patients’ changing needs—all the while addressing health-reform requirements.</a:t>
            </a:r>
          </a:p>
          <a:p>
            <a:endParaRPr lang="en-US" dirty="0"/>
          </a:p>
        </p:txBody>
      </p:sp>
      <p:sp>
        <p:nvSpPr>
          <p:cNvPr id="4" name="Slide Number Placeholder 3"/>
          <p:cNvSpPr>
            <a:spLocks noGrp="1"/>
          </p:cNvSpPr>
          <p:nvPr>
            <p:ph type="sldNum" sz="quarter" idx="10"/>
          </p:nvPr>
        </p:nvSpPr>
        <p:spPr/>
        <p:txBody>
          <a:bodyPr/>
          <a:lstStyle/>
          <a:p>
            <a:fld id="{A4E6A7DE-30DF-4EAB-A46D-7279694B50AF}" type="slidenum">
              <a:rPr lang="en-US" smtClean="0"/>
              <a:t>2</a:t>
            </a:fld>
            <a:endParaRPr lang="en-US"/>
          </a:p>
        </p:txBody>
      </p:sp>
    </p:spTree>
    <p:extLst>
      <p:ext uri="{BB962C8B-B14F-4D97-AF65-F5344CB8AC3E}">
        <p14:creationId xmlns:p14="http://schemas.microsoft.com/office/powerpoint/2010/main" val="15192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Regulation plays a major role in the health care industry and health care insurance coverage (</a:t>
            </a:r>
            <a:r>
              <a:rPr lang="en-US" sz="1200" kern="1200" dirty="0" err="1">
                <a:solidFill>
                  <a:schemeClr val="tx1"/>
                </a:solidFill>
                <a:effectLst/>
                <a:latin typeface="+mn-lt"/>
                <a:ea typeface="+mn-ea"/>
                <a:cs typeface="+mn-cs"/>
              </a:rPr>
              <a:t>Baldacchino</a:t>
            </a:r>
            <a:r>
              <a:rPr lang="en-US" sz="1200" kern="1200" dirty="0">
                <a:solidFill>
                  <a:schemeClr val="tx1"/>
                </a:solidFill>
                <a:effectLst/>
                <a:latin typeface="+mn-lt"/>
                <a:ea typeface="+mn-ea"/>
                <a:cs typeface="+mn-cs"/>
              </a:rPr>
              <a:t> et al., 2017). The various regulatory bodies protect the public from several health risks and provide numerous programs for public health and welfare. Together, these regulatory agencies protect and regulate public health at every level. Health care regulations are developed and implemented not only by all levels of government (federal, state and local) but by private organizations as well.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Security and electronic health record and access to healthcare facilities are some provisions that were established by the healthcare industries (Wan &amp; </a:t>
            </a:r>
            <a:r>
              <a:rPr lang="en-US" dirty="0" err="1"/>
              <a:t>Alagar</a:t>
            </a:r>
            <a:r>
              <a:rPr lang="en-US" dirty="0"/>
              <a:t>, 2016). </a:t>
            </a:r>
          </a:p>
          <a:p>
            <a:endParaRPr lang="en-US" dirty="0"/>
          </a:p>
        </p:txBody>
      </p:sp>
      <p:sp>
        <p:nvSpPr>
          <p:cNvPr id="4" name="Slide Number Placeholder 3"/>
          <p:cNvSpPr>
            <a:spLocks noGrp="1"/>
          </p:cNvSpPr>
          <p:nvPr>
            <p:ph type="sldNum" sz="quarter" idx="10"/>
          </p:nvPr>
        </p:nvSpPr>
        <p:spPr/>
        <p:txBody>
          <a:bodyPr/>
          <a:lstStyle/>
          <a:p>
            <a:fld id="{A4E6A7DE-30DF-4EAB-A46D-7279694B50AF}" type="slidenum">
              <a:rPr lang="en-US" smtClean="0"/>
              <a:t>3</a:t>
            </a:fld>
            <a:endParaRPr lang="en-US"/>
          </a:p>
        </p:txBody>
      </p:sp>
    </p:spTree>
    <p:extLst>
      <p:ext uri="{BB962C8B-B14F-4D97-AF65-F5344CB8AC3E}">
        <p14:creationId xmlns:p14="http://schemas.microsoft.com/office/powerpoint/2010/main" val="142706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of the insurance companies usually work for their publicity and often do not provide flexible reimbursement plans for patients (</a:t>
            </a:r>
            <a:r>
              <a:rPr lang="en-US" sz="1200" kern="1200" dirty="0" err="1">
                <a:solidFill>
                  <a:schemeClr val="tx1"/>
                </a:solidFill>
                <a:effectLst/>
                <a:latin typeface="+mn-lt"/>
                <a:ea typeface="+mn-ea"/>
                <a:cs typeface="+mn-cs"/>
              </a:rPr>
              <a:t>Baldacchino</a:t>
            </a:r>
            <a:r>
              <a:rPr lang="en-US" sz="1200" kern="1200" dirty="0">
                <a:solidFill>
                  <a:schemeClr val="tx1"/>
                </a:solidFill>
                <a:effectLst/>
                <a:latin typeface="+mn-lt"/>
                <a:ea typeface="+mn-ea"/>
                <a:cs typeface="+mn-cs"/>
              </a:rPr>
              <a:t> et al., 2017). Reimbursement and payment plans should develop policies by keeping the ethical and social factors in view, also, the plans should address the needs of the underprivileged people. </a:t>
            </a:r>
          </a:p>
          <a:p>
            <a:r>
              <a:rPr lang="en-US" sz="1200" kern="1200" dirty="0">
                <a:solidFill>
                  <a:schemeClr val="tx1"/>
                </a:solidFill>
                <a:effectLst/>
                <a:latin typeface="+mn-lt"/>
                <a:ea typeface="+mn-ea"/>
                <a:cs typeface="+mn-cs"/>
              </a:rPr>
              <a:t>The Blue Cross and Blue Shield Association preserves a full-time staff that pacts with technology issues, keeps a body to advise local plans, and then supports member plans on these apprehensions. Though, each policy statement is escorted by a disclaimer representing that it is a ‘guide’ to enable reasonable constancy among the medical decisions applied to rights. </a:t>
            </a:r>
          </a:p>
          <a:p>
            <a:endParaRPr lang="en-US" dirty="0"/>
          </a:p>
        </p:txBody>
      </p:sp>
      <p:sp>
        <p:nvSpPr>
          <p:cNvPr id="4" name="Slide Number Placeholder 3"/>
          <p:cNvSpPr>
            <a:spLocks noGrp="1"/>
          </p:cNvSpPr>
          <p:nvPr>
            <p:ph type="sldNum" sz="quarter" idx="10"/>
          </p:nvPr>
        </p:nvSpPr>
        <p:spPr/>
        <p:txBody>
          <a:bodyPr/>
          <a:lstStyle/>
          <a:p>
            <a:fld id="{A4E6A7DE-30DF-4EAB-A46D-7279694B50AF}" type="slidenum">
              <a:rPr lang="en-US" smtClean="0"/>
              <a:t>4</a:t>
            </a:fld>
            <a:endParaRPr lang="en-US"/>
          </a:p>
        </p:txBody>
      </p:sp>
    </p:spTree>
    <p:extLst>
      <p:ext uri="{BB962C8B-B14F-4D97-AF65-F5344CB8AC3E}">
        <p14:creationId xmlns:p14="http://schemas.microsoft.com/office/powerpoint/2010/main" val="250932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focus on changing service and salaries in hospices and outpatient clinics, where the deep restructuring is happening. Over the last decade or more, hospices have rationalized the organization of care distribution in answer to major technical advances, regulatory changes, and economic pressures (</a:t>
            </a:r>
            <a:r>
              <a:rPr lang="en-US" sz="1200" kern="1200" dirty="0" err="1">
                <a:solidFill>
                  <a:schemeClr val="tx1"/>
                </a:solidFill>
                <a:effectLst/>
                <a:latin typeface="+mn-lt"/>
                <a:ea typeface="+mn-ea"/>
                <a:cs typeface="+mn-cs"/>
              </a:rPr>
              <a:t>Cairney</a:t>
            </a:r>
            <a:r>
              <a:rPr lang="en-US" sz="1200" kern="1200" dirty="0">
                <a:solidFill>
                  <a:schemeClr val="tx1"/>
                </a:solidFill>
                <a:effectLst/>
                <a:latin typeface="+mn-lt"/>
                <a:ea typeface="+mn-ea"/>
                <a:cs typeface="+mn-cs"/>
              </a:rPr>
              <a:t> &amp; Stewart, 2019). This restructuring has happened at two levels: the merging of hospitals and workers into larger healthcare organizations on the one hand; and the decentralization of facilities and the association of jobs to outpatient amenities on the other. Outpatient care facilities comprise of a wide range of facilities. That is from primary care hubs to specialized units such as crucial care centers, ambulatory surgery midpoints, free-standing emergency places, dialysis services, trauma and burn elements, and other specialty hospitals. </a:t>
            </a:r>
          </a:p>
          <a:p>
            <a:endParaRPr lang="en-US" dirty="0"/>
          </a:p>
        </p:txBody>
      </p:sp>
      <p:sp>
        <p:nvSpPr>
          <p:cNvPr id="4" name="Slide Number Placeholder 3"/>
          <p:cNvSpPr>
            <a:spLocks noGrp="1"/>
          </p:cNvSpPr>
          <p:nvPr>
            <p:ph type="sldNum" sz="quarter" idx="10"/>
          </p:nvPr>
        </p:nvSpPr>
        <p:spPr/>
        <p:txBody>
          <a:bodyPr/>
          <a:lstStyle/>
          <a:p>
            <a:fld id="{A4E6A7DE-30DF-4EAB-A46D-7279694B50AF}" type="slidenum">
              <a:rPr lang="en-US" smtClean="0"/>
              <a:t>5</a:t>
            </a:fld>
            <a:endParaRPr lang="en-US"/>
          </a:p>
        </p:txBody>
      </p:sp>
    </p:spTree>
    <p:extLst>
      <p:ext uri="{BB962C8B-B14F-4D97-AF65-F5344CB8AC3E}">
        <p14:creationId xmlns:p14="http://schemas.microsoft.com/office/powerpoint/2010/main" val="12755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Technological novelties in healthcare have enabled much smoother communication within healthcare administrations. Formerly, medical evidence from visits to the General Practitioner (GP), health specialist, allied health specialists, and the dentists was held in discrete locations with diverse doctors and hospices. Telemedicine/</a:t>
            </a:r>
            <a:r>
              <a:rPr lang="en-US" sz="1200" kern="1200" dirty="0" err="1">
                <a:solidFill>
                  <a:schemeClr val="tx1"/>
                </a:solidFill>
                <a:effectLst/>
                <a:latin typeface="+mn-lt"/>
                <a:ea typeface="+mn-ea"/>
                <a:cs typeface="+mn-cs"/>
              </a:rPr>
              <a:t>Telehealth</a:t>
            </a:r>
            <a:r>
              <a:rPr lang="en-US" sz="1200" kern="1200" dirty="0">
                <a:solidFill>
                  <a:schemeClr val="tx1"/>
                </a:solidFill>
                <a:effectLst/>
                <a:latin typeface="+mn-lt"/>
                <a:ea typeface="+mn-ea"/>
                <a:cs typeface="+mn-cs"/>
              </a:rPr>
              <a:t> facilities such as video-conferencing are fetching cost-effective ways to accompaniment local health facilities (</a:t>
            </a:r>
            <a:r>
              <a:rPr lang="en-US" sz="1200" kern="1200" dirty="0" err="1">
                <a:solidFill>
                  <a:schemeClr val="tx1"/>
                </a:solidFill>
                <a:effectLst/>
                <a:latin typeface="+mn-lt"/>
                <a:ea typeface="+mn-ea"/>
                <a:cs typeface="+mn-cs"/>
              </a:rPr>
              <a:t>Baldacchino</a:t>
            </a:r>
            <a:r>
              <a:rPr lang="en-US" sz="1200" kern="1200" dirty="0">
                <a:solidFill>
                  <a:schemeClr val="tx1"/>
                </a:solidFill>
                <a:effectLst/>
                <a:latin typeface="+mn-lt"/>
                <a:ea typeface="+mn-ea"/>
                <a:cs typeface="+mn-cs"/>
              </a:rPr>
              <a:t> et al., 2017). Mobile software applications are a key to cultivating convenience for patients and healthcare specialists. Mobile apps permit people to easily accomplish their health and security; everything from encouraging them to get checkups has been implemented through mobile applications (Wan &amp; </a:t>
            </a:r>
            <a:r>
              <a:rPr lang="en-US" sz="1200" kern="1200" dirty="0" err="1">
                <a:solidFill>
                  <a:schemeClr val="tx1"/>
                </a:solidFill>
                <a:effectLst/>
                <a:latin typeface="+mn-lt"/>
                <a:ea typeface="+mn-ea"/>
                <a:cs typeface="+mn-cs"/>
              </a:rPr>
              <a:t>Alagar</a:t>
            </a:r>
            <a:r>
              <a:rPr lang="en-US" sz="1200" kern="1200" dirty="0">
                <a:solidFill>
                  <a:schemeClr val="tx1"/>
                </a:solidFill>
                <a:effectLst/>
                <a:latin typeface="+mn-lt"/>
                <a:ea typeface="+mn-ea"/>
                <a:cs typeface="+mn-cs"/>
              </a:rPr>
              <a:t>, 2016). Therefore, technology has been introducing healthcare professionals with innovations and technological features that help them to treat patients effectively. </a:t>
            </a:r>
          </a:p>
          <a:p>
            <a:endParaRPr lang="en-US" dirty="0"/>
          </a:p>
        </p:txBody>
      </p:sp>
      <p:sp>
        <p:nvSpPr>
          <p:cNvPr id="4" name="Slide Number Placeholder 3"/>
          <p:cNvSpPr>
            <a:spLocks noGrp="1"/>
          </p:cNvSpPr>
          <p:nvPr>
            <p:ph type="sldNum" sz="quarter" idx="10"/>
          </p:nvPr>
        </p:nvSpPr>
        <p:spPr/>
        <p:txBody>
          <a:bodyPr/>
          <a:lstStyle/>
          <a:p>
            <a:fld id="{A4E6A7DE-30DF-4EAB-A46D-7279694B50AF}" type="slidenum">
              <a:rPr lang="en-US" smtClean="0"/>
              <a:t>6</a:t>
            </a:fld>
            <a:endParaRPr lang="en-US"/>
          </a:p>
        </p:txBody>
      </p:sp>
    </p:spTree>
    <p:extLst>
      <p:ext uri="{BB962C8B-B14F-4D97-AF65-F5344CB8AC3E}">
        <p14:creationId xmlns:p14="http://schemas.microsoft.com/office/powerpoint/2010/main" val="3962854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Ethical concerns related to the planning, readiness and reaction to future pandemics are significant to consider, safeguarding that reaction effort is not delayed in the event of a pandemic. Research ethics oversee the standards of conduct for systematic researchers. It is significant to adhere to ethical values to defend the dignity, rights, and wellbeing of research members (</a:t>
            </a:r>
            <a:r>
              <a:rPr lang="en-US" sz="1200" kern="1200" dirty="0" err="1">
                <a:solidFill>
                  <a:schemeClr val="tx1"/>
                </a:solidFill>
                <a:effectLst/>
                <a:latin typeface="+mn-lt"/>
                <a:ea typeface="+mn-ea"/>
                <a:cs typeface="+mn-cs"/>
              </a:rPr>
              <a:t>Baldacchino</a:t>
            </a:r>
            <a:r>
              <a:rPr lang="en-US" sz="1200" kern="1200" dirty="0">
                <a:solidFill>
                  <a:schemeClr val="tx1"/>
                </a:solidFill>
                <a:effectLst/>
                <a:latin typeface="+mn-lt"/>
                <a:ea typeface="+mn-ea"/>
                <a:cs typeface="+mn-cs"/>
              </a:rPr>
              <a:t> et al., 2017). Transplantation has been a subject for ethical inspection and health care policy-making for more than thirty years; therefore, it should also be a part of ethical principles. The collection, storing and distribution of samples and specimens originates with a set of problematic issues concerning governance and ethical oversight (Wan &amp; </a:t>
            </a:r>
            <a:r>
              <a:rPr lang="en-US" sz="1200" kern="1200" dirty="0" err="1">
                <a:solidFill>
                  <a:schemeClr val="tx1"/>
                </a:solidFill>
                <a:effectLst/>
                <a:latin typeface="+mn-lt"/>
                <a:ea typeface="+mn-ea"/>
                <a:cs typeface="+mn-cs"/>
              </a:rPr>
              <a:t>Alagar</a:t>
            </a:r>
            <a:r>
              <a:rPr lang="en-US" sz="1200" kern="1200" dirty="0">
                <a:solidFill>
                  <a:schemeClr val="tx1"/>
                </a:solidFill>
                <a:effectLst/>
                <a:latin typeface="+mn-lt"/>
                <a:ea typeface="+mn-ea"/>
                <a:cs typeface="+mn-cs"/>
              </a:rPr>
              <a:t>, 2016).</a:t>
            </a:r>
          </a:p>
          <a:p>
            <a:endParaRPr lang="en-US" dirty="0"/>
          </a:p>
        </p:txBody>
      </p:sp>
      <p:sp>
        <p:nvSpPr>
          <p:cNvPr id="4" name="Slide Number Placeholder 3"/>
          <p:cNvSpPr>
            <a:spLocks noGrp="1"/>
          </p:cNvSpPr>
          <p:nvPr>
            <p:ph type="sldNum" sz="quarter" idx="10"/>
          </p:nvPr>
        </p:nvSpPr>
        <p:spPr/>
        <p:txBody>
          <a:bodyPr/>
          <a:lstStyle/>
          <a:p>
            <a:fld id="{A4E6A7DE-30DF-4EAB-A46D-7279694B50AF}" type="slidenum">
              <a:rPr lang="en-US" smtClean="0"/>
              <a:t>7</a:t>
            </a:fld>
            <a:endParaRPr lang="en-US"/>
          </a:p>
        </p:txBody>
      </p:sp>
    </p:spTree>
    <p:extLst>
      <p:ext uri="{BB962C8B-B14F-4D97-AF65-F5344CB8AC3E}">
        <p14:creationId xmlns:p14="http://schemas.microsoft.com/office/powerpoint/2010/main" val="832717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1/26/2020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1/26/2020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1/26/2020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1/26/2020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1/26/2020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1/26/2020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1/26/2020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Health care Scene</a:t>
            </a:r>
          </a:p>
        </p:txBody>
      </p:sp>
      <p:sp>
        <p:nvSpPr>
          <p:cNvPr id="3" name="Subtitle 2"/>
          <p:cNvSpPr>
            <a:spLocks noGrp="1"/>
          </p:cNvSpPr>
          <p:nvPr>
            <p:ph type="subTitle" idx="1"/>
          </p:nvPr>
        </p:nvSpPr>
        <p:spPr/>
        <p:txBody>
          <a:bodyPr/>
          <a:lstStyle/>
          <a:p>
            <a:r>
              <a:rPr lang="en-US" dirty="0"/>
              <a:t>Contemporary trends </a:t>
            </a:r>
          </a:p>
        </p:txBody>
      </p:sp>
    </p:spTree>
    <p:extLst>
      <p:ext uri="{BB962C8B-B14F-4D97-AF65-F5344CB8AC3E}">
        <p14:creationId xmlns:p14="http://schemas.microsoft.com/office/powerpoint/2010/main" val="208489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Changes in Client Characteristics </a:t>
            </a:r>
            <a:endParaRPr lang="en-US" dirty="0"/>
          </a:p>
        </p:txBody>
      </p:sp>
      <p:sp>
        <p:nvSpPr>
          <p:cNvPr id="3" name="Content Placeholder 2"/>
          <p:cNvSpPr>
            <a:spLocks noGrp="1"/>
          </p:cNvSpPr>
          <p:nvPr>
            <p:ph sz="half" idx="1"/>
          </p:nvPr>
        </p:nvSpPr>
        <p:spPr/>
        <p:txBody>
          <a:bodyPr>
            <a:normAutofit fontScale="92500"/>
          </a:bodyPr>
          <a:lstStyle/>
          <a:p>
            <a:pPr>
              <a:buFont typeface="Wingdings" panose="05000000000000000000" pitchFamily="2" charset="2"/>
              <a:buChar char="Ø"/>
            </a:pPr>
            <a:r>
              <a:rPr lang="en-US" dirty="0"/>
              <a:t>Clinical conditions are linked with the development of specialty programs such as care for adults and aged people, emergency units and stroke management are all dependent on client preferences. </a:t>
            </a:r>
          </a:p>
          <a:p>
            <a:pPr>
              <a:buFont typeface="Wingdings" panose="05000000000000000000" pitchFamily="2" charset="2"/>
              <a:buChar char="Ø"/>
            </a:pPr>
            <a:r>
              <a:rPr lang="en-US" dirty="0"/>
              <a:t>In recent years, the demographic arrays of populace have a direct impact on healthcare administrations (</a:t>
            </a:r>
            <a:r>
              <a:rPr lang="en-US" dirty="0" err="1"/>
              <a:t>Baldacchino</a:t>
            </a:r>
            <a:r>
              <a:rPr lang="en-US" dirty="0"/>
              <a:t> et al., 2017). Some diseases and illnesses have been eliminated through effective interventions.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5956" y="2603499"/>
            <a:ext cx="4697811" cy="3590471"/>
          </a:xfrm>
        </p:spPr>
      </p:pic>
    </p:spTree>
    <p:extLst>
      <p:ext uri="{BB962C8B-B14F-4D97-AF65-F5344CB8AC3E}">
        <p14:creationId xmlns:p14="http://schemas.microsoft.com/office/powerpoint/2010/main" val="64756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Regulation of the Health Care Industry</a:t>
            </a:r>
            <a:r>
              <a:rPr lang="en-US" dirty="0"/>
              <a:t> </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t>A major consideration of healthcare organizations should be laws and regulations. Healthcare reform act of 2010 is an example of the provision of effective laws in healthcare. </a:t>
            </a:r>
          </a:p>
          <a:p>
            <a:pPr marL="0" indent="0">
              <a:buNone/>
            </a:pPr>
            <a:r>
              <a:rPr lang="en-US" dirty="0"/>
              <a:t>Once a healthcare facility provides effective and efficient services to the people according to the standards then the state level of federal level healthcare agencies apply strict regulations over these healthcare facilities. For example, the nuclear regulatory commission created some tight control however, it d not directly reduce the services. </a:t>
            </a:r>
          </a:p>
          <a:p>
            <a:pPr marL="0" indent="0">
              <a:buNone/>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08713" y="2703513"/>
            <a:ext cx="5036230" cy="3357486"/>
          </a:xfrm>
        </p:spPr>
      </p:pic>
    </p:spTree>
    <p:extLst>
      <p:ext uri="{BB962C8B-B14F-4D97-AF65-F5344CB8AC3E}">
        <p14:creationId xmlns:p14="http://schemas.microsoft.com/office/powerpoint/2010/main" val="257101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Reimbursement Patterns and Mandates</a:t>
            </a:r>
            <a:r>
              <a:rPr lang="en-US" b="1" dirty="0"/>
              <a:t> </a:t>
            </a:r>
            <a:endParaRPr lang="en-US" dirty="0"/>
          </a:p>
        </p:txBody>
      </p:sp>
      <p:sp>
        <p:nvSpPr>
          <p:cNvPr id="3" name="Content Placeholder 2"/>
          <p:cNvSpPr>
            <a:spLocks noGrp="1"/>
          </p:cNvSpPr>
          <p:nvPr>
            <p:ph sz="half" idx="1"/>
          </p:nvPr>
        </p:nvSpPr>
        <p:spPr/>
        <p:txBody>
          <a:bodyPr>
            <a:normAutofit fontScale="92500" lnSpcReduction="20000"/>
          </a:bodyPr>
          <a:lstStyle/>
          <a:p>
            <a:pPr>
              <a:buFont typeface="Wingdings" panose="05000000000000000000" pitchFamily="2" charset="2"/>
              <a:buChar char="Ø"/>
            </a:pPr>
            <a:r>
              <a:rPr lang="en-US" dirty="0"/>
              <a:t>Payment patterns changes with political and social pressures in the healthcare facilities.</a:t>
            </a:r>
          </a:p>
          <a:p>
            <a:pPr>
              <a:buFont typeface="Wingdings" panose="05000000000000000000" pitchFamily="2" charset="2"/>
              <a:buChar char="Ø"/>
            </a:pPr>
            <a:r>
              <a:rPr lang="en-US" dirty="0"/>
              <a:t>Healthcare facilities have developed some roots of non-profit and charitable models to facilitate their clients. </a:t>
            </a:r>
          </a:p>
          <a:p>
            <a:pPr>
              <a:buFont typeface="Wingdings" panose="05000000000000000000" pitchFamily="2" charset="2"/>
              <a:buChar char="Ø"/>
            </a:pPr>
            <a:r>
              <a:rPr lang="en-US" dirty="0"/>
              <a:t>Health insurance programs and patterns of payment are usually flexible in healthcare facilities. </a:t>
            </a:r>
          </a:p>
          <a:p>
            <a:pPr>
              <a:buFont typeface="Wingdings" panose="05000000000000000000" pitchFamily="2" charset="2"/>
              <a:buChar char="Ø"/>
            </a:pPr>
            <a:r>
              <a:rPr lang="en-US" dirty="0"/>
              <a:t>Massive changes in the healthcare facilities </a:t>
            </a:r>
            <a:r>
              <a:rPr lang="en-US" dirty="0" smtClean="0"/>
              <a:t>has been observed that has been caused by the </a:t>
            </a:r>
            <a:r>
              <a:rPr lang="en-US" dirty="0"/>
              <a:t>dollars that are working as the driver for change (</a:t>
            </a:r>
            <a:r>
              <a:rPr lang="en-US" dirty="0" err="1"/>
              <a:t>Baldacchino</a:t>
            </a:r>
            <a:r>
              <a:rPr lang="en-US" dirty="0"/>
              <a:t> et al., 2017).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88970" y="2860209"/>
            <a:ext cx="5489236" cy="2658848"/>
          </a:xfrm>
        </p:spPr>
      </p:pic>
    </p:spTree>
    <p:extLst>
      <p:ext uri="{BB962C8B-B14F-4D97-AF65-F5344CB8AC3E}">
        <p14:creationId xmlns:p14="http://schemas.microsoft.com/office/powerpoint/2010/main" val="236779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Restructuring of Health Care Organizations </a:t>
            </a:r>
            <a:endParaRPr lang="en-US" sz="3200" dirty="0"/>
          </a:p>
        </p:txBody>
      </p:sp>
      <p:sp>
        <p:nvSpPr>
          <p:cNvPr id="3" name="Content Placeholder 2"/>
          <p:cNvSpPr>
            <a:spLocks noGrp="1"/>
          </p:cNvSpPr>
          <p:nvPr>
            <p:ph idx="1"/>
          </p:nvPr>
        </p:nvSpPr>
        <p:spPr/>
        <p:txBody>
          <a:bodyPr>
            <a:normAutofit/>
          </a:bodyPr>
          <a:lstStyle/>
          <a:p>
            <a:r>
              <a:rPr lang="en-US" sz="2000" dirty="0"/>
              <a:t>Healthcare organizations need to address the policies and strategies to improve healthcare systems. It is also important for the healthcare facilities to follow the standards and American Nursing Association code of ethics. To reconstruct healthcare organizations, the changes that need to be addressed are client preferences, advanced technology, and its use, implementation of ethical standards and care for patients as a priority. </a:t>
            </a:r>
          </a:p>
          <a:p>
            <a:r>
              <a:rPr lang="en-US" sz="2000" dirty="0"/>
              <a:t>This describes how organizational rearrangement is affecting the job occasions and wages of healthcare workforces (</a:t>
            </a:r>
            <a:r>
              <a:rPr lang="en-US" sz="2000" dirty="0" err="1"/>
              <a:t>Baldacchino</a:t>
            </a:r>
            <a:r>
              <a:rPr lang="en-US" sz="2000" dirty="0"/>
              <a:t> et al., 2017). </a:t>
            </a:r>
          </a:p>
        </p:txBody>
      </p:sp>
    </p:spTree>
    <p:extLst>
      <p:ext uri="{BB962C8B-B14F-4D97-AF65-F5344CB8AC3E}">
        <p14:creationId xmlns:p14="http://schemas.microsoft.com/office/powerpoint/2010/main" val="216051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 of technology </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a:t>Technology has improved healthcare services and prompted facilities of quality care for patients. New technology such as electronic health record, management of staff on management software and innovations in the healthcare apparatuses has significantly improved the quality services to be delivered to the patients (Wan &amp; </a:t>
            </a:r>
            <a:r>
              <a:rPr lang="en-US" dirty="0" err="1"/>
              <a:t>Alagar</a:t>
            </a:r>
            <a:r>
              <a:rPr lang="en-US" dirty="0"/>
              <a:t>, 2016). Several benefits have been delivered to healthcare organizations such as </a:t>
            </a:r>
          </a:p>
          <a:p>
            <a:r>
              <a:rPr lang="en-US" dirty="0"/>
              <a:t>Availability of safe information</a:t>
            </a:r>
          </a:p>
          <a:p>
            <a:r>
              <a:rPr lang="en-US" dirty="0"/>
              <a:t>Improved communication</a:t>
            </a:r>
          </a:p>
          <a:p>
            <a:r>
              <a:rPr lang="en-US" dirty="0" err="1"/>
              <a:t>Telehealth</a:t>
            </a:r>
            <a:endParaRPr lang="en-US" dirty="0"/>
          </a:p>
          <a:p>
            <a:r>
              <a:rPr lang="en-US" dirty="0"/>
              <a:t>Electronic medical record </a:t>
            </a:r>
          </a:p>
          <a:p>
            <a:r>
              <a:rPr lang="en-US" dirty="0"/>
              <a:t>Automated clinical processes </a:t>
            </a:r>
          </a:p>
          <a:p>
            <a:pPr marL="0" indent="0">
              <a:buNone/>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08713" y="2703513"/>
            <a:ext cx="5121388" cy="3414258"/>
          </a:xfrm>
        </p:spPr>
      </p:pic>
    </p:spTree>
    <p:extLst>
      <p:ext uri="{BB962C8B-B14F-4D97-AF65-F5344CB8AC3E}">
        <p14:creationId xmlns:p14="http://schemas.microsoft.com/office/powerpoint/2010/main" val="17577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Ongoing social and ethical factors</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t>Healthcare organizations should implement such strategies and policies that follow ethical principles and code of ethics for healthcare providers. Principles should be implemented that can effectively address the issues of social and ethical factors (Wan &amp; </a:t>
            </a:r>
            <a:r>
              <a:rPr lang="en-US" dirty="0" err="1"/>
              <a:t>Alagar</a:t>
            </a:r>
            <a:r>
              <a:rPr lang="en-US" dirty="0"/>
              <a:t>, 2016). For example, ethical concerns in healthcare organizations are related to</a:t>
            </a:r>
          </a:p>
          <a:p>
            <a:r>
              <a:rPr lang="en-US" dirty="0"/>
              <a:t>Research ethics</a:t>
            </a:r>
          </a:p>
          <a:p>
            <a:r>
              <a:rPr lang="en-US" dirty="0"/>
              <a:t>Human organ and tissue transplants</a:t>
            </a:r>
          </a:p>
          <a:p>
            <a:r>
              <a:rPr lang="en-US" dirty="0"/>
              <a:t>Outbreaks and emergencies </a:t>
            </a:r>
          </a:p>
          <a:p>
            <a:r>
              <a:rPr lang="en-US" dirty="0" err="1"/>
              <a:t>Biobanking</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71263" y="2797855"/>
            <a:ext cx="4859328" cy="3221946"/>
          </a:xfrm>
        </p:spPr>
      </p:pic>
    </p:spTree>
    <p:extLst>
      <p:ext uri="{BB962C8B-B14F-4D97-AF65-F5344CB8AC3E}">
        <p14:creationId xmlns:p14="http://schemas.microsoft.com/office/powerpoint/2010/main" val="353224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normAutofit fontScale="92500"/>
          </a:bodyPr>
          <a:lstStyle/>
          <a:p>
            <a:pPr marL="0" indent="0">
              <a:buNone/>
            </a:pPr>
            <a:r>
              <a:rPr lang="en-US" dirty="0" err="1"/>
              <a:t>Baldacchino</a:t>
            </a:r>
            <a:r>
              <a:rPr lang="en-US" dirty="0"/>
              <a:t>, P. J., </a:t>
            </a:r>
            <a:r>
              <a:rPr lang="en-US" dirty="0" err="1"/>
              <a:t>Caruana</a:t>
            </a:r>
            <a:r>
              <a:rPr lang="en-US" dirty="0"/>
              <a:t>, R., </a:t>
            </a:r>
            <a:r>
              <a:rPr lang="en-US" dirty="0" err="1"/>
              <a:t>Grima</a:t>
            </a:r>
            <a:r>
              <a:rPr lang="en-US" dirty="0"/>
              <a:t>, S., &amp; </a:t>
            </a:r>
            <a:r>
              <a:rPr lang="en-US" dirty="0" err="1"/>
              <a:t>Bezzina</a:t>
            </a:r>
            <a:r>
              <a:rPr lang="en-US" dirty="0"/>
              <a:t>, F. H. (2017). Selected 	</a:t>
            </a:r>
            <a:r>
              <a:rPr lang="en-US" dirty="0" err="1"/>
              <a:t>Behavioural</a:t>
            </a:r>
            <a:r>
              <a:rPr lang="en-US" dirty="0"/>
              <a:t> Factors in Client-Initiated Auditor Changes: The Client-Auditor 	Perspectives. </a:t>
            </a:r>
            <a:r>
              <a:rPr lang="en-US" i="1" dirty="0"/>
              <a:t>European Research Studies</a:t>
            </a:r>
            <a:r>
              <a:rPr lang="en-US" dirty="0"/>
              <a:t>, </a:t>
            </a:r>
            <a:r>
              <a:rPr lang="en-US" i="1" dirty="0"/>
              <a:t>20</a:t>
            </a:r>
            <a:r>
              <a:rPr lang="en-US" dirty="0"/>
              <a:t>(2), 16.</a:t>
            </a:r>
          </a:p>
          <a:p>
            <a:pPr marL="0" indent="0">
              <a:buNone/>
            </a:pPr>
            <a:r>
              <a:rPr lang="en-US" dirty="0" err="1"/>
              <a:t>Cairney</a:t>
            </a:r>
            <a:r>
              <a:rPr lang="en-US" dirty="0"/>
              <a:t>, T., &amp; Stewart, E. G. (2019). Client industry characteristics and auditor 	changes. </a:t>
            </a:r>
            <a:r>
              <a:rPr lang="en-US" i="1" dirty="0"/>
              <a:t>Review of Accounting and Finance</a:t>
            </a:r>
            <a:r>
              <a:rPr lang="en-US" dirty="0"/>
              <a:t>.</a:t>
            </a:r>
          </a:p>
          <a:p>
            <a:pPr marL="0" indent="0">
              <a:buNone/>
            </a:pPr>
            <a:r>
              <a:rPr lang="en-US" dirty="0"/>
              <a:t>Reddy, P., </a:t>
            </a:r>
            <a:r>
              <a:rPr lang="en-US" dirty="0" err="1"/>
              <a:t>Onitskansky</a:t>
            </a:r>
            <a:r>
              <a:rPr lang="en-US" dirty="0"/>
              <a:t>, E., </a:t>
            </a:r>
            <a:r>
              <a:rPr lang="en-US" dirty="0" err="1"/>
              <a:t>Singhal</a:t>
            </a:r>
            <a:r>
              <a:rPr lang="en-US" dirty="0"/>
              <a:t>, S., &amp; </a:t>
            </a:r>
            <a:r>
              <a:rPr lang="en-US" dirty="0" err="1"/>
              <a:t>Velamoor</a:t>
            </a:r>
            <a:r>
              <a:rPr lang="en-US" dirty="0"/>
              <a:t>, S. (2018). Why the evolving 	healthcare services and technology market matters. </a:t>
            </a:r>
            <a:r>
              <a:rPr lang="en-US" i="1" dirty="0"/>
              <a:t>McKinsey &amp; Company</a:t>
            </a:r>
            <a:r>
              <a:rPr lang="en-US" dirty="0"/>
              <a:t>, 	12.</a:t>
            </a:r>
          </a:p>
          <a:p>
            <a:pPr marL="0" indent="0">
              <a:buNone/>
            </a:pPr>
            <a:r>
              <a:rPr lang="en-US" dirty="0"/>
              <a:t>Wan, K., &amp; </a:t>
            </a:r>
            <a:r>
              <a:rPr lang="en-US" dirty="0" err="1"/>
              <a:t>Alagar</a:t>
            </a:r>
            <a:r>
              <a:rPr lang="en-US" dirty="0"/>
              <a:t>, V. (2016). Characteristics and classification of big data in health 	care sector. </a:t>
            </a:r>
            <a:r>
              <a:rPr lang="en-US" i="1" dirty="0"/>
              <a:t>2016 12th International Conference on Natural Computation, 	Fuzzy Systems and Knowledge Discovery (ICNC-FSKD)</a:t>
            </a:r>
            <a:r>
              <a:rPr lang="en-US" dirty="0"/>
              <a:t>, 1439–1446.</a:t>
            </a:r>
          </a:p>
        </p:txBody>
      </p:sp>
    </p:spTree>
    <p:extLst>
      <p:ext uri="{BB962C8B-B14F-4D97-AF65-F5344CB8AC3E}">
        <p14:creationId xmlns:p14="http://schemas.microsoft.com/office/powerpoint/2010/main" val="3565728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64</TotalTime>
  <Words>1091</Words>
  <Application>Microsoft Office PowerPoint</Application>
  <PresentationFormat>Widescreen</PresentationFormat>
  <Paragraphs>51</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Wingdings</vt:lpstr>
      <vt:lpstr>Wingdings 3</vt:lpstr>
      <vt:lpstr>Ion Boardroom</vt:lpstr>
      <vt:lpstr>The Health care Scene</vt:lpstr>
      <vt:lpstr>Changes in Client Characteristics </vt:lpstr>
      <vt:lpstr>Regulation of the Health Care Industry </vt:lpstr>
      <vt:lpstr>Reimbursement Patterns and Mandates </vt:lpstr>
      <vt:lpstr>Restructuring of Health Care Organizations </vt:lpstr>
      <vt:lpstr>Impact of technology </vt:lpstr>
      <vt:lpstr>Ongoing social and ethical factors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Health care Scene</dc:title>
  <dc:creator>Morning</dc:creator>
  <cp:lastModifiedBy>HP 6570b</cp:lastModifiedBy>
  <cp:revision>11</cp:revision>
  <dcterms:created xsi:type="dcterms:W3CDTF">2020-01-25T08:51:55Z</dcterms:created>
  <dcterms:modified xsi:type="dcterms:W3CDTF">2020-01-25T23:17:58Z</dcterms:modified>
</cp:coreProperties>
</file>