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71" r:id="rId13"/>
    <p:sldId id="265" r:id="rId14"/>
    <p:sldId id="266" r:id="rId15"/>
    <p:sldId id="267" r:id="rId16"/>
    <p:sldId id="268" r:id="rId17"/>
    <p:sldId id="272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19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027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684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806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4225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481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4732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00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030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12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551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809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64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323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68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602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786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PowerPoint	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Johnson’s Theory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explains the behavioral system of the individuals that are consist of 7 subsystems</a:t>
            </a:r>
          </a:p>
          <a:p>
            <a:pPr>
              <a:buNone/>
            </a:pPr>
            <a:r>
              <a:rPr lang="en-US" b="1" dirty="0"/>
              <a:t>In the current practice, </a:t>
            </a:r>
            <a:r>
              <a:rPr lang="en-US" b="1" dirty="0" smtClean="0"/>
              <a:t>the theory </a:t>
            </a:r>
            <a:r>
              <a:rPr lang="en-US" b="1" dirty="0"/>
              <a:t>is used for</a:t>
            </a:r>
          </a:p>
          <a:p>
            <a:r>
              <a:rPr lang="en-US" dirty="0"/>
              <a:t>Understanding patient relationship with environment</a:t>
            </a:r>
          </a:p>
          <a:p>
            <a:r>
              <a:rPr lang="en-US" dirty="0"/>
              <a:t>Stimulation for patient growth</a:t>
            </a:r>
          </a:p>
          <a:p>
            <a:r>
              <a:rPr lang="en-US" dirty="0"/>
              <a:t>To increase professional nursing practice</a:t>
            </a:r>
          </a:p>
          <a:p>
            <a:pPr>
              <a:buNone/>
            </a:pPr>
            <a:r>
              <a:rPr lang="en-US" b="1" dirty="0"/>
              <a:t>Three Positive patients outcomes</a:t>
            </a:r>
          </a:p>
          <a:p>
            <a:r>
              <a:rPr lang="en-US" dirty="0"/>
              <a:t>They can get effective assistance</a:t>
            </a:r>
          </a:p>
          <a:p>
            <a:r>
              <a:rPr lang="en-US" dirty="0"/>
              <a:t>They can prevent illness</a:t>
            </a:r>
          </a:p>
          <a:p>
            <a:r>
              <a:rPr lang="en-US" dirty="0"/>
              <a:t>They achieve quality improvement in health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(Parker, 1990)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Johnson’s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Three Benefits to nursing satisfaction</a:t>
            </a:r>
          </a:p>
          <a:p>
            <a:r>
              <a:rPr lang="en-US" dirty="0"/>
              <a:t>They can become efficient professionals</a:t>
            </a:r>
          </a:p>
          <a:p>
            <a:r>
              <a:rPr lang="en-US" dirty="0"/>
              <a:t>They become confident while making care plans</a:t>
            </a:r>
          </a:p>
          <a:p>
            <a:r>
              <a:rPr lang="en-US" dirty="0"/>
              <a:t>Nurses’ commitment to </a:t>
            </a:r>
            <a:r>
              <a:rPr lang="en-US" dirty="0" smtClean="0"/>
              <a:t>a job </a:t>
            </a:r>
            <a:r>
              <a:rPr lang="en-US" dirty="0"/>
              <a:t>can be achieved </a:t>
            </a:r>
          </a:p>
          <a:p>
            <a:pPr>
              <a:buNone/>
            </a:pPr>
            <a:r>
              <a:rPr lang="en-US" b="1" dirty="0"/>
              <a:t>Two Barriers</a:t>
            </a:r>
          </a:p>
          <a:p>
            <a:r>
              <a:rPr lang="en-US" dirty="0"/>
              <a:t>It is individual oriented but nurses can use coworker’s experience to eliminate this barrier</a:t>
            </a:r>
          </a:p>
          <a:p>
            <a:r>
              <a:rPr lang="en-US" dirty="0"/>
              <a:t>Nurses cannot work </a:t>
            </a:r>
            <a:r>
              <a:rPr lang="en-US" dirty="0">
                <a:solidFill>
                  <a:schemeClr val="tx1"/>
                </a:solidFill>
              </a:rPr>
              <a:t>with physical impaired patients but additional measures can omit this barrier </a:t>
            </a:r>
            <a:r>
              <a:rPr lang="en-US" sz="1600" dirty="0">
                <a:solidFill>
                  <a:schemeClr val="tx1"/>
                </a:solidFill>
              </a:rPr>
              <a:t>(Parker, 1990)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Roger’s Science of Unitary </a:t>
            </a:r>
            <a:br>
              <a:rPr lang="en-US" dirty="0"/>
            </a:br>
            <a:r>
              <a:rPr lang="en-US" dirty="0"/>
              <a:t>&amp; Johnson’s Theory</a:t>
            </a:r>
          </a:p>
        </p:txBody>
      </p:sp>
      <p:pic>
        <p:nvPicPr>
          <p:cNvPr id="5" name="Content Placeholder 4" descr="nursing-theory-martha-rogers-the-science-of-unitary-human-beings-26-6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2942214"/>
            <a:ext cx="3087688" cy="2318185"/>
          </a:xfrm>
        </p:spPr>
      </p:pic>
      <p:pic>
        <p:nvPicPr>
          <p:cNvPr id="6" name="Content Placeholder 5" descr="Johnson’s+7+Subsystems+Sexual+Ingestion+Aggressive+Attachment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68738" y="2942828"/>
            <a:ext cx="3089275" cy="231695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Peplau</a:t>
            </a:r>
            <a:r>
              <a:rPr lang="en-US" dirty="0"/>
              <a:t> Phases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It defines the four phases that </a:t>
            </a:r>
            <a:r>
              <a:rPr lang="en-US" dirty="0" smtClean="0">
                <a:solidFill>
                  <a:schemeClr val="tx1"/>
                </a:solidFill>
              </a:rPr>
              <a:t>identify </a:t>
            </a:r>
            <a:r>
              <a:rPr lang="en-US" dirty="0">
                <a:solidFill>
                  <a:schemeClr val="tx1"/>
                </a:solidFill>
              </a:rPr>
              <a:t>the interpersonal relation crucial to gain well-being and health of the patient 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In the current practice, theory is used for</a:t>
            </a:r>
          </a:p>
          <a:p>
            <a:r>
              <a:rPr lang="en-US" dirty="0">
                <a:solidFill>
                  <a:schemeClr val="tx1"/>
                </a:solidFill>
              </a:rPr>
              <a:t>Facilitating patient by analyzing phases</a:t>
            </a:r>
          </a:p>
          <a:p>
            <a:r>
              <a:rPr lang="en-US" dirty="0">
                <a:solidFill>
                  <a:schemeClr val="tx1"/>
                </a:solidFill>
              </a:rPr>
              <a:t>Increasing bond between patient and nurse</a:t>
            </a:r>
          </a:p>
          <a:p>
            <a:r>
              <a:rPr lang="en-US" dirty="0">
                <a:solidFill>
                  <a:schemeClr val="tx1"/>
                </a:solidFill>
              </a:rPr>
              <a:t>Increasing competency in nursing training  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Three Positive patients outcomes</a:t>
            </a:r>
          </a:p>
          <a:p>
            <a:r>
              <a:rPr lang="en-US" dirty="0">
                <a:solidFill>
                  <a:schemeClr val="tx1"/>
                </a:solidFill>
              </a:rPr>
              <a:t>Patients understand the need for health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They also adjust to the hospital environment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They </a:t>
            </a:r>
            <a:r>
              <a:rPr lang="en-US" dirty="0" smtClean="0">
                <a:solidFill>
                  <a:schemeClr val="tx1"/>
                </a:solidFill>
              </a:rPr>
              <a:t>show </a:t>
            </a:r>
            <a:r>
              <a:rPr lang="en-US" dirty="0">
                <a:solidFill>
                  <a:schemeClr val="tx1"/>
                </a:solidFill>
              </a:rPr>
              <a:t>positive </a:t>
            </a:r>
            <a:r>
              <a:rPr lang="en-US" dirty="0" smtClean="0">
                <a:solidFill>
                  <a:schemeClr val="tx1"/>
                </a:solidFill>
              </a:rPr>
              <a:t>response </a:t>
            </a:r>
            <a:r>
              <a:rPr lang="en-US" dirty="0">
                <a:solidFill>
                  <a:schemeClr val="tx1"/>
                </a:solidFill>
              </a:rPr>
              <a:t>to the </a:t>
            </a:r>
            <a:r>
              <a:rPr lang="en-US" dirty="0" smtClean="0">
                <a:solidFill>
                  <a:schemeClr val="tx1"/>
                </a:solidFill>
              </a:rPr>
              <a:t>caregivers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</a:rPr>
              <a:t>(Nursing </a:t>
            </a:r>
            <a:r>
              <a:rPr lang="en-US" sz="1800" i="1" dirty="0">
                <a:solidFill>
                  <a:schemeClr val="tx1"/>
                </a:solidFill>
              </a:rPr>
              <a:t>Theories, 2011)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Peplau</a:t>
            </a:r>
            <a:r>
              <a:rPr lang="en-US" dirty="0"/>
              <a:t>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Three Benefits to nursing satisfaction</a:t>
            </a:r>
          </a:p>
          <a:p>
            <a:r>
              <a:rPr lang="en-US" dirty="0">
                <a:solidFill>
                  <a:schemeClr val="tx1"/>
                </a:solidFill>
              </a:rPr>
              <a:t>They can guide patients easily</a:t>
            </a:r>
          </a:p>
          <a:p>
            <a:r>
              <a:rPr lang="en-US" dirty="0">
                <a:solidFill>
                  <a:schemeClr val="tx1"/>
                </a:solidFill>
              </a:rPr>
              <a:t>Communication gap reduces</a:t>
            </a:r>
          </a:p>
          <a:p>
            <a:r>
              <a:rPr lang="en-US" dirty="0">
                <a:solidFill>
                  <a:schemeClr val="tx1"/>
                </a:solidFill>
              </a:rPr>
              <a:t>Respect and courtesy increases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Two Barriers</a:t>
            </a:r>
          </a:p>
          <a:p>
            <a:r>
              <a:rPr lang="en-US" dirty="0">
                <a:solidFill>
                  <a:schemeClr val="tx1"/>
                </a:solidFill>
              </a:rPr>
              <a:t>Fewer personal space but it can be </a:t>
            </a:r>
            <a:r>
              <a:rPr lang="en-US" dirty="0" smtClean="0">
                <a:solidFill>
                  <a:schemeClr val="tx1"/>
                </a:solidFill>
              </a:rPr>
              <a:t>eliminated </a:t>
            </a:r>
            <a:r>
              <a:rPr lang="en-US" dirty="0">
                <a:solidFill>
                  <a:schemeClr val="tx1"/>
                </a:solidFill>
              </a:rPr>
              <a:t>by bringing professionalism</a:t>
            </a:r>
          </a:p>
          <a:p>
            <a:r>
              <a:rPr lang="en-US" dirty="0">
                <a:solidFill>
                  <a:schemeClr val="tx1"/>
                </a:solidFill>
              </a:rPr>
              <a:t>Cannot use on unconscious patients but it can be used by analyzing their recovery pattern </a:t>
            </a:r>
            <a:r>
              <a:rPr lang="en-US" sz="1500" dirty="0">
                <a:solidFill>
                  <a:schemeClr val="tx1"/>
                </a:solidFill>
              </a:rPr>
              <a:t>(</a:t>
            </a:r>
            <a:r>
              <a:rPr lang="en-US" sz="1500" i="1" dirty="0">
                <a:solidFill>
                  <a:schemeClr val="tx1"/>
                </a:solidFill>
              </a:rPr>
              <a:t>Nursing Theories</a:t>
            </a:r>
            <a:r>
              <a:rPr lang="en-US" sz="1500" dirty="0">
                <a:solidFill>
                  <a:schemeClr val="tx1"/>
                </a:solidFill>
              </a:rPr>
              <a:t>, 2011)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Henderson’s Theory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 explains the patient’s needs to </a:t>
            </a:r>
            <a:r>
              <a:rPr lang="en-US" dirty="0" smtClean="0">
                <a:solidFill>
                  <a:schemeClr val="tx1"/>
                </a:solidFill>
              </a:rPr>
              <a:t>gain progress </a:t>
            </a:r>
            <a:r>
              <a:rPr lang="en-US" dirty="0">
                <a:solidFill>
                  <a:schemeClr val="tx1"/>
                </a:solidFill>
              </a:rPr>
              <a:t>during hospitalization through nurse assistance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In the current practice, theory is used for</a:t>
            </a:r>
          </a:p>
          <a:p>
            <a:r>
              <a:rPr lang="en-US" dirty="0">
                <a:solidFill>
                  <a:schemeClr val="tx1"/>
                </a:solidFill>
              </a:rPr>
              <a:t>Analyzing sleep-rest pattern of patients</a:t>
            </a:r>
          </a:p>
          <a:p>
            <a:r>
              <a:rPr lang="en-US" dirty="0">
                <a:solidFill>
                  <a:schemeClr val="tx1"/>
                </a:solidFill>
              </a:rPr>
              <a:t>For modifying patient’s environment</a:t>
            </a:r>
          </a:p>
          <a:p>
            <a:r>
              <a:rPr lang="en-US" dirty="0">
                <a:solidFill>
                  <a:schemeClr val="tx1"/>
                </a:solidFill>
              </a:rPr>
              <a:t>To protect patients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Three Positive patients outcomes</a:t>
            </a:r>
          </a:p>
          <a:p>
            <a:r>
              <a:rPr lang="en-US" dirty="0">
                <a:solidFill>
                  <a:schemeClr val="tx1"/>
                </a:solidFill>
              </a:rPr>
              <a:t>They remain well groomed in hospital</a:t>
            </a:r>
          </a:p>
          <a:p>
            <a:r>
              <a:rPr lang="en-US" dirty="0">
                <a:solidFill>
                  <a:schemeClr val="tx1"/>
                </a:solidFill>
              </a:rPr>
              <a:t>They can maintain desirable postures</a:t>
            </a:r>
          </a:p>
          <a:p>
            <a:r>
              <a:rPr lang="en-US" dirty="0">
                <a:solidFill>
                  <a:schemeClr val="tx1"/>
                </a:solidFill>
              </a:rPr>
              <a:t>They can follow </a:t>
            </a:r>
            <a:r>
              <a:rPr lang="en-US" dirty="0" smtClean="0">
                <a:solidFill>
                  <a:schemeClr val="tx1"/>
                </a:solidFill>
              </a:rPr>
              <a:t>the adjusted </a:t>
            </a:r>
            <a:r>
              <a:rPr lang="en-US" dirty="0">
                <a:solidFill>
                  <a:schemeClr val="tx1"/>
                </a:solidFill>
              </a:rPr>
              <a:t>routine </a:t>
            </a:r>
            <a:r>
              <a:rPr lang="en-US" sz="1600" dirty="0">
                <a:solidFill>
                  <a:schemeClr val="tx1"/>
                </a:solidFill>
              </a:rPr>
              <a:t>(Parker, 1990)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Henderson’s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Three Benefits to nursing satisfaction</a:t>
            </a:r>
          </a:p>
          <a:p>
            <a:r>
              <a:rPr lang="en-US" dirty="0">
                <a:solidFill>
                  <a:schemeClr val="tx1"/>
                </a:solidFill>
              </a:rPr>
              <a:t>They can understand the requirement of the patients</a:t>
            </a:r>
          </a:p>
          <a:p>
            <a:r>
              <a:rPr lang="en-US" dirty="0">
                <a:solidFill>
                  <a:schemeClr val="tx1"/>
                </a:solidFill>
              </a:rPr>
              <a:t>They can improve their practices</a:t>
            </a:r>
          </a:p>
          <a:p>
            <a:r>
              <a:rPr lang="en-US" dirty="0">
                <a:solidFill>
                  <a:schemeClr val="tx1"/>
                </a:solidFill>
              </a:rPr>
              <a:t>They can be efficient while making plans for patients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Two Barriers</a:t>
            </a:r>
          </a:p>
          <a:p>
            <a:r>
              <a:rPr lang="en-US" dirty="0">
                <a:solidFill>
                  <a:schemeClr val="tx1"/>
                </a:solidFill>
              </a:rPr>
              <a:t>Patient background is crucial but it can be known through family members</a:t>
            </a:r>
          </a:p>
          <a:p>
            <a:r>
              <a:rPr lang="en-US" dirty="0">
                <a:solidFill>
                  <a:schemeClr val="tx1"/>
                </a:solidFill>
              </a:rPr>
              <a:t>Nurses should have enough knowledge that can be obtained through educational programs </a:t>
            </a:r>
            <a:r>
              <a:rPr lang="en-US" sz="1600" dirty="0">
                <a:solidFill>
                  <a:schemeClr val="tx1"/>
                </a:solidFill>
              </a:rPr>
              <a:t>(Parker, 1990)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Peplau</a:t>
            </a:r>
            <a:r>
              <a:rPr lang="en-US" dirty="0"/>
              <a:t> Phases &amp; Henderson’s Theory</a:t>
            </a:r>
          </a:p>
        </p:txBody>
      </p:sp>
      <p:pic>
        <p:nvPicPr>
          <p:cNvPr id="5" name="Content Placeholder 4" descr="05514ae585883d56bb6e711c6616c2e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3091315"/>
            <a:ext cx="3087688" cy="2019982"/>
          </a:xfrm>
        </p:spPr>
      </p:pic>
      <p:pic>
        <p:nvPicPr>
          <p:cNvPr id="6" name="Content Placeholder 5" descr="08eb9b4e55ee97deb8946a82ee855e2e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68738" y="2556669"/>
            <a:ext cx="3089275" cy="308927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Malinski</a:t>
            </a:r>
            <a:r>
              <a:rPr lang="en-US" dirty="0"/>
              <a:t>, V. (2018). The Importance of a Nursing Theoretical Framework for Nursing Practice: Rogers’ Science of Unitary Human Beings and Barrett’s Theory of Knowing Participation in Change as Exemplars. </a:t>
            </a:r>
            <a:r>
              <a:rPr lang="en-US" i="1" dirty="0" err="1"/>
              <a:t>Cultura</a:t>
            </a:r>
            <a:r>
              <a:rPr lang="en-US" i="1" dirty="0"/>
              <a:t> Del </a:t>
            </a:r>
            <a:r>
              <a:rPr lang="en-US" i="1" dirty="0" err="1"/>
              <a:t>Cuidado</a:t>
            </a:r>
            <a:r>
              <a:rPr lang="en-US" dirty="0"/>
              <a:t>, </a:t>
            </a:r>
            <a:r>
              <a:rPr lang="en-US" i="1" dirty="0"/>
              <a:t>15</a:t>
            </a:r>
            <a:r>
              <a:rPr lang="en-US" dirty="0"/>
              <a:t>(2), 6–13. https://doi.org/10.18041/1794-5232/cultrua.2018v15n2.5108</a:t>
            </a:r>
          </a:p>
          <a:p>
            <a:r>
              <a:rPr lang="en-US" i="1" dirty="0"/>
              <a:t>Nursing Theories: The Base for Professional Nursing Practice, 6/e</a:t>
            </a:r>
            <a:r>
              <a:rPr lang="en-US" dirty="0"/>
              <a:t>. (2011). Pearson Education India.</a:t>
            </a:r>
          </a:p>
          <a:p>
            <a:r>
              <a:rPr lang="en-US" dirty="0"/>
              <a:t>Parker, M. E. (1990). </a:t>
            </a:r>
            <a:r>
              <a:rPr lang="en-US" i="1" dirty="0"/>
              <a:t>Nursing Theories in Practice</a:t>
            </a:r>
            <a:r>
              <a:rPr lang="en-US" dirty="0"/>
              <a:t>. Jones &amp; Bartlett Learning.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Betty Neumann's Theory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</a:t>
            </a:r>
            <a:r>
              <a:rPr lang="en-US" dirty="0">
                <a:solidFill>
                  <a:schemeClr val="tx1"/>
                </a:solidFill>
              </a:rPr>
              <a:t>explains</a:t>
            </a:r>
            <a:r>
              <a:rPr lang="en-US" dirty="0"/>
              <a:t> the correlation between a person and stress along with the reconstitution factors and </a:t>
            </a:r>
            <a:r>
              <a:rPr lang="en-US" dirty="0" smtClean="0"/>
              <a:t>a person’s </a:t>
            </a:r>
            <a:r>
              <a:rPr lang="en-US" dirty="0"/>
              <a:t>reaction to the stress</a:t>
            </a:r>
          </a:p>
          <a:p>
            <a:pPr>
              <a:buNone/>
            </a:pPr>
            <a:r>
              <a:rPr lang="en-US" b="1" dirty="0"/>
              <a:t>In the current practice, </a:t>
            </a:r>
            <a:r>
              <a:rPr lang="en-US" b="1" dirty="0" smtClean="0"/>
              <a:t>the theory </a:t>
            </a:r>
            <a:r>
              <a:rPr lang="en-US" b="1" dirty="0"/>
              <a:t>is used for</a:t>
            </a:r>
          </a:p>
          <a:p>
            <a:r>
              <a:rPr lang="en-US" dirty="0"/>
              <a:t>Rehabilitation and public health</a:t>
            </a:r>
          </a:p>
          <a:p>
            <a:r>
              <a:rPr lang="en-US" dirty="0"/>
              <a:t>Family therapy</a:t>
            </a:r>
          </a:p>
          <a:p>
            <a:r>
              <a:rPr lang="en-US" dirty="0"/>
              <a:t>Reducing gap between nurses </a:t>
            </a:r>
            <a:r>
              <a:rPr lang="en-US" dirty="0">
                <a:solidFill>
                  <a:schemeClr val="tx1"/>
                </a:solidFill>
              </a:rPr>
              <a:t>and patients </a:t>
            </a:r>
            <a:r>
              <a:rPr lang="en-US" sz="1400" dirty="0">
                <a:solidFill>
                  <a:schemeClr val="tx1"/>
                </a:solidFill>
              </a:rPr>
              <a:t>(Parker, 1990)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pPr algn="ctr"/>
            <a:r>
              <a:rPr lang="en-US" dirty="0"/>
              <a:t>Betty </a:t>
            </a:r>
            <a:r>
              <a:rPr lang="en-US" dirty="0" err="1"/>
              <a:t>Neuman’s</a:t>
            </a:r>
            <a:r>
              <a:rPr lang="en-US" dirty="0"/>
              <a:t>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Three Positive patients outcomes</a:t>
            </a:r>
          </a:p>
          <a:p>
            <a:r>
              <a:rPr lang="en-US" dirty="0"/>
              <a:t>Patients become psychological strong</a:t>
            </a:r>
          </a:p>
          <a:p>
            <a:r>
              <a:rPr lang="en-US" dirty="0"/>
              <a:t>Patients get engaged to developmental needs</a:t>
            </a:r>
          </a:p>
          <a:p>
            <a:r>
              <a:rPr lang="en-US" dirty="0"/>
              <a:t>Patients can maintain their energy level</a:t>
            </a:r>
          </a:p>
          <a:p>
            <a:pPr>
              <a:buNone/>
            </a:pPr>
            <a:r>
              <a:rPr lang="en-US" b="1" dirty="0"/>
              <a:t>Three Benefits to nursing satisfaction</a:t>
            </a:r>
          </a:p>
          <a:p>
            <a:r>
              <a:rPr lang="en-US" dirty="0"/>
              <a:t>Nursing knowledge increases</a:t>
            </a:r>
          </a:p>
          <a:p>
            <a:r>
              <a:rPr lang="en-US" dirty="0"/>
              <a:t>Efficient assessment can be made </a:t>
            </a:r>
          </a:p>
          <a:p>
            <a:r>
              <a:rPr lang="en-US" dirty="0"/>
              <a:t>Productive plan can be </a:t>
            </a:r>
            <a:r>
              <a:rPr lang="en-US" dirty="0" smtClean="0"/>
              <a:t>developed </a:t>
            </a:r>
            <a:r>
              <a:rPr lang="en-US" sz="1500" dirty="0" smtClean="0">
                <a:solidFill>
                  <a:schemeClr val="tx1"/>
                </a:solidFill>
              </a:rPr>
              <a:t>(Parker</a:t>
            </a:r>
            <a:r>
              <a:rPr lang="en-US" sz="1500" dirty="0">
                <a:solidFill>
                  <a:schemeClr val="tx1"/>
                </a:solidFill>
              </a:rPr>
              <a:t>, 1990)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Betty </a:t>
            </a:r>
            <a:r>
              <a:rPr lang="en-US" dirty="0" err="1"/>
              <a:t>Neuman’s</a:t>
            </a:r>
            <a:r>
              <a:rPr lang="en-US" dirty="0"/>
              <a:t>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Two Barriers</a:t>
            </a:r>
          </a:p>
          <a:p>
            <a:r>
              <a:rPr lang="en-US" dirty="0"/>
              <a:t>Prevention only consider family and </a:t>
            </a:r>
            <a:r>
              <a:rPr lang="en-US" dirty="0" smtClean="0"/>
              <a:t>group; </a:t>
            </a:r>
            <a:r>
              <a:rPr lang="en-US" dirty="0"/>
              <a:t>however, nurses can </a:t>
            </a:r>
            <a:r>
              <a:rPr lang="en-US" dirty="0" smtClean="0"/>
              <a:t>eliminate this </a:t>
            </a:r>
            <a:r>
              <a:rPr lang="en-US" dirty="0"/>
              <a:t>barrier by including other people </a:t>
            </a:r>
            <a:r>
              <a:rPr lang="en-US" dirty="0" smtClean="0"/>
              <a:t>in the </a:t>
            </a:r>
            <a:r>
              <a:rPr lang="en-US" dirty="0"/>
              <a:t>process</a:t>
            </a:r>
          </a:p>
          <a:p>
            <a:r>
              <a:rPr lang="en-US" dirty="0"/>
              <a:t>Specific factors are considered that increase stress but nurses can keep space for unknown factors for </a:t>
            </a:r>
            <a:r>
              <a:rPr lang="en-US" dirty="0" smtClean="0"/>
              <a:t>a better </a:t>
            </a:r>
            <a:r>
              <a:rPr lang="en-US" dirty="0" smtClean="0">
                <a:solidFill>
                  <a:schemeClr val="tx1"/>
                </a:solidFill>
              </a:rPr>
              <a:t>result </a:t>
            </a:r>
            <a:r>
              <a:rPr lang="en-US" sz="1400" dirty="0">
                <a:solidFill>
                  <a:schemeClr val="tx1"/>
                </a:solidFill>
              </a:rPr>
              <a:t>(Parker, 1990)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Imogene King’s Theory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dirty="0"/>
              <a:t>It </a:t>
            </a:r>
            <a:r>
              <a:rPr lang="en-US" sz="3100" dirty="0" smtClean="0"/>
              <a:t>explains the </a:t>
            </a:r>
            <a:r>
              <a:rPr lang="en-US" sz="3100" dirty="0"/>
              <a:t>interpersonal relationship and dynamics use to get specific life goals by individuals</a:t>
            </a:r>
          </a:p>
          <a:p>
            <a:pPr>
              <a:buNone/>
            </a:pPr>
            <a:r>
              <a:rPr lang="en-US" sz="3100" b="1" dirty="0"/>
              <a:t>In the current practice, theory is used</a:t>
            </a:r>
          </a:p>
          <a:p>
            <a:r>
              <a:rPr lang="en-US" sz="3100" dirty="0"/>
              <a:t>In clinical practice</a:t>
            </a:r>
          </a:p>
          <a:p>
            <a:r>
              <a:rPr lang="en-US" sz="3100" dirty="0"/>
              <a:t>To develop evidence based practice</a:t>
            </a:r>
          </a:p>
          <a:p>
            <a:r>
              <a:rPr lang="en-US" sz="3100" dirty="0"/>
              <a:t>To use three dimensional nursing practice</a:t>
            </a:r>
          </a:p>
          <a:p>
            <a:pPr>
              <a:buNone/>
            </a:pPr>
            <a:r>
              <a:rPr lang="en-US" sz="3100" b="1" dirty="0"/>
              <a:t>Three Positive patients outcomes</a:t>
            </a:r>
          </a:p>
          <a:p>
            <a:r>
              <a:rPr lang="en-US" sz="3100" dirty="0"/>
              <a:t>They achieve goals through nurse-patient partnership</a:t>
            </a:r>
          </a:p>
          <a:p>
            <a:r>
              <a:rPr lang="en-US" sz="3100" dirty="0"/>
              <a:t>Number of hospitalization days decrease</a:t>
            </a:r>
          </a:p>
          <a:p>
            <a:r>
              <a:rPr lang="en-US" sz="3100" dirty="0"/>
              <a:t>Positive family interaction increases 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i="1" dirty="0">
                <a:solidFill>
                  <a:schemeClr val="tx1"/>
                </a:solidFill>
              </a:rPr>
              <a:t>Nursing Theories</a:t>
            </a:r>
            <a:r>
              <a:rPr lang="en-US" sz="1800" dirty="0">
                <a:solidFill>
                  <a:schemeClr val="tx1"/>
                </a:solidFill>
              </a:rPr>
              <a:t>, 2011)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Imogene King’s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Three Benefits to nursing satisfaction</a:t>
            </a:r>
          </a:p>
          <a:p>
            <a:r>
              <a:rPr lang="en-US" dirty="0"/>
              <a:t>Nurses become able to use various other theories based on this theory</a:t>
            </a:r>
          </a:p>
          <a:p>
            <a:r>
              <a:rPr lang="en-US" dirty="0"/>
              <a:t>Partnership with patient increases to improve life quality</a:t>
            </a:r>
          </a:p>
          <a:p>
            <a:r>
              <a:rPr lang="en-US" dirty="0"/>
              <a:t>With patient satisfaction, nurses’ satisfaction is also achieved </a:t>
            </a:r>
          </a:p>
          <a:p>
            <a:pPr>
              <a:buNone/>
            </a:pPr>
            <a:r>
              <a:rPr lang="en-US" b="1" dirty="0"/>
              <a:t>Two Barriers</a:t>
            </a:r>
          </a:p>
          <a:p>
            <a:r>
              <a:rPr lang="en-US" dirty="0"/>
              <a:t>Lack of application development for </a:t>
            </a:r>
            <a:r>
              <a:rPr lang="en-US" dirty="0" smtClean="0"/>
              <a:t>a group </a:t>
            </a:r>
            <a:r>
              <a:rPr lang="en-US" dirty="0"/>
              <a:t>but nurses can engage families to achieve </a:t>
            </a:r>
            <a:r>
              <a:rPr lang="en-US" dirty="0" smtClean="0"/>
              <a:t>the goal </a:t>
            </a:r>
            <a:r>
              <a:rPr lang="en-US" dirty="0"/>
              <a:t>and to ignore this </a:t>
            </a:r>
            <a:r>
              <a:rPr lang="en-US" dirty="0">
                <a:solidFill>
                  <a:schemeClr val="tx1"/>
                </a:solidFill>
              </a:rPr>
              <a:t>barrier</a:t>
            </a:r>
          </a:p>
          <a:p>
            <a:r>
              <a:rPr lang="en-US" dirty="0">
                <a:solidFill>
                  <a:schemeClr val="tx1"/>
                </a:solidFill>
              </a:rPr>
              <a:t>Nurses and patients are assumed strangers, but this barrier can be omitted by family doctor or </a:t>
            </a:r>
            <a:r>
              <a:rPr lang="en-US" dirty="0" smtClean="0">
                <a:solidFill>
                  <a:schemeClr val="tx1"/>
                </a:solidFill>
              </a:rPr>
              <a:t>nurse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i="1" dirty="0" smtClean="0">
                <a:solidFill>
                  <a:schemeClr val="tx1"/>
                </a:solidFill>
              </a:rPr>
              <a:t>Nursing </a:t>
            </a:r>
            <a:r>
              <a:rPr lang="en-US" sz="1800" i="1" dirty="0">
                <a:solidFill>
                  <a:schemeClr val="tx1"/>
                </a:solidFill>
              </a:rPr>
              <a:t>Theories</a:t>
            </a:r>
            <a:r>
              <a:rPr lang="en-US" sz="1800" dirty="0">
                <a:solidFill>
                  <a:schemeClr val="tx1"/>
                </a:solidFill>
              </a:rPr>
              <a:t>, 2011)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7523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Betty </a:t>
            </a:r>
            <a:r>
              <a:rPr lang="en-US" sz="4000" dirty="0" err="1"/>
              <a:t>Neuman's</a:t>
            </a:r>
            <a:r>
              <a:rPr lang="en-US" sz="4000" dirty="0"/>
              <a:t> &amp; Imogene King’s Theory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5" name="Content Placeholder 4" descr="4-betty-neumans-theories-liza-34-6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4038600" cy="4571999"/>
          </a:xfrm>
        </p:spPr>
      </p:pic>
      <p:pic>
        <p:nvPicPr>
          <p:cNvPr id="6" name="Content Placeholder 5" descr="Dynamic-Conceptual-System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600200"/>
            <a:ext cx="4038600" cy="4724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Roger’s Science of Unitary Theory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explains nursing as a combination of both art and science because it </a:t>
            </a:r>
            <a:r>
              <a:rPr lang="en-US" dirty="0" smtClean="0"/>
              <a:t>provides insight </a:t>
            </a:r>
            <a:r>
              <a:rPr lang="en-US" dirty="0"/>
              <a:t>for viewing the unitary human being</a:t>
            </a:r>
          </a:p>
          <a:p>
            <a:pPr>
              <a:buNone/>
            </a:pPr>
            <a:r>
              <a:rPr lang="en-US" b="1" dirty="0"/>
              <a:t>In the current practice, theory is used for</a:t>
            </a:r>
          </a:p>
          <a:p>
            <a:r>
              <a:rPr lang="en-US" dirty="0"/>
              <a:t>Identifying human field motion</a:t>
            </a:r>
          </a:p>
          <a:p>
            <a:r>
              <a:rPr lang="en-US" dirty="0"/>
              <a:t>Noticing human sleeping pattern</a:t>
            </a:r>
          </a:p>
          <a:p>
            <a:r>
              <a:rPr lang="en-US" dirty="0"/>
              <a:t>Indicating rhythmic development</a:t>
            </a:r>
          </a:p>
          <a:p>
            <a:pPr>
              <a:buNone/>
            </a:pPr>
            <a:r>
              <a:rPr lang="en-US" b="1" dirty="0"/>
              <a:t>Three Positive patients outcomes</a:t>
            </a:r>
          </a:p>
          <a:p>
            <a:r>
              <a:rPr lang="en-US" dirty="0"/>
              <a:t>They understand own energy field</a:t>
            </a:r>
          </a:p>
          <a:p>
            <a:r>
              <a:rPr lang="en-US" dirty="0"/>
              <a:t>They become more anxious towards self care </a:t>
            </a:r>
          </a:p>
          <a:p>
            <a:r>
              <a:rPr lang="en-US" dirty="0"/>
              <a:t>They build trust-power relationship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Malinski</a:t>
            </a:r>
            <a:r>
              <a:rPr lang="en-US" sz="1800" dirty="0">
                <a:solidFill>
                  <a:srgbClr val="FF0000"/>
                </a:solidFill>
              </a:rPr>
              <a:t>, 2018)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Roger’s Science of Unitary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Three Benefits to nursing satisfaction</a:t>
            </a:r>
          </a:p>
          <a:p>
            <a:r>
              <a:rPr lang="en-US" dirty="0"/>
              <a:t>They get job satisfaction</a:t>
            </a:r>
          </a:p>
          <a:p>
            <a:r>
              <a:rPr lang="en-US" dirty="0"/>
              <a:t>Scientific nursing knowledge increases</a:t>
            </a:r>
          </a:p>
          <a:p>
            <a:r>
              <a:rPr lang="en-US" dirty="0"/>
              <a:t>They can improve their own personal trust-power relationship</a:t>
            </a:r>
          </a:p>
          <a:p>
            <a:pPr>
              <a:buNone/>
            </a:pPr>
            <a:r>
              <a:rPr lang="en-US" b="1" dirty="0"/>
              <a:t>Two Barriers</a:t>
            </a:r>
          </a:p>
          <a:p>
            <a:r>
              <a:rPr lang="en-US" dirty="0"/>
              <a:t>Concept is difficult but more research can eliminate this barrier</a:t>
            </a:r>
          </a:p>
          <a:p>
            <a:r>
              <a:rPr lang="en-US" dirty="0"/>
              <a:t>No proper evaluation instruments but nurses can use various other theories along with this to cope with the </a:t>
            </a:r>
            <a:r>
              <a:rPr lang="en-US" dirty="0">
                <a:solidFill>
                  <a:schemeClr val="tx1"/>
                </a:solidFill>
              </a:rPr>
              <a:t>issue </a:t>
            </a:r>
            <a:r>
              <a:rPr lang="en-US" sz="1500" dirty="0">
                <a:solidFill>
                  <a:schemeClr val="tx1"/>
                </a:solidFill>
              </a:rPr>
              <a:t>(</a:t>
            </a:r>
            <a:r>
              <a:rPr lang="en-US" sz="1500" dirty="0" err="1">
                <a:solidFill>
                  <a:schemeClr val="tx1"/>
                </a:solidFill>
              </a:rPr>
              <a:t>Malinski</a:t>
            </a:r>
            <a:r>
              <a:rPr lang="en-US" sz="1500" dirty="0">
                <a:solidFill>
                  <a:schemeClr val="tx1"/>
                </a:solidFill>
              </a:rPr>
              <a:t>, 2018)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904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PowerPoint  </vt:lpstr>
      <vt:lpstr>Betty Neumann's Theory</vt:lpstr>
      <vt:lpstr>Betty Neuman’s Theory</vt:lpstr>
      <vt:lpstr>Betty Neuman’s Theory</vt:lpstr>
      <vt:lpstr>Imogene King’s Theory</vt:lpstr>
      <vt:lpstr>Imogene King’s Theory</vt:lpstr>
      <vt:lpstr> Betty Neuman's &amp; Imogene King’s Theory </vt:lpstr>
      <vt:lpstr>Roger’s Science of Unitary Theory</vt:lpstr>
      <vt:lpstr>Roger’s Science of Unitary Theory</vt:lpstr>
      <vt:lpstr>Johnson’s Theory</vt:lpstr>
      <vt:lpstr>Johnson’s Theory</vt:lpstr>
      <vt:lpstr>Roger’s Science of Unitary  &amp; Johnson’s Theory</vt:lpstr>
      <vt:lpstr>Peplau Phases</vt:lpstr>
      <vt:lpstr>Peplau Phases</vt:lpstr>
      <vt:lpstr>Henderson’s Theory</vt:lpstr>
      <vt:lpstr>Henderson’s Theory</vt:lpstr>
      <vt:lpstr>Peplau Phases &amp; Henderson’s Theory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SH.NZ</dc:creator>
  <cp:lastModifiedBy>Maria</cp:lastModifiedBy>
  <cp:revision>40</cp:revision>
  <dcterms:created xsi:type="dcterms:W3CDTF">2020-01-03T17:38:51Z</dcterms:created>
  <dcterms:modified xsi:type="dcterms:W3CDTF">2020-01-04T04:57:01Z</dcterms:modified>
</cp:coreProperties>
</file>