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10" autoAdjust="0"/>
    <p:restoredTop sz="75976" autoAdjust="0"/>
  </p:normalViewPr>
  <p:slideViewPr>
    <p:cSldViewPr snapToGrid="0">
      <p:cViewPr varScale="1">
        <p:scale>
          <a:sx n="45" d="100"/>
          <a:sy n="45" d="100"/>
        </p:scale>
        <p:origin x="7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DFA00-11E9-4E0F-8F43-4615D94DBA8A}" type="datetimeFigureOut">
              <a:rPr lang="en-US" smtClean="0"/>
              <a:t>4/4/2019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E0413-6ED1-4087-A173-068A1F9B6CA8}" type="slidenum">
              <a:rPr lang="en-US" smtClean="0"/>
              <a:t>‹#›</a:t>
            </a:fld>
            <a:endParaRPr lang="en-US"/>
          </a:p>
        </p:txBody>
      </p:sp>
    </p:spTree>
    <p:extLst>
      <p:ext uri="{BB962C8B-B14F-4D97-AF65-F5344CB8AC3E}">
        <p14:creationId xmlns:p14="http://schemas.microsoft.com/office/powerpoint/2010/main" val="114971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5E0413-6ED1-4087-A173-068A1F9B6CA8}" type="slidenum">
              <a:rPr lang="en-US" smtClean="0"/>
              <a:t>1</a:t>
            </a:fld>
            <a:endParaRPr lang="en-US"/>
          </a:p>
        </p:txBody>
      </p:sp>
    </p:spTree>
    <p:extLst>
      <p:ext uri="{BB962C8B-B14F-4D97-AF65-F5344CB8AC3E}">
        <p14:creationId xmlns:p14="http://schemas.microsoft.com/office/powerpoint/2010/main" val="1405147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Mtn Dew Amp Game Fuel is a new beverage line made just for gamers. The brand is available in 16-ounce cans in four vitamin-charged and caffeine-boosted varieties. It was l</a:t>
            </a:r>
            <a:r>
              <a:rPr lang="en-US" sz="1200" dirty="0"/>
              <a:t>aunched in stores on January, 2019. </a:t>
            </a:r>
            <a:r>
              <a:rPr lang="en-US" sz="1200" b="0" i="0" kern="1200" dirty="0">
                <a:solidFill>
                  <a:schemeClr val="tx1"/>
                </a:solidFill>
                <a:effectLst/>
                <a:latin typeface="+mn-lt"/>
                <a:ea typeface="+mn-ea"/>
                <a:cs typeface="+mn-cs"/>
              </a:rPr>
              <a:t> Mtn Dew Amp Game Fuel cans have a resealable lid that helps keep the beverage cold and fresh longer, and a no-slip grip texture similar to gaming hardware to help prevent spills. It was introduced first on Amazon.com then at Walmart.com for sale. Amp Game Fuel Charged (Berry Blast) is a berry flavored soda, and is blue in color, similar to that of Game Fuel. </a:t>
            </a:r>
            <a:endParaRPr lang="en-US" sz="1200" dirty="0"/>
          </a:p>
          <a:p>
            <a:endParaRPr lang="en-US" dirty="0"/>
          </a:p>
        </p:txBody>
      </p:sp>
      <p:sp>
        <p:nvSpPr>
          <p:cNvPr id="4" name="Slide Number Placeholder 3"/>
          <p:cNvSpPr>
            <a:spLocks noGrp="1"/>
          </p:cNvSpPr>
          <p:nvPr>
            <p:ph type="sldNum" sz="quarter" idx="10"/>
          </p:nvPr>
        </p:nvSpPr>
        <p:spPr/>
        <p:txBody>
          <a:bodyPr/>
          <a:lstStyle/>
          <a:p>
            <a:fld id="{0A5E0413-6ED1-4087-A173-068A1F9B6CA8}" type="slidenum">
              <a:rPr lang="en-US" smtClean="0"/>
              <a:t>2</a:t>
            </a:fld>
            <a:endParaRPr lang="en-US"/>
          </a:p>
        </p:txBody>
      </p:sp>
    </p:spTree>
    <p:extLst>
      <p:ext uri="{BB962C8B-B14F-4D97-AF65-F5344CB8AC3E}">
        <p14:creationId xmlns:p14="http://schemas.microsoft.com/office/powerpoint/2010/main" val="4034564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R&amp;D embodies a long-term vision of a company and its strategy when innovation operates more in a short-term economic model of the company. Implementing and managing R&amp;D activities within your business offers tremendous advantages for your company. Innovation is a key today to beat the competition and R&amp;D helps to bring innovation into the business. Many times a market is already embracing a trend, and the research and development department can be used to make the business active in that trend and increase sales. The research and development department works to make new product designs or add features, and the marketing department interprets these changes in the most exciting light possible in order to attract customers, creating synergies between the two branches.</a:t>
            </a:r>
            <a:endParaRPr lang="en-US" dirty="0"/>
          </a:p>
        </p:txBody>
      </p:sp>
      <p:sp>
        <p:nvSpPr>
          <p:cNvPr id="4" name="Slide Number Placeholder 3"/>
          <p:cNvSpPr>
            <a:spLocks noGrp="1"/>
          </p:cNvSpPr>
          <p:nvPr>
            <p:ph type="sldNum" sz="quarter" idx="10"/>
          </p:nvPr>
        </p:nvSpPr>
        <p:spPr/>
        <p:txBody>
          <a:bodyPr/>
          <a:lstStyle/>
          <a:p>
            <a:fld id="{0A5E0413-6ED1-4087-A173-068A1F9B6CA8}" type="slidenum">
              <a:rPr lang="en-US" smtClean="0"/>
              <a:t>3</a:t>
            </a:fld>
            <a:endParaRPr lang="en-US"/>
          </a:p>
        </p:txBody>
      </p:sp>
    </p:spTree>
    <p:extLst>
      <p:ext uri="{BB962C8B-B14F-4D97-AF65-F5344CB8AC3E}">
        <p14:creationId xmlns:p14="http://schemas.microsoft.com/office/powerpoint/2010/main" val="1394924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Culture and structure plays a very important to support innovation. </a:t>
            </a:r>
            <a:r>
              <a:rPr lang="en-US" sz="1200" b="0" i="0" kern="1200" dirty="0">
                <a:solidFill>
                  <a:schemeClr val="tx1"/>
                </a:solidFill>
                <a:effectLst/>
                <a:latin typeface="+mn-lt"/>
                <a:ea typeface="+mn-ea"/>
                <a:cs typeface="+mn-cs"/>
              </a:rPr>
              <a:t>Many companies want to establish a culture of innovation, one that will encourage employees to take risks that lead to breakthrough products. It is very important to take risks to brought innovation in business. Team coordination is also very important factor which helps organization to achieve its goals (Timkastelle.org, 2015). Intrapreneurs are the persons in big organizations who are having entrepreneurial mindset and can brought productivity and innovation in the business. Venture capitalists tend to focus on big ideas that make the risk worth taking. You should do the same. When you hear a new idea, ask if it can make a significant difference. If not, hand it to someone in operations; it’s still a good idea, but you’re looking for the next big thing.</a:t>
            </a:r>
            <a:endParaRPr lang="en-US" dirty="0"/>
          </a:p>
        </p:txBody>
      </p:sp>
      <p:sp>
        <p:nvSpPr>
          <p:cNvPr id="4" name="Slide Number Placeholder 3"/>
          <p:cNvSpPr>
            <a:spLocks noGrp="1"/>
          </p:cNvSpPr>
          <p:nvPr>
            <p:ph type="sldNum" sz="quarter" idx="10"/>
          </p:nvPr>
        </p:nvSpPr>
        <p:spPr/>
        <p:txBody>
          <a:bodyPr/>
          <a:lstStyle/>
          <a:p>
            <a:fld id="{0A5E0413-6ED1-4087-A173-068A1F9B6CA8}" type="slidenum">
              <a:rPr lang="en-US" smtClean="0"/>
              <a:t>4</a:t>
            </a:fld>
            <a:endParaRPr lang="en-US"/>
          </a:p>
        </p:txBody>
      </p:sp>
    </p:spTree>
    <p:extLst>
      <p:ext uri="{BB962C8B-B14F-4D97-AF65-F5344CB8AC3E}">
        <p14:creationId xmlns:p14="http://schemas.microsoft.com/office/powerpoint/2010/main" val="719561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Amp Game Fuel Charged (Berry Blast) is a very innovative product. </a:t>
            </a:r>
            <a:r>
              <a:rPr lang="en-US" sz="1200" b="0" i="0" kern="1200" dirty="0">
                <a:solidFill>
                  <a:schemeClr val="tx1"/>
                </a:solidFill>
                <a:effectLst/>
                <a:latin typeface="+mn-lt"/>
                <a:ea typeface="+mn-ea"/>
                <a:cs typeface="+mn-cs"/>
              </a:rPr>
              <a:t>MTN DEW AMP GAME FUEL is giving gamers access to some of the biggest events, leagues and esports teams, starting with its new Call of Duty World League sponsorship (</a:t>
            </a:r>
            <a:r>
              <a:rPr lang="en-US" sz="1200" dirty="0"/>
              <a:t>Prnewswire.com, 2019)</a:t>
            </a:r>
            <a:r>
              <a:rPr lang="en-US" sz="1200" b="0" i="0" kern="1200" dirty="0">
                <a:solidFill>
                  <a:schemeClr val="tx1"/>
                </a:solidFill>
                <a:effectLst/>
                <a:latin typeface="+mn-lt"/>
                <a:ea typeface="+mn-ea"/>
                <a:cs typeface="+mn-cs"/>
              </a:rPr>
              <a:t>. New to the lineup is Amp Game Fuel, specifically designed to serve the vast world of high-stakes endurance gaming. The 16 oz cans feature a no-slip grip that “mirrors the sensory design of accessories and hardware in gaming,”​ according to PepsiCo. The cans also have a re-sealable lid designed by </a:t>
            </a:r>
            <a:r>
              <a:rPr lang="en-US" sz="1200" b="0" i="0" kern="1200" dirty="0" err="1">
                <a:solidFill>
                  <a:schemeClr val="tx1"/>
                </a:solidFill>
                <a:effectLst/>
                <a:latin typeface="+mn-lt"/>
                <a:ea typeface="+mn-ea"/>
                <a:cs typeface="+mn-cs"/>
              </a:rPr>
              <a:t>Xolution</a:t>
            </a:r>
            <a:r>
              <a:rPr lang="en-US" sz="1200" b="0" i="0" kern="1200" dirty="0">
                <a:solidFill>
                  <a:schemeClr val="tx1"/>
                </a:solidFill>
                <a:effectLst/>
                <a:latin typeface="+mn-lt"/>
                <a:ea typeface="+mn-ea"/>
                <a:cs typeface="+mn-cs"/>
              </a:rPr>
              <a:t>. It’s easier to open and allows for more uninterrupted game play. Amp Game Fuel will be stocked with energy drinks at the grocery store and will come in four flavors: Charged Cherry Burst, Charged Berry Blast, Charged Tropical Strike and Charged Original DEW. </a:t>
            </a:r>
            <a:endParaRPr lang="en-US" dirty="0"/>
          </a:p>
        </p:txBody>
      </p:sp>
      <p:sp>
        <p:nvSpPr>
          <p:cNvPr id="4" name="Slide Number Placeholder 3"/>
          <p:cNvSpPr>
            <a:spLocks noGrp="1"/>
          </p:cNvSpPr>
          <p:nvPr>
            <p:ph type="sldNum" sz="quarter" idx="10"/>
          </p:nvPr>
        </p:nvSpPr>
        <p:spPr/>
        <p:txBody>
          <a:bodyPr/>
          <a:lstStyle/>
          <a:p>
            <a:fld id="{0A5E0413-6ED1-4087-A173-068A1F9B6CA8}" type="slidenum">
              <a:rPr lang="en-US" smtClean="0"/>
              <a:t>5</a:t>
            </a:fld>
            <a:endParaRPr lang="en-US"/>
          </a:p>
        </p:txBody>
      </p:sp>
    </p:spTree>
    <p:extLst>
      <p:ext uri="{BB962C8B-B14F-4D97-AF65-F5344CB8AC3E}">
        <p14:creationId xmlns:p14="http://schemas.microsoft.com/office/powerpoint/2010/main" val="4166395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Mountain Dew is partnering with Call of Duty World League, </a:t>
            </a:r>
            <a:r>
              <a:rPr lang="en-US" dirty="0" err="1"/>
              <a:t>OpTic</a:t>
            </a:r>
            <a:r>
              <a:rPr lang="en-US" dirty="0"/>
              <a:t> Gaming and others to promote the new drink at upcoming gaming and esports events. Brandon Snow, chief revenue officer of Activision Blizzard Esports Leagues, said "Mtn Dew Amp Game Fuel shares our vision for growing the audience for esports, and will help us deliver unique experiences for fans at each Call of Duty World League event this season, as well as help create exceptional content for viewers online”. </a:t>
            </a:r>
            <a:r>
              <a:rPr lang="en-US" sz="1200" b="0" i="0" kern="1200" dirty="0">
                <a:solidFill>
                  <a:schemeClr val="tx1"/>
                </a:solidFill>
                <a:effectLst/>
                <a:latin typeface="+mn-lt"/>
                <a:ea typeface="+mn-ea"/>
                <a:cs typeface="+mn-cs"/>
              </a:rPr>
              <a:t>Brandon Snow, chief revenue officer of Activision Blizzard Esports Leagues, said. “Call of Duty World League looks forward to working closely with the Mtn Dew Amp Game Fuel team to develop the most exciting season in Call of Duty World League history”. It is designed with ingredients that show an improvement in accuracy and alertness, the drink is vitamin-charged, provides a boost of caffeine and was designed for gamers by gamers (Forbes.com, 2019). </a:t>
            </a:r>
            <a:endParaRPr lang="en-US" dirty="0"/>
          </a:p>
        </p:txBody>
      </p:sp>
      <p:sp>
        <p:nvSpPr>
          <p:cNvPr id="4" name="Slide Number Placeholder 3"/>
          <p:cNvSpPr>
            <a:spLocks noGrp="1"/>
          </p:cNvSpPr>
          <p:nvPr>
            <p:ph type="sldNum" sz="quarter" idx="10"/>
          </p:nvPr>
        </p:nvSpPr>
        <p:spPr/>
        <p:txBody>
          <a:bodyPr/>
          <a:lstStyle/>
          <a:p>
            <a:fld id="{0A5E0413-6ED1-4087-A173-068A1F9B6CA8}" type="slidenum">
              <a:rPr lang="en-US" smtClean="0"/>
              <a:t>6</a:t>
            </a:fld>
            <a:endParaRPr lang="en-US"/>
          </a:p>
        </p:txBody>
      </p:sp>
    </p:spTree>
    <p:extLst>
      <p:ext uri="{BB962C8B-B14F-4D97-AF65-F5344CB8AC3E}">
        <p14:creationId xmlns:p14="http://schemas.microsoft.com/office/powerpoint/2010/main" val="49563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5E0413-6ED1-4087-A173-068A1F9B6CA8}" type="slidenum">
              <a:rPr lang="en-US" smtClean="0"/>
              <a:t>7</a:t>
            </a:fld>
            <a:endParaRPr lang="en-US"/>
          </a:p>
        </p:txBody>
      </p:sp>
    </p:spTree>
    <p:extLst>
      <p:ext uri="{BB962C8B-B14F-4D97-AF65-F5344CB8AC3E}">
        <p14:creationId xmlns:p14="http://schemas.microsoft.com/office/powerpoint/2010/main" val="4116113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242251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01797C-F561-4F37-B96B-0B53A10488DB}"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2656811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2751920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92783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3231964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2216061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1180179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2694146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196289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102289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190012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01797C-F561-4F37-B96B-0B53A10488DB}"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314577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01797C-F561-4F37-B96B-0B53A10488DB}" type="datetimeFigureOut">
              <a:rPr lang="en-US" smtClean="0"/>
              <a:t>4/4/2019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185566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370889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255016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0B01797C-F561-4F37-B96B-0B53A10488DB}" type="datetimeFigureOut">
              <a:rPr lang="en-US" smtClean="0"/>
              <a:t>4/4/2019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346440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01797C-F561-4F37-B96B-0B53A10488DB}"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AE133-1F83-4E16-84EE-F25731E1DEA0}" type="slidenum">
              <a:rPr lang="en-US" smtClean="0"/>
              <a:t>‹#›</a:t>
            </a:fld>
            <a:endParaRPr lang="en-US"/>
          </a:p>
        </p:txBody>
      </p:sp>
    </p:spTree>
    <p:extLst>
      <p:ext uri="{BB962C8B-B14F-4D97-AF65-F5344CB8AC3E}">
        <p14:creationId xmlns:p14="http://schemas.microsoft.com/office/powerpoint/2010/main" val="3239633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B01797C-F561-4F37-B96B-0B53A10488DB}" type="datetimeFigureOut">
              <a:rPr lang="en-US" smtClean="0"/>
              <a:t>4/4/2019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D6AE133-1F83-4E16-84EE-F25731E1DEA0}" type="slidenum">
              <a:rPr lang="en-US" smtClean="0"/>
              <a:t>‹#›</a:t>
            </a:fld>
            <a:endParaRPr lang="en-US"/>
          </a:p>
        </p:txBody>
      </p:sp>
    </p:spTree>
    <p:extLst>
      <p:ext uri="{BB962C8B-B14F-4D97-AF65-F5344CB8AC3E}">
        <p14:creationId xmlns:p14="http://schemas.microsoft.com/office/powerpoint/2010/main" val="279764764"/>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orbes.com/sites/mitchwallace/2018/12/05/mountain-dews-new-game-fuel-drink-has-a-seriously-interesting-can/#33994615237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prnewswire.com/news-releases/mtn-dew-amp-game-fuel-unlocks-a-new-level-of-gaming-with-first-drink-made-by-gamers-for-gamers-300761295.html" TargetMode="External"/><Relationship Id="rId4" Type="http://schemas.openxmlformats.org/officeDocument/2006/relationships/hyperlink" Target="http://timkastelle.org/blog/2015/02/innovation-and-organizational-cultu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DC873-86F4-4628-A9D0-40F3A275E934}"/>
              </a:ext>
            </a:extLst>
          </p:cNvPr>
          <p:cNvSpPr>
            <a:spLocks noGrp="1"/>
          </p:cNvSpPr>
          <p:nvPr>
            <p:ph type="title"/>
          </p:nvPr>
        </p:nvSpPr>
        <p:spPr>
          <a:xfrm>
            <a:off x="1881962" y="1548026"/>
            <a:ext cx="8414348" cy="1653180"/>
          </a:xfrm>
        </p:spPr>
        <p:txBody>
          <a:bodyPr/>
          <a:lstStyle/>
          <a:p>
            <a:r>
              <a:rPr lang="en-US" dirty="0">
                <a:latin typeface="Aharoni" panose="02010803020104030203" pitchFamily="2" charset="-79"/>
                <a:cs typeface="Aharoni" panose="02010803020104030203" pitchFamily="2" charset="-79"/>
              </a:rPr>
              <a:t>PepsiCo Invention and Innovation</a:t>
            </a:r>
          </a:p>
        </p:txBody>
      </p:sp>
      <p:sp>
        <p:nvSpPr>
          <p:cNvPr id="3" name="Text Placeholder 2">
            <a:extLst>
              <a:ext uri="{FF2B5EF4-FFF2-40B4-BE49-F238E27FC236}">
                <a16:creationId xmlns:a16="http://schemas.microsoft.com/office/drawing/2014/main" id="{BD31F5A9-AF5F-4807-918B-9C8E2F671492}"/>
              </a:ext>
            </a:extLst>
          </p:cNvPr>
          <p:cNvSpPr>
            <a:spLocks noGrp="1"/>
          </p:cNvSpPr>
          <p:nvPr>
            <p:ph type="body" idx="1"/>
          </p:nvPr>
        </p:nvSpPr>
        <p:spPr>
          <a:xfrm>
            <a:off x="2814083" y="3429000"/>
            <a:ext cx="2984205" cy="860400"/>
          </a:xfrm>
        </p:spPr>
        <p:txBody>
          <a:bodyPr/>
          <a:lstStyle/>
          <a:p>
            <a:pPr algn="ctr"/>
            <a:r>
              <a:rPr lang="en-US" dirty="0"/>
              <a:t>[Name of the writer]</a:t>
            </a:r>
          </a:p>
        </p:txBody>
      </p:sp>
      <p:pic>
        <p:nvPicPr>
          <p:cNvPr id="9" name="Picture 8">
            <a:extLst>
              <a:ext uri="{FF2B5EF4-FFF2-40B4-BE49-F238E27FC236}">
                <a16:creationId xmlns:a16="http://schemas.microsoft.com/office/drawing/2014/main" id="{DC9E40FF-6B79-4910-8E8B-EFCFA2FCDE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0869" y="3429000"/>
            <a:ext cx="4531131" cy="3483783"/>
          </a:xfrm>
          <a:prstGeom prst="rect">
            <a:avLst/>
          </a:prstGeom>
        </p:spPr>
      </p:pic>
    </p:spTree>
    <p:extLst>
      <p:ext uri="{BB962C8B-B14F-4D97-AF65-F5344CB8AC3E}">
        <p14:creationId xmlns:p14="http://schemas.microsoft.com/office/powerpoint/2010/main" val="270256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EBB9D4-3305-4718-9771-C69E1876F8E4}"/>
              </a:ext>
            </a:extLst>
          </p:cNvPr>
          <p:cNvSpPr>
            <a:spLocks noGrp="1"/>
          </p:cNvSpPr>
          <p:nvPr>
            <p:ph type="title"/>
          </p:nvPr>
        </p:nvSpPr>
        <p:spPr>
          <a:xfrm>
            <a:off x="646111" y="452718"/>
            <a:ext cx="9681230" cy="870473"/>
          </a:xfrm>
        </p:spPr>
        <p:txBody>
          <a:bodyPr/>
          <a:lstStyle/>
          <a:p>
            <a:pPr algn="ctr"/>
            <a:r>
              <a:rPr lang="en-US" b="1" dirty="0"/>
              <a:t>Description of new product</a:t>
            </a:r>
          </a:p>
        </p:txBody>
      </p:sp>
      <p:sp>
        <p:nvSpPr>
          <p:cNvPr id="5" name="Content Placeholder 4">
            <a:extLst>
              <a:ext uri="{FF2B5EF4-FFF2-40B4-BE49-F238E27FC236}">
                <a16:creationId xmlns:a16="http://schemas.microsoft.com/office/drawing/2014/main" id="{3CAFBCD4-BA17-4C9F-BBAF-32EF3D8419B5}"/>
              </a:ext>
            </a:extLst>
          </p:cNvPr>
          <p:cNvSpPr>
            <a:spLocks noGrp="1"/>
          </p:cNvSpPr>
          <p:nvPr>
            <p:ph idx="1"/>
          </p:nvPr>
        </p:nvSpPr>
        <p:spPr>
          <a:xfrm>
            <a:off x="646110" y="1441526"/>
            <a:ext cx="8444284" cy="4963756"/>
          </a:xfrm>
        </p:spPr>
        <p:txBody>
          <a:bodyPr>
            <a:normAutofit lnSpcReduction="10000"/>
          </a:bodyPr>
          <a:lstStyle/>
          <a:p>
            <a:r>
              <a:rPr lang="en-US" sz="2800" dirty="0"/>
              <a:t>Amp Game Fuel Charged (Berry Blast)</a:t>
            </a:r>
          </a:p>
          <a:p>
            <a:r>
              <a:rPr lang="en-US" sz="2800" dirty="0"/>
              <a:t>Launched in stores on January, 2019</a:t>
            </a:r>
          </a:p>
          <a:p>
            <a:r>
              <a:rPr lang="en-US" sz="2800" dirty="0"/>
              <a:t>It is a berry flavored soft drink which is blue in color</a:t>
            </a:r>
          </a:p>
          <a:p>
            <a:r>
              <a:rPr lang="en-US" sz="2800" dirty="0"/>
              <a:t>It was first introduced on Amazon.com</a:t>
            </a:r>
          </a:p>
          <a:p>
            <a:r>
              <a:rPr lang="en-US" sz="2800" dirty="0"/>
              <a:t>Especially designed for gamers</a:t>
            </a:r>
          </a:p>
          <a:p>
            <a:r>
              <a:rPr lang="en-US" sz="2800" dirty="0"/>
              <a:t>Made with real fruit juice</a:t>
            </a:r>
          </a:p>
          <a:p>
            <a:r>
              <a:rPr lang="en-US" sz="2800" dirty="0"/>
              <a:t>It includes caffeine-boosted formula to provide extra energy</a:t>
            </a:r>
          </a:p>
          <a:p>
            <a:r>
              <a:rPr lang="en-US" sz="2800" dirty="0"/>
              <a:t>It also includes vitamins A and B</a:t>
            </a:r>
          </a:p>
          <a:p>
            <a:endParaRPr lang="en-US" sz="2400" dirty="0"/>
          </a:p>
        </p:txBody>
      </p:sp>
      <p:pic>
        <p:nvPicPr>
          <p:cNvPr id="3" name="Picture 2">
            <a:extLst>
              <a:ext uri="{FF2B5EF4-FFF2-40B4-BE49-F238E27FC236}">
                <a16:creationId xmlns:a16="http://schemas.microsoft.com/office/drawing/2014/main" id="{EC127484-8B2E-4B11-BB12-1A200DD4B6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0394" y="1533455"/>
            <a:ext cx="2857500" cy="4779897"/>
          </a:xfrm>
          <a:prstGeom prst="rect">
            <a:avLst/>
          </a:prstGeom>
        </p:spPr>
      </p:pic>
    </p:spTree>
    <p:extLst>
      <p:ext uri="{BB962C8B-B14F-4D97-AF65-F5344CB8AC3E}">
        <p14:creationId xmlns:p14="http://schemas.microsoft.com/office/powerpoint/2010/main" val="398897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EBB9D4-3305-4718-9771-C69E1876F8E4}"/>
              </a:ext>
            </a:extLst>
          </p:cNvPr>
          <p:cNvSpPr>
            <a:spLocks noGrp="1"/>
          </p:cNvSpPr>
          <p:nvPr>
            <p:ph type="title"/>
          </p:nvPr>
        </p:nvSpPr>
        <p:spPr>
          <a:xfrm>
            <a:off x="646111" y="452718"/>
            <a:ext cx="9681230" cy="870473"/>
          </a:xfrm>
        </p:spPr>
        <p:txBody>
          <a:bodyPr/>
          <a:lstStyle/>
          <a:p>
            <a:pPr algn="ctr"/>
            <a:r>
              <a:rPr lang="en-US" b="1" dirty="0"/>
              <a:t>Importance of R&amp;D</a:t>
            </a:r>
          </a:p>
        </p:txBody>
      </p:sp>
      <p:sp>
        <p:nvSpPr>
          <p:cNvPr id="5" name="Content Placeholder 4">
            <a:extLst>
              <a:ext uri="{FF2B5EF4-FFF2-40B4-BE49-F238E27FC236}">
                <a16:creationId xmlns:a16="http://schemas.microsoft.com/office/drawing/2014/main" id="{3CAFBCD4-BA17-4C9F-BBAF-32EF3D8419B5}"/>
              </a:ext>
            </a:extLst>
          </p:cNvPr>
          <p:cNvSpPr>
            <a:spLocks noGrp="1"/>
          </p:cNvSpPr>
          <p:nvPr>
            <p:ph idx="1"/>
          </p:nvPr>
        </p:nvSpPr>
        <p:spPr>
          <a:xfrm>
            <a:off x="646110" y="1441526"/>
            <a:ext cx="10815788" cy="4806874"/>
          </a:xfrm>
        </p:spPr>
        <p:txBody>
          <a:bodyPr>
            <a:noAutofit/>
          </a:bodyPr>
          <a:lstStyle/>
          <a:p>
            <a:r>
              <a:rPr lang="en-US" sz="2600" dirty="0"/>
              <a:t>R&amp;D plays a vital role in the success of a business</a:t>
            </a:r>
          </a:p>
          <a:p>
            <a:r>
              <a:rPr lang="en-US" sz="2600" dirty="0"/>
              <a:t>It helps to bring innovation into the business</a:t>
            </a:r>
          </a:p>
          <a:p>
            <a:r>
              <a:rPr lang="en-US" sz="2600" dirty="0"/>
              <a:t>It provides help in dealing with the competition in the market</a:t>
            </a:r>
          </a:p>
          <a:p>
            <a:r>
              <a:rPr lang="en-US" sz="2600" dirty="0"/>
              <a:t>It also provide a business a competitive edge over its competitors</a:t>
            </a:r>
          </a:p>
          <a:p>
            <a:r>
              <a:rPr lang="en-US" sz="2600" dirty="0"/>
              <a:t>The aim of R&amp;D is to discover new products</a:t>
            </a:r>
          </a:p>
          <a:p>
            <a:r>
              <a:rPr lang="en-US" sz="2600" dirty="0"/>
              <a:t>Create new knowledge about scientific and technological topics</a:t>
            </a:r>
          </a:p>
          <a:p>
            <a:r>
              <a:rPr lang="en-US" sz="2600" dirty="0"/>
              <a:t>Increases the productivity </a:t>
            </a:r>
          </a:p>
          <a:p>
            <a:r>
              <a:rPr lang="en-US" sz="2600" dirty="0"/>
              <a:t>It is a process that also make improvements in existing products</a:t>
            </a:r>
          </a:p>
        </p:txBody>
      </p:sp>
    </p:spTree>
    <p:extLst>
      <p:ext uri="{BB962C8B-B14F-4D97-AF65-F5344CB8AC3E}">
        <p14:creationId xmlns:p14="http://schemas.microsoft.com/office/powerpoint/2010/main" val="1062819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EBB9D4-3305-4718-9771-C69E1876F8E4}"/>
              </a:ext>
            </a:extLst>
          </p:cNvPr>
          <p:cNvSpPr>
            <a:spLocks noGrp="1"/>
          </p:cNvSpPr>
          <p:nvPr>
            <p:ph type="title"/>
          </p:nvPr>
        </p:nvSpPr>
        <p:spPr>
          <a:xfrm>
            <a:off x="646111" y="452718"/>
            <a:ext cx="9681230" cy="870473"/>
          </a:xfrm>
        </p:spPr>
        <p:txBody>
          <a:bodyPr/>
          <a:lstStyle/>
          <a:p>
            <a:pPr algn="ctr"/>
            <a:r>
              <a:rPr lang="en-US" b="1" dirty="0"/>
              <a:t>Discussion of structure and culture</a:t>
            </a:r>
          </a:p>
        </p:txBody>
      </p:sp>
      <p:sp>
        <p:nvSpPr>
          <p:cNvPr id="5" name="Content Placeholder 4">
            <a:extLst>
              <a:ext uri="{FF2B5EF4-FFF2-40B4-BE49-F238E27FC236}">
                <a16:creationId xmlns:a16="http://schemas.microsoft.com/office/drawing/2014/main" id="{3CAFBCD4-BA17-4C9F-BBAF-32EF3D8419B5}"/>
              </a:ext>
            </a:extLst>
          </p:cNvPr>
          <p:cNvSpPr>
            <a:spLocks noGrp="1"/>
          </p:cNvSpPr>
          <p:nvPr>
            <p:ph idx="1"/>
          </p:nvPr>
        </p:nvSpPr>
        <p:spPr>
          <a:xfrm>
            <a:off x="646110" y="1441526"/>
            <a:ext cx="10815788" cy="4806874"/>
          </a:xfrm>
        </p:spPr>
        <p:txBody>
          <a:bodyPr>
            <a:noAutofit/>
          </a:bodyPr>
          <a:lstStyle/>
          <a:p>
            <a:r>
              <a:rPr lang="en-US" sz="2600" dirty="0"/>
              <a:t>Culture and structure are very important to support innovation</a:t>
            </a:r>
          </a:p>
          <a:p>
            <a:r>
              <a:rPr lang="en-US" sz="2600" dirty="0"/>
              <a:t>Culture helps to establish rules of doing business</a:t>
            </a:r>
          </a:p>
          <a:p>
            <a:r>
              <a:rPr lang="en-US" sz="2600" dirty="0"/>
              <a:t>A proper structure is very important for innovation and productivity</a:t>
            </a:r>
          </a:p>
          <a:p>
            <a:r>
              <a:rPr lang="en-US" sz="2600" dirty="0"/>
              <a:t>Risk taking</a:t>
            </a:r>
          </a:p>
          <a:p>
            <a:r>
              <a:rPr lang="en-US" sz="2600" dirty="0"/>
              <a:t>Fast decision making</a:t>
            </a:r>
          </a:p>
          <a:p>
            <a:r>
              <a:rPr lang="en-US" sz="2600" dirty="0"/>
              <a:t>Avoiding conflicts </a:t>
            </a:r>
          </a:p>
          <a:p>
            <a:r>
              <a:rPr lang="en-US" sz="2600" dirty="0"/>
              <a:t>Motivate intrapreneurs</a:t>
            </a:r>
          </a:p>
          <a:p>
            <a:r>
              <a:rPr lang="en-US" sz="2600" dirty="0"/>
              <a:t>Think like a Venture Capitalist</a:t>
            </a:r>
          </a:p>
        </p:txBody>
      </p:sp>
    </p:spTree>
    <p:extLst>
      <p:ext uri="{BB962C8B-B14F-4D97-AF65-F5344CB8AC3E}">
        <p14:creationId xmlns:p14="http://schemas.microsoft.com/office/powerpoint/2010/main" val="199345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EBB9D4-3305-4718-9771-C69E1876F8E4}"/>
              </a:ext>
            </a:extLst>
          </p:cNvPr>
          <p:cNvSpPr>
            <a:spLocks noGrp="1"/>
          </p:cNvSpPr>
          <p:nvPr>
            <p:ph type="title"/>
          </p:nvPr>
        </p:nvSpPr>
        <p:spPr>
          <a:xfrm>
            <a:off x="646111" y="452718"/>
            <a:ext cx="9681230" cy="870473"/>
          </a:xfrm>
        </p:spPr>
        <p:txBody>
          <a:bodyPr/>
          <a:lstStyle/>
          <a:p>
            <a:pPr algn="ctr"/>
            <a:r>
              <a:rPr lang="en-US" b="1" dirty="0"/>
              <a:t>Future Inventions</a:t>
            </a:r>
          </a:p>
        </p:txBody>
      </p:sp>
      <p:sp>
        <p:nvSpPr>
          <p:cNvPr id="5" name="Content Placeholder 4">
            <a:extLst>
              <a:ext uri="{FF2B5EF4-FFF2-40B4-BE49-F238E27FC236}">
                <a16:creationId xmlns:a16="http://schemas.microsoft.com/office/drawing/2014/main" id="{3CAFBCD4-BA17-4C9F-BBAF-32EF3D8419B5}"/>
              </a:ext>
            </a:extLst>
          </p:cNvPr>
          <p:cNvSpPr>
            <a:spLocks noGrp="1"/>
          </p:cNvSpPr>
          <p:nvPr>
            <p:ph idx="1"/>
          </p:nvPr>
        </p:nvSpPr>
        <p:spPr>
          <a:xfrm>
            <a:off x="646110" y="1441526"/>
            <a:ext cx="10815788" cy="4806874"/>
          </a:xfrm>
        </p:spPr>
        <p:txBody>
          <a:bodyPr>
            <a:normAutofit lnSpcReduction="10000"/>
          </a:bodyPr>
          <a:lstStyle/>
          <a:p>
            <a:r>
              <a:rPr lang="en-US" sz="2600" dirty="0"/>
              <a:t>Amp Game Fuel Charged (Berry Blast) is a very innovative product</a:t>
            </a:r>
          </a:p>
          <a:p>
            <a:r>
              <a:rPr lang="en-US" sz="2600" dirty="0"/>
              <a:t>It has allowed to introduced PepsiCo in the world of gameplay</a:t>
            </a:r>
          </a:p>
          <a:p>
            <a:r>
              <a:rPr lang="en-US" sz="2600" dirty="0"/>
              <a:t>It include ingredients which are different from other beverages of PepsiCo</a:t>
            </a:r>
          </a:p>
          <a:p>
            <a:r>
              <a:rPr lang="en-US" sz="2600" dirty="0"/>
              <a:t>It also include a resealable lid which makes it more innovative</a:t>
            </a:r>
          </a:p>
          <a:p>
            <a:r>
              <a:rPr lang="en-US" sz="2600" dirty="0"/>
              <a:t>It is also different from other soft drinks because it contains zero fats</a:t>
            </a:r>
          </a:p>
          <a:p>
            <a:r>
              <a:rPr lang="en-US" sz="2600" dirty="0"/>
              <a:t>It is the first drink which is specially created for gamers</a:t>
            </a:r>
          </a:p>
          <a:p>
            <a:r>
              <a:rPr lang="en-US" sz="2600" dirty="0"/>
              <a:t>It has become very successful in the united states</a:t>
            </a:r>
          </a:p>
          <a:p>
            <a:endParaRPr lang="en-US" sz="2400" dirty="0"/>
          </a:p>
          <a:p>
            <a:endParaRPr lang="en-US" sz="2400" dirty="0"/>
          </a:p>
        </p:txBody>
      </p:sp>
    </p:spTree>
    <p:extLst>
      <p:ext uri="{BB962C8B-B14F-4D97-AF65-F5344CB8AC3E}">
        <p14:creationId xmlns:p14="http://schemas.microsoft.com/office/powerpoint/2010/main" val="1610075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EBB9D4-3305-4718-9771-C69E1876F8E4}"/>
              </a:ext>
            </a:extLst>
          </p:cNvPr>
          <p:cNvSpPr>
            <a:spLocks noGrp="1"/>
          </p:cNvSpPr>
          <p:nvPr>
            <p:ph type="title"/>
          </p:nvPr>
        </p:nvSpPr>
        <p:spPr>
          <a:xfrm>
            <a:off x="646111" y="452718"/>
            <a:ext cx="9681230" cy="870473"/>
          </a:xfrm>
        </p:spPr>
        <p:txBody>
          <a:bodyPr/>
          <a:lstStyle/>
          <a:p>
            <a:pPr algn="ctr"/>
            <a:r>
              <a:rPr lang="en-US" b="1" dirty="0"/>
              <a:t>Future Predictions</a:t>
            </a:r>
          </a:p>
        </p:txBody>
      </p:sp>
      <p:sp>
        <p:nvSpPr>
          <p:cNvPr id="5" name="Content Placeholder 4">
            <a:extLst>
              <a:ext uri="{FF2B5EF4-FFF2-40B4-BE49-F238E27FC236}">
                <a16:creationId xmlns:a16="http://schemas.microsoft.com/office/drawing/2014/main" id="{3CAFBCD4-BA17-4C9F-BBAF-32EF3D8419B5}"/>
              </a:ext>
            </a:extLst>
          </p:cNvPr>
          <p:cNvSpPr>
            <a:spLocks noGrp="1"/>
          </p:cNvSpPr>
          <p:nvPr>
            <p:ph idx="1"/>
          </p:nvPr>
        </p:nvSpPr>
        <p:spPr>
          <a:xfrm>
            <a:off x="646110" y="1441526"/>
            <a:ext cx="10815788" cy="4806874"/>
          </a:xfrm>
        </p:spPr>
        <p:txBody>
          <a:bodyPr>
            <a:normAutofit/>
          </a:bodyPr>
          <a:lstStyle/>
          <a:p>
            <a:r>
              <a:rPr lang="en-US" sz="2800" dirty="0"/>
              <a:t>In future Amp game fuel charged will become more successful </a:t>
            </a:r>
          </a:p>
          <a:p>
            <a:r>
              <a:rPr lang="en-US" sz="2800" dirty="0"/>
              <a:t>It is innovative because there is no drink currently in the market which is designed for gamers</a:t>
            </a:r>
          </a:p>
          <a:p>
            <a:r>
              <a:rPr lang="en-US" sz="2800" dirty="0"/>
              <a:t>It is also considered as energy drink because it includes several vitamins and caffeine </a:t>
            </a:r>
          </a:p>
          <a:p>
            <a:r>
              <a:rPr lang="en-US" sz="2800" dirty="0"/>
              <a:t>It is different from other beverages so product demand will increase in future</a:t>
            </a:r>
          </a:p>
          <a:p>
            <a:r>
              <a:rPr lang="en-US" sz="2800" dirty="0"/>
              <a:t>It is planning to partnership with big entities</a:t>
            </a:r>
          </a:p>
          <a:p>
            <a:endParaRPr lang="en-US" sz="2400" dirty="0"/>
          </a:p>
        </p:txBody>
      </p:sp>
    </p:spTree>
    <p:extLst>
      <p:ext uri="{BB962C8B-B14F-4D97-AF65-F5344CB8AC3E}">
        <p14:creationId xmlns:p14="http://schemas.microsoft.com/office/powerpoint/2010/main" val="89388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EBB9D4-3305-4718-9771-C69E1876F8E4}"/>
              </a:ext>
            </a:extLst>
          </p:cNvPr>
          <p:cNvSpPr>
            <a:spLocks noGrp="1"/>
          </p:cNvSpPr>
          <p:nvPr>
            <p:ph type="title"/>
          </p:nvPr>
        </p:nvSpPr>
        <p:spPr>
          <a:xfrm>
            <a:off x="646111" y="452718"/>
            <a:ext cx="9681230" cy="870473"/>
          </a:xfrm>
        </p:spPr>
        <p:txBody>
          <a:bodyPr/>
          <a:lstStyle/>
          <a:p>
            <a:pPr algn="ctr"/>
            <a:r>
              <a:rPr lang="en-US" b="1" dirty="0"/>
              <a:t>References</a:t>
            </a:r>
          </a:p>
        </p:txBody>
      </p:sp>
      <p:sp>
        <p:nvSpPr>
          <p:cNvPr id="5" name="Content Placeholder 4">
            <a:extLst>
              <a:ext uri="{FF2B5EF4-FFF2-40B4-BE49-F238E27FC236}">
                <a16:creationId xmlns:a16="http://schemas.microsoft.com/office/drawing/2014/main" id="{3CAFBCD4-BA17-4C9F-BBAF-32EF3D8419B5}"/>
              </a:ext>
            </a:extLst>
          </p:cNvPr>
          <p:cNvSpPr>
            <a:spLocks noGrp="1"/>
          </p:cNvSpPr>
          <p:nvPr>
            <p:ph idx="1"/>
          </p:nvPr>
        </p:nvSpPr>
        <p:spPr>
          <a:xfrm>
            <a:off x="646110" y="1441526"/>
            <a:ext cx="10815788" cy="4806874"/>
          </a:xfrm>
        </p:spPr>
        <p:txBody>
          <a:bodyPr>
            <a:normAutofit lnSpcReduction="10000"/>
          </a:bodyPr>
          <a:lstStyle/>
          <a:p>
            <a:r>
              <a:rPr lang="en-US" sz="2400" dirty="0"/>
              <a:t>Mountain Dew's New 'Game Fuel' Drink Has A Seriously Interesting Can. (2019). Forbes.com. Retrieved from </a:t>
            </a:r>
            <a:r>
              <a:rPr lang="en-US" sz="2400" dirty="0">
                <a:hlinkClick r:id="rId3"/>
              </a:rPr>
              <a:t>https://www.forbes.com/sites/mitchwallace/2018/12/05/mountain-dews-new-game-fuel-drink-has-a-seriously-interesting-can/#339946152377</a:t>
            </a:r>
            <a:r>
              <a:rPr lang="en-US" sz="2400" dirty="0"/>
              <a:t> </a:t>
            </a:r>
          </a:p>
          <a:p>
            <a:r>
              <a:rPr lang="en-US" sz="2400" dirty="0"/>
              <a:t>Innovation and Organizational Culture. (2015). Tim </a:t>
            </a:r>
            <a:r>
              <a:rPr lang="en-US" sz="2400" dirty="0" err="1"/>
              <a:t>Kastelle</a:t>
            </a:r>
            <a:r>
              <a:rPr lang="en-US" sz="2400" dirty="0"/>
              <a:t>. Retrieved  from </a:t>
            </a:r>
            <a:r>
              <a:rPr lang="en-US" sz="2400" dirty="0">
                <a:hlinkClick r:id="rId4"/>
              </a:rPr>
              <a:t>http://timkastelle.org/blog/2015/02/innovation-and-organizational-culture/</a:t>
            </a:r>
            <a:r>
              <a:rPr lang="en-US" sz="2400" dirty="0"/>
              <a:t> </a:t>
            </a:r>
          </a:p>
          <a:p>
            <a:r>
              <a:rPr lang="en-US" sz="2400" dirty="0"/>
              <a:t>MTN DEW® AMP® GAME FUEL® Unlocks A New Level Of Gaming With First Drink Made By Gamers, For Gamers. (2019). Prnewswire.com. Retrieved from </a:t>
            </a:r>
            <a:r>
              <a:rPr lang="en-US" sz="2400" dirty="0">
                <a:hlinkClick r:id="rId5"/>
              </a:rPr>
              <a:t>https://www.prnewswire.com/news-releases/mtn-dew-amp-game-fuel-unlocks-a-new-level-of-gaming-with-first-drink-made-by-gamers-for-gamers-300761295.html</a:t>
            </a:r>
            <a:r>
              <a:rPr lang="en-US" sz="2400" dirty="0"/>
              <a:t> </a:t>
            </a:r>
          </a:p>
        </p:txBody>
      </p:sp>
    </p:spTree>
    <p:extLst>
      <p:ext uri="{BB962C8B-B14F-4D97-AF65-F5344CB8AC3E}">
        <p14:creationId xmlns:p14="http://schemas.microsoft.com/office/powerpoint/2010/main" val="66243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680</TotalTime>
  <Words>991</Words>
  <Application>Microsoft Office PowerPoint</Application>
  <PresentationFormat>Widescreen</PresentationFormat>
  <Paragraphs>59</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Century Gothic</vt:lpstr>
      <vt:lpstr>Wingdings 3</vt:lpstr>
      <vt:lpstr>Ion</vt:lpstr>
      <vt:lpstr>PepsiCo Invention and Innovation</vt:lpstr>
      <vt:lpstr>Description of new product</vt:lpstr>
      <vt:lpstr>Importance of R&amp;D</vt:lpstr>
      <vt:lpstr>Discussion of structure and culture</vt:lpstr>
      <vt:lpstr>Future Inventions</vt:lpstr>
      <vt:lpstr>Future Predictions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PepsiCo Invention and Innovation</dc:title>
  <dc:creator>Aftab Arshad</dc:creator>
  <cp:lastModifiedBy>Aftab Arshad</cp:lastModifiedBy>
  <cp:revision>38</cp:revision>
  <dcterms:created xsi:type="dcterms:W3CDTF">2019-04-02T19:11:08Z</dcterms:created>
  <dcterms:modified xsi:type="dcterms:W3CDTF">2019-04-04T01:05:55Z</dcterms:modified>
</cp:coreProperties>
</file>