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ning" initials="M" lastIdx="3" clrIdx="0">
    <p:extLst>
      <p:ext uri="{19B8F6BF-5375-455C-9EA6-DF929625EA0E}">
        <p15:presenceInfo xmlns:p15="http://schemas.microsoft.com/office/powerpoint/2012/main" userId="Morning" providerId="None"/>
      </p:ext>
    </p:extLst>
  </p:cmAuthor>
  <p:cmAuthor id="2" name="Hp" initials="H" lastIdx="1" clrIdx="1">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1867" autoAdjust="0"/>
  </p:normalViewPr>
  <p:slideViewPr>
    <p:cSldViewPr>
      <p:cViewPr varScale="1">
        <p:scale>
          <a:sx n="61" d="100"/>
          <a:sy n="61" d="100"/>
        </p:scale>
        <p:origin x="948"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00EDE6-CB99-462F-8E08-1DE76D1FACB3}" type="datetimeFigureOut">
              <a:rPr lang="en-US" smtClean="0"/>
              <a:t>11/29/2019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ABA0E6-A97F-420C-BF2B-0EEB8CBA0E8C}" type="slidenum">
              <a:rPr lang="en-US" smtClean="0"/>
              <a:t>‹#›</a:t>
            </a:fld>
            <a:endParaRPr lang="en-US"/>
          </a:p>
        </p:txBody>
      </p:sp>
    </p:spTree>
    <p:extLst>
      <p:ext uri="{BB962C8B-B14F-4D97-AF65-F5344CB8AC3E}">
        <p14:creationId xmlns:p14="http://schemas.microsoft.com/office/powerpoint/2010/main" val="1221204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a:t>
            </a:r>
            <a:r>
              <a:rPr lang="en-US" baseline="0" dirty="0"/>
              <a:t> are discriminated on the basis of race, religion, color, nationality and culture etc. and becomes the root cause of many issues. </a:t>
            </a:r>
            <a:endParaRPr lang="en-US" dirty="0"/>
          </a:p>
        </p:txBody>
      </p:sp>
      <p:sp>
        <p:nvSpPr>
          <p:cNvPr id="4" name="Slide Number Placeholder 3"/>
          <p:cNvSpPr>
            <a:spLocks noGrp="1"/>
          </p:cNvSpPr>
          <p:nvPr>
            <p:ph type="sldNum" sz="quarter" idx="10"/>
          </p:nvPr>
        </p:nvSpPr>
        <p:spPr/>
        <p:txBody>
          <a:bodyPr/>
          <a:lstStyle/>
          <a:p>
            <a:fld id="{BAABA0E6-A97F-420C-BF2B-0EEB8CBA0E8C}" type="slidenum">
              <a:rPr lang="en-US" smtClean="0"/>
              <a:t>2</a:t>
            </a:fld>
            <a:endParaRPr lang="en-US"/>
          </a:p>
        </p:txBody>
      </p:sp>
    </p:spTree>
    <p:extLst>
      <p:ext uri="{BB962C8B-B14F-4D97-AF65-F5344CB8AC3E}">
        <p14:creationId xmlns:p14="http://schemas.microsoft.com/office/powerpoint/2010/main" val="2837622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arise</a:t>
            </a:r>
            <a:r>
              <a:rPr lang="en-US" baseline="0" dirty="0"/>
              <a:t> many issues when people from diverse groups live, study or work together. These issues include discrimination and racism etc. </a:t>
            </a:r>
            <a:endParaRPr lang="en-US" dirty="0"/>
          </a:p>
        </p:txBody>
      </p:sp>
      <p:sp>
        <p:nvSpPr>
          <p:cNvPr id="4" name="Slide Number Placeholder 3"/>
          <p:cNvSpPr>
            <a:spLocks noGrp="1"/>
          </p:cNvSpPr>
          <p:nvPr>
            <p:ph type="sldNum" sz="quarter" idx="10"/>
          </p:nvPr>
        </p:nvSpPr>
        <p:spPr/>
        <p:txBody>
          <a:bodyPr/>
          <a:lstStyle/>
          <a:p>
            <a:fld id="{BAABA0E6-A97F-420C-BF2B-0EEB8CBA0E8C}" type="slidenum">
              <a:rPr lang="en-US" smtClean="0"/>
              <a:t>3</a:t>
            </a:fld>
            <a:endParaRPr lang="en-US"/>
          </a:p>
        </p:txBody>
      </p:sp>
    </p:spTree>
    <p:extLst>
      <p:ext uri="{BB962C8B-B14F-4D97-AF65-F5344CB8AC3E}">
        <p14:creationId xmlns:p14="http://schemas.microsoft.com/office/powerpoint/2010/main" val="4249446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a:t>
            </a:r>
            <a:r>
              <a:rPr lang="en-US" baseline="0" dirty="0"/>
              <a:t> belonging to majority or same ethnic group support or favor each other violating the rights of minorities.</a:t>
            </a:r>
            <a:endParaRPr lang="en-US" dirty="0"/>
          </a:p>
        </p:txBody>
      </p:sp>
      <p:sp>
        <p:nvSpPr>
          <p:cNvPr id="4" name="Slide Number Placeholder 3"/>
          <p:cNvSpPr>
            <a:spLocks noGrp="1"/>
          </p:cNvSpPr>
          <p:nvPr>
            <p:ph type="sldNum" sz="quarter" idx="10"/>
          </p:nvPr>
        </p:nvSpPr>
        <p:spPr/>
        <p:txBody>
          <a:bodyPr/>
          <a:lstStyle/>
          <a:p>
            <a:fld id="{BAABA0E6-A97F-420C-BF2B-0EEB8CBA0E8C}" type="slidenum">
              <a:rPr lang="en-US" smtClean="0"/>
              <a:t>4</a:t>
            </a:fld>
            <a:endParaRPr lang="en-US"/>
          </a:p>
        </p:txBody>
      </p:sp>
    </p:spTree>
    <p:extLst>
      <p:ext uri="{BB962C8B-B14F-4D97-AF65-F5344CB8AC3E}">
        <p14:creationId xmlns:p14="http://schemas.microsoft.com/office/powerpoint/2010/main" val="718321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Race and</a:t>
            </a:r>
            <a:r>
              <a:rPr lang="en-US" baseline="0" dirty="0"/>
              <a:t> skin color has become the most common base due to which people are treated badly. </a:t>
            </a:r>
            <a:endParaRPr lang="en-US" dirty="0"/>
          </a:p>
        </p:txBody>
      </p:sp>
      <p:sp>
        <p:nvSpPr>
          <p:cNvPr id="4" name="Slide Number Placeholder 3"/>
          <p:cNvSpPr>
            <a:spLocks noGrp="1"/>
          </p:cNvSpPr>
          <p:nvPr>
            <p:ph type="sldNum" sz="quarter" idx="10"/>
          </p:nvPr>
        </p:nvSpPr>
        <p:spPr/>
        <p:txBody>
          <a:bodyPr/>
          <a:lstStyle/>
          <a:p>
            <a:fld id="{BAABA0E6-A97F-420C-BF2B-0EEB8CBA0E8C}" type="slidenum">
              <a:rPr lang="en-US" smtClean="0"/>
              <a:t>5</a:t>
            </a:fld>
            <a:endParaRPr lang="en-US"/>
          </a:p>
        </p:txBody>
      </p:sp>
    </p:spTree>
    <p:extLst>
      <p:ext uri="{BB962C8B-B14F-4D97-AF65-F5344CB8AC3E}">
        <p14:creationId xmlns:p14="http://schemas.microsoft.com/office/powerpoint/2010/main" val="402599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a:t>
            </a:r>
            <a:r>
              <a:rPr lang="en-US" baseline="0" dirty="0"/>
              <a:t> of the same ethnic group support their own people without considering whether they are right or wrong and this bias attitude leads towards frustration and violence. </a:t>
            </a:r>
            <a:endParaRPr lang="en-US" dirty="0"/>
          </a:p>
        </p:txBody>
      </p:sp>
      <p:sp>
        <p:nvSpPr>
          <p:cNvPr id="4" name="Slide Number Placeholder 3"/>
          <p:cNvSpPr>
            <a:spLocks noGrp="1"/>
          </p:cNvSpPr>
          <p:nvPr>
            <p:ph type="sldNum" sz="quarter" idx="10"/>
          </p:nvPr>
        </p:nvSpPr>
        <p:spPr/>
        <p:txBody>
          <a:bodyPr/>
          <a:lstStyle/>
          <a:p>
            <a:fld id="{BAABA0E6-A97F-420C-BF2B-0EEB8CBA0E8C}" type="slidenum">
              <a:rPr lang="en-US" smtClean="0"/>
              <a:t>6</a:t>
            </a:fld>
            <a:endParaRPr lang="en-US"/>
          </a:p>
        </p:txBody>
      </p:sp>
    </p:spTree>
    <p:extLst>
      <p:ext uri="{BB962C8B-B14F-4D97-AF65-F5344CB8AC3E}">
        <p14:creationId xmlns:p14="http://schemas.microsoft.com/office/powerpoint/2010/main" val="3629082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Different</a:t>
            </a:r>
            <a:r>
              <a:rPr lang="en-US" baseline="0" dirty="0"/>
              <a:t> ways are present, to resolve issues of ethnicity at places where people belong to diverse backgrounds</a:t>
            </a:r>
            <a:endParaRPr lang="en-US" dirty="0"/>
          </a:p>
        </p:txBody>
      </p:sp>
      <p:sp>
        <p:nvSpPr>
          <p:cNvPr id="4" name="Slide Number Placeholder 3"/>
          <p:cNvSpPr>
            <a:spLocks noGrp="1"/>
          </p:cNvSpPr>
          <p:nvPr>
            <p:ph type="sldNum" sz="quarter" idx="10"/>
          </p:nvPr>
        </p:nvSpPr>
        <p:spPr/>
        <p:txBody>
          <a:bodyPr/>
          <a:lstStyle/>
          <a:p>
            <a:fld id="{BAABA0E6-A97F-420C-BF2B-0EEB8CBA0E8C}" type="slidenum">
              <a:rPr lang="en-US" smtClean="0"/>
              <a:t>7</a:t>
            </a:fld>
            <a:endParaRPr lang="en-US"/>
          </a:p>
        </p:txBody>
      </p:sp>
    </p:spTree>
    <p:extLst>
      <p:ext uri="{BB962C8B-B14F-4D97-AF65-F5344CB8AC3E}">
        <p14:creationId xmlns:p14="http://schemas.microsoft.com/office/powerpoint/2010/main" val="3705348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E67D265-9D36-4B39-AFB0-55B58C9B2953}"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CEB3B-1619-4ED3-AF57-F7BC667A8B21}" type="slidenum">
              <a:rPr lang="en-US" smtClean="0"/>
              <a:t>‹#›</a:t>
            </a:fld>
            <a:endParaRPr lang="en-US"/>
          </a:p>
        </p:txBody>
      </p:sp>
    </p:spTree>
    <p:extLst>
      <p:ext uri="{BB962C8B-B14F-4D97-AF65-F5344CB8AC3E}">
        <p14:creationId xmlns:p14="http://schemas.microsoft.com/office/powerpoint/2010/main" val="3296267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67D265-9D36-4B39-AFB0-55B58C9B2953}"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CEB3B-1619-4ED3-AF57-F7BC667A8B21}" type="slidenum">
              <a:rPr lang="en-US" smtClean="0"/>
              <a:t>‹#›</a:t>
            </a:fld>
            <a:endParaRPr lang="en-US"/>
          </a:p>
        </p:txBody>
      </p:sp>
    </p:spTree>
    <p:extLst>
      <p:ext uri="{BB962C8B-B14F-4D97-AF65-F5344CB8AC3E}">
        <p14:creationId xmlns:p14="http://schemas.microsoft.com/office/powerpoint/2010/main" val="3164582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67D265-9D36-4B39-AFB0-55B58C9B2953}"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CEB3B-1619-4ED3-AF57-F7BC667A8B21}" type="slidenum">
              <a:rPr lang="en-US" smtClean="0"/>
              <a:t>‹#›</a:t>
            </a:fld>
            <a:endParaRPr lang="en-US"/>
          </a:p>
        </p:txBody>
      </p:sp>
    </p:spTree>
    <p:extLst>
      <p:ext uri="{BB962C8B-B14F-4D97-AF65-F5344CB8AC3E}">
        <p14:creationId xmlns:p14="http://schemas.microsoft.com/office/powerpoint/2010/main" val="261574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67D265-9D36-4B39-AFB0-55B58C9B2953}"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CEB3B-1619-4ED3-AF57-F7BC667A8B21}" type="slidenum">
              <a:rPr lang="en-US" smtClean="0"/>
              <a:t>‹#›</a:t>
            </a:fld>
            <a:endParaRPr lang="en-US"/>
          </a:p>
        </p:txBody>
      </p:sp>
    </p:spTree>
    <p:extLst>
      <p:ext uri="{BB962C8B-B14F-4D97-AF65-F5344CB8AC3E}">
        <p14:creationId xmlns:p14="http://schemas.microsoft.com/office/powerpoint/2010/main" val="536917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67D265-9D36-4B39-AFB0-55B58C9B2953}"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CEB3B-1619-4ED3-AF57-F7BC667A8B21}" type="slidenum">
              <a:rPr lang="en-US" smtClean="0"/>
              <a:t>‹#›</a:t>
            </a:fld>
            <a:endParaRPr lang="en-US"/>
          </a:p>
        </p:txBody>
      </p:sp>
    </p:spTree>
    <p:extLst>
      <p:ext uri="{BB962C8B-B14F-4D97-AF65-F5344CB8AC3E}">
        <p14:creationId xmlns:p14="http://schemas.microsoft.com/office/powerpoint/2010/main" val="2549439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67D265-9D36-4B39-AFB0-55B58C9B2953}"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CEB3B-1619-4ED3-AF57-F7BC667A8B21}" type="slidenum">
              <a:rPr lang="en-US" smtClean="0"/>
              <a:t>‹#›</a:t>
            </a:fld>
            <a:endParaRPr lang="en-US"/>
          </a:p>
        </p:txBody>
      </p:sp>
    </p:spTree>
    <p:extLst>
      <p:ext uri="{BB962C8B-B14F-4D97-AF65-F5344CB8AC3E}">
        <p14:creationId xmlns:p14="http://schemas.microsoft.com/office/powerpoint/2010/main" val="3917388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67D265-9D36-4B39-AFB0-55B58C9B2953}"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8CEB3B-1619-4ED3-AF57-F7BC667A8B21}" type="slidenum">
              <a:rPr lang="en-US" smtClean="0"/>
              <a:t>‹#›</a:t>
            </a:fld>
            <a:endParaRPr lang="en-US"/>
          </a:p>
        </p:txBody>
      </p:sp>
    </p:spTree>
    <p:extLst>
      <p:ext uri="{BB962C8B-B14F-4D97-AF65-F5344CB8AC3E}">
        <p14:creationId xmlns:p14="http://schemas.microsoft.com/office/powerpoint/2010/main" val="2683095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67D265-9D36-4B39-AFB0-55B58C9B2953}"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8CEB3B-1619-4ED3-AF57-F7BC667A8B21}" type="slidenum">
              <a:rPr lang="en-US" smtClean="0"/>
              <a:t>‹#›</a:t>
            </a:fld>
            <a:endParaRPr lang="en-US"/>
          </a:p>
        </p:txBody>
      </p:sp>
    </p:spTree>
    <p:extLst>
      <p:ext uri="{BB962C8B-B14F-4D97-AF65-F5344CB8AC3E}">
        <p14:creationId xmlns:p14="http://schemas.microsoft.com/office/powerpoint/2010/main" val="3512459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67D265-9D36-4B39-AFB0-55B58C9B2953}"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8CEB3B-1619-4ED3-AF57-F7BC667A8B21}" type="slidenum">
              <a:rPr lang="en-US" smtClean="0"/>
              <a:t>‹#›</a:t>
            </a:fld>
            <a:endParaRPr lang="en-US"/>
          </a:p>
        </p:txBody>
      </p:sp>
    </p:spTree>
    <p:extLst>
      <p:ext uri="{BB962C8B-B14F-4D97-AF65-F5344CB8AC3E}">
        <p14:creationId xmlns:p14="http://schemas.microsoft.com/office/powerpoint/2010/main" val="4183372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67D265-9D36-4B39-AFB0-55B58C9B2953}"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CEB3B-1619-4ED3-AF57-F7BC667A8B21}" type="slidenum">
              <a:rPr lang="en-US" smtClean="0"/>
              <a:t>‹#›</a:t>
            </a:fld>
            <a:endParaRPr lang="en-US"/>
          </a:p>
        </p:txBody>
      </p:sp>
    </p:spTree>
    <p:extLst>
      <p:ext uri="{BB962C8B-B14F-4D97-AF65-F5344CB8AC3E}">
        <p14:creationId xmlns:p14="http://schemas.microsoft.com/office/powerpoint/2010/main" val="919451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67D265-9D36-4B39-AFB0-55B58C9B2953}"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CEB3B-1619-4ED3-AF57-F7BC667A8B21}" type="slidenum">
              <a:rPr lang="en-US" smtClean="0"/>
              <a:t>‹#›</a:t>
            </a:fld>
            <a:endParaRPr lang="en-US"/>
          </a:p>
        </p:txBody>
      </p:sp>
    </p:spTree>
    <p:extLst>
      <p:ext uri="{BB962C8B-B14F-4D97-AF65-F5344CB8AC3E}">
        <p14:creationId xmlns:p14="http://schemas.microsoft.com/office/powerpoint/2010/main" val="1236666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7D265-9D36-4B39-AFB0-55B58C9B2953}" type="datetimeFigureOut">
              <a:rPr lang="en-US" smtClean="0"/>
              <a:t>11/29/2019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8CEB3B-1619-4ED3-AF57-F7BC667A8B21}" type="slidenum">
              <a:rPr lang="en-US" smtClean="0"/>
              <a:t>‹#›</a:t>
            </a:fld>
            <a:endParaRPr lang="en-US"/>
          </a:p>
        </p:txBody>
      </p:sp>
    </p:spTree>
    <p:extLst>
      <p:ext uri="{BB962C8B-B14F-4D97-AF65-F5344CB8AC3E}">
        <p14:creationId xmlns:p14="http://schemas.microsoft.com/office/powerpoint/2010/main" val="1825583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574290"/>
            <a:ext cx="7772400" cy="1470025"/>
          </a:xfrm>
        </p:spPr>
        <p:txBody>
          <a:bodyPr>
            <a:normAutofit/>
          </a:bodyPr>
          <a:lstStyle/>
          <a:p>
            <a:r>
              <a:rPr lang="en-US" sz="4000" dirty="0">
                <a:latin typeface="Aharoni" pitchFamily="2" charset="-79"/>
                <a:cs typeface="Aharoni" pitchFamily="2" charset="-79"/>
              </a:rPr>
              <a:t>Ethnicity issues in diversity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2064148"/>
            <a:ext cx="5867400" cy="4588855"/>
          </a:xfrm>
          <a:prstGeom prst="rect">
            <a:avLst/>
          </a:prstGeom>
        </p:spPr>
      </p:pic>
    </p:spTree>
    <p:extLst>
      <p:ext uri="{BB962C8B-B14F-4D97-AF65-F5344CB8AC3E}">
        <p14:creationId xmlns:p14="http://schemas.microsoft.com/office/powerpoint/2010/main" val="1525711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normAutofit/>
          </a:bodyPr>
          <a:lstStyle/>
          <a:p>
            <a:r>
              <a:rPr lang="en-US" sz="3200" dirty="0">
                <a:latin typeface="Aharoni" pitchFamily="2" charset="-79"/>
                <a:cs typeface="Aharoni" pitchFamily="2" charset="-79"/>
              </a:rPr>
              <a:t>Introduction </a:t>
            </a:r>
          </a:p>
        </p:txBody>
      </p:sp>
      <p:sp>
        <p:nvSpPr>
          <p:cNvPr id="3" name="Subtitle 2"/>
          <p:cNvSpPr>
            <a:spLocks noGrp="1"/>
          </p:cNvSpPr>
          <p:nvPr>
            <p:ph type="subTitle" idx="1"/>
          </p:nvPr>
        </p:nvSpPr>
        <p:spPr>
          <a:xfrm>
            <a:off x="152400" y="609600"/>
            <a:ext cx="8839200" cy="5943600"/>
          </a:xfrm>
        </p:spPr>
        <p:txBody>
          <a:bodyPr>
            <a:normAutofit/>
          </a:bodyPr>
          <a:lstStyle/>
          <a:p>
            <a:pPr marL="457200" indent="-457200" algn="just">
              <a:buFont typeface="Wingdings" pitchFamily="2" charset="2"/>
              <a:buChar char="§"/>
            </a:pPr>
            <a:r>
              <a:rPr lang="en-US" sz="1800" dirty="0">
                <a:latin typeface="Times New Roman" pitchFamily="18" charset="0"/>
                <a:cs typeface="Times New Roman" pitchFamily="18" charset="0"/>
              </a:rPr>
              <a:t>At places where people live, study or work together, diversity is found commonly.</a:t>
            </a:r>
          </a:p>
          <a:p>
            <a:pPr marL="457200" indent="-457200" algn="just">
              <a:buFont typeface="Wingdings" pitchFamily="2" charset="2"/>
              <a:buChar char="§"/>
            </a:pPr>
            <a:endParaRPr lang="en-US" sz="1800" dirty="0">
              <a:latin typeface="Times New Roman" pitchFamily="18" charset="0"/>
              <a:cs typeface="Times New Roman" pitchFamily="18" charset="0"/>
            </a:endParaRPr>
          </a:p>
          <a:p>
            <a:pPr marL="457200" indent="-457200" algn="just">
              <a:buFont typeface="Wingdings" pitchFamily="2" charset="2"/>
              <a:buChar char="§"/>
            </a:pPr>
            <a:r>
              <a:rPr lang="en-US" sz="1800" dirty="0">
                <a:latin typeface="Times New Roman" pitchFamily="18" charset="0"/>
                <a:cs typeface="Times New Roman" pitchFamily="18" charset="0"/>
              </a:rPr>
              <a:t>Diversity comes with many ethnicity issues that separate people from each other on the basis of their race, skin color, culture or nationality.</a:t>
            </a:r>
          </a:p>
          <a:p>
            <a:pPr marL="457200" indent="-457200" algn="just">
              <a:buFont typeface="Wingdings" pitchFamily="2" charset="2"/>
              <a:buChar char="§"/>
            </a:pPr>
            <a:endParaRPr lang="en-US" sz="1800" dirty="0">
              <a:latin typeface="Times New Roman" pitchFamily="18" charset="0"/>
              <a:cs typeface="Times New Roman" pitchFamily="18" charset="0"/>
            </a:endParaRPr>
          </a:p>
          <a:p>
            <a:pPr marL="457200" indent="-457200" algn="just">
              <a:buFont typeface="Wingdings" pitchFamily="2" charset="2"/>
              <a:buChar char="§"/>
            </a:pPr>
            <a:r>
              <a:rPr lang="en-US" sz="1800" dirty="0">
                <a:latin typeface="Times New Roman" pitchFamily="18" charset="0"/>
                <a:cs typeface="Times New Roman" pitchFamily="18" charset="0"/>
              </a:rPr>
              <a:t>Ethnic diversity refers to </a:t>
            </a:r>
            <a:r>
              <a:rPr lang="en-US" sz="1800" dirty="0">
                <a:solidFill>
                  <a:schemeClr val="bg1">
                    <a:lumMod val="50000"/>
                  </a:schemeClr>
                </a:solidFill>
                <a:latin typeface="Times New Roman" pitchFamily="18" charset="0"/>
                <a:cs typeface="Times New Roman" pitchFamily="18" charset="0"/>
              </a:rPr>
              <a:t>a collective </a:t>
            </a:r>
            <a:r>
              <a:rPr lang="en-US" sz="1800" dirty="0">
                <a:latin typeface="Times New Roman" pitchFamily="18" charset="0"/>
                <a:cs typeface="Times New Roman" pitchFamily="18" charset="0"/>
              </a:rPr>
              <a:t>presence of people belonging to different identities and backgrounds (Shangani et al, 2019).</a:t>
            </a:r>
          </a:p>
          <a:p>
            <a:pPr marL="457200" indent="-457200" algn="just">
              <a:buFont typeface="Wingdings" pitchFamily="2" charset="2"/>
              <a:buChar char="§"/>
            </a:pPr>
            <a:endParaRPr lang="en-US" sz="1800" dirty="0">
              <a:latin typeface="Times New Roman" pitchFamily="18" charset="0"/>
              <a:cs typeface="Times New Roman" pitchFamily="18" charset="0"/>
            </a:endParaRPr>
          </a:p>
          <a:p>
            <a:pPr marL="457200" indent="-457200" algn="just">
              <a:buFont typeface="Wingdings" pitchFamily="2" charset="2"/>
              <a:buChar char="§"/>
            </a:pPr>
            <a:r>
              <a:rPr lang="en-US" sz="1800" dirty="0">
                <a:latin typeface="Times New Roman" pitchFamily="18" charset="0"/>
                <a:cs typeface="Times New Roman" pitchFamily="18" charset="0"/>
              </a:rPr>
              <a:t>Issues of ethnic diversity point towards issue in community members that highlight their conflicts due to their specific characteristics linked with their origin and race.</a:t>
            </a:r>
          </a:p>
          <a:p>
            <a:pPr marL="457200" indent="-457200" algn="just">
              <a:buFont typeface="Wingdings" pitchFamily="2" charset="2"/>
              <a:buChar char="§"/>
            </a:pPr>
            <a:endParaRPr lang="en-US" sz="1800" dirty="0">
              <a:latin typeface="Times New Roman" pitchFamily="18" charset="0"/>
              <a:cs typeface="Times New Roman"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3886200"/>
            <a:ext cx="3221691" cy="2739799"/>
          </a:xfrm>
          <a:prstGeom prst="rect">
            <a:avLst/>
          </a:prstGeom>
        </p:spPr>
      </p:pic>
    </p:spTree>
    <p:extLst>
      <p:ext uri="{BB962C8B-B14F-4D97-AF65-F5344CB8AC3E}">
        <p14:creationId xmlns:p14="http://schemas.microsoft.com/office/powerpoint/2010/main" val="3412856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772400" cy="1470025"/>
          </a:xfrm>
        </p:spPr>
        <p:txBody>
          <a:bodyPr>
            <a:normAutofit/>
          </a:bodyPr>
          <a:lstStyle/>
          <a:p>
            <a:r>
              <a:rPr lang="en-US" sz="3200" dirty="0">
                <a:latin typeface="Aharoni" pitchFamily="2" charset="-79"/>
                <a:cs typeface="Aharoni" pitchFamily="2" charset="-79"/>
              </a:rPr>
              <a:t>Key issues </a:t>
            </a:r>
          </a:p>
        </p:txBody>
      </p:sp>
      <p:sp>
        <p:nvSpPr>
          <p:cNvPr id="3" name="Subtitle 2"/>
          <p:cNvSpPr>
            <a:spLocks noGrp="1"/>
          </p:cNvSpPr>
          <p:nvPr>
            <p:ph type="subTitle" idx="1"/>
          </p:nvPr>
        </p:nvSpPr>
        <p:spPr>
          <a:xfrm>
            <a:off x="228600" y="762000"/>
            <a:ext cx="8610600" cy="5562600"/>
          </a:xfrm>
        </p:spPr>
        <p:txBody>
          <a:bodyPr>
            <a:normAutofit/>
          </a:bodyPr>
          <a:lstStyle/>
          <a:p>
            <a:pPr algn="l"/>
            <a:r>
              <a:rPr lang="en-US" sz="2000" dirty="0">
                <a:latin typeface="Times New Roman" pitchFamily="18" charset="0"/>
                <a:cs typeface="Times New Roman" pitchFamily="18" charset="0"/>
              </a:rPr>
              <a:t>Following are the ethnicity issues of diversity: </a:t>
            </a:r>
          </a:p>
          <a:p>
            <a:pPr algn="l"/>
            <a:endParaRPr lang="en-US" sz="2000" dirty="0">
              <a:latin typeface="Times New Roman" pitchFamily="18" charset="0"/>
              <a:cs typeface="Times New Roman" pitchFamily="18" charset="0"/>
            </a:endParaRPr>
          </a:p>
          <a:p>
            <a:pPr marL="342900" indent="-342900" algn="l">
              <a:lnSpc>
                <a:spcPct val="200000"/>
              </a:lnSpc>
              <a:buFont typeface="Wingdings" pitchFamily="2" charset="2"/>
              <a:buChar char="§"/>
            </a:pPr>
            <a:r>
              <a:rPr lang="en-US" sz="2000" dirty="0">
                <a:latin typeface="Times New Roman" pitchFamily="18" charset="0"/>
                <a:cs typeface="Times New Roman" pitchFamily="18" charset="0"/>
              </a:rPr>
              <a:t>Discrimination</a:t>
            </a:r>
          </a:p>
          <a:p>
            <a:pPr marL="342900" indent="-342900" algn="l">
              <a:lnSpc>
                <a:spcPct val="200000"/>
              </a:lnSpc>
              <a:buFont typeface="Wingdings" pitchFamily="2" charset="2"/>
              <a:buChar char="§"/>
            </a:pPr>
            <a:r>
              <a:rPr lang="en-US" sz="2000" dirty="0">
                <a:latin typeface="Times New Roman" pitchFamily="18" charset="0"/>
                <a:cs typeface="Times New Roman" pitchFamily="18" charset="0"/>
              </a:rPr>
              <a:t>Prejudice </a:t>
            </a:r>
          </a:p>
          <a:p>
            <a:pPr marL="342900" indent="-342900" algn="l">
              <a:lnSpc>
                <a:spcPct val="200000"/>
              </a:lnSpc>
              <a:buFont typeface="Wingdings" pitchFamily="2" charset="2"/>
              <a:buChar char="§"/>
            </a:pPr>
            <a:r>
              <a:rPr lang="en-US" sz="2000" dirty="0">
                <a:latin typeface="Times New Roman" pitchFamily="18" charset="0"/>
                <a:cs typeface="Times New Roman" pitchFamily="18" charset="0"/>
              </a:rPr>
              <a:t>Stereotyping </a:t>
            </a:r>
          </a:p>
          <a:p>
            <a:pPr marL="342900" indent="-342900" algn="l">
              <a:lnSpc>
                <a:spcPct val="200000"/>
              </a:lnSpc>
              <a:buFont typeface="Wingdings" pitchFamily="2" charset="2"/>
              <a:buChar char="§"/>
            </a:pPr>
            <a:r>
              <a:rPr lang="en-US" sz="2000" dirty="0">
                <a:latin typeface="Times New Roman" pitchFamily="18" charset="0"/>
                <a:cs typeface="Times New Roman" pitchFamily="18" charset="0"/>
              </a:rPr>
              <a:t>Racism </a:t>
            </a:r>
          </a:p>
          <a:p>
            <a:pPr marL="342900" indent="-342900" algn="l">
              <a:lnSpc>
                <a:spcPct val="200000"/>
              </a:lnSpc>
              <a:buFont typeface="Wingdings" pitchFamily="2" charset="2"/>
              <a:buChar char="§"/>
            </a:pPr>
            <a:r>
              <a:rPr lang="en-US" sz="2000" dirty="0">
                <a:latin typeface="Times New Roman" pitchFamily="18" charset="0"/>
                <a:cs typeface="Times New Roman" pitchFamily="18" charset="0"/>
              </a:rPr>
              <a:t>Bias </a:t>
            </a:r>
          </a:p>
          <a:p>
            <a:pPr marL="457200" indent="-457200" algn="l">
              <a:lnSpc>
                <a:spcPct val="200000"/>
              </a:lnSpc>
              <a:buFont typeface="Wingdings" pitchFamily="2" charset="2"/>
              <a:buChar char="§"/>
            </a:pPr>
            <a:endParaRPr lang="en-US" sz="2000" dirty="0">
              <a:latin typeface="Times New Roman" pitchFamily="18" charset="0"/>
              <a:cs typeface="Times New Roman" pitchFamily="18" charset="0"/>
            </a:endParaRPr>
          </a:p>
          <a:p>
            <a:pPr marL="457200" indent="-457200" algn="l">
              <a:lnSpc>
                <a:spcPct val="200000"/>
              </a:lnSpc>
              <a:buFont typeface="Wingdings" pitchFamily="2" charset="2"/>
              <a:buChar char="§"/>
            </a:pPr>
            <a:endParaRPr lang="en-US" sz="2000" dirty="0">
              <a:latin typeface="Times New Roman" pitchFamily="18" charset="0"/>
              <a:cs typeface="Times New Roman" pitchFamily="18" charset="0"/>
            </a:endParaRPr>
          </a:p>
          <a:p>
            <a:pPr marL="457200" indent="-457200" algn="l">
              <a:lnSpc>
                <a:spcPct val="200000"/>
              </a:lnSpc>
              <a:buFont typeface="Wingdings" pitchFamily="2" charset="2"/>
              <a:buChar char="§"/>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1600200"/>
            <a:ext cx="5562600" cy="5029200"/>
          </a:xfrm>
          <a:prstGeom prst="rect">
            <a:avLst/>
          </a:prstGeom>
          <a:ln>
            <a:noFill/>
          </a:ln>
          <a:effectLst>
            <a:softEdge rad="112500"/>
          </a:effectLst>
        </p:spPr>
      </p:pic>
    </p:spTree>
    <p:extLst>
      <p:ext uri="{BB962C8B-B14F-4D97-AF65-F5344CB8AC3E}">
        <p14:creationId xmlns:p14="http://schemas.microsoft.com/office/powerpoint/2010/main" val="2981526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76200"/>
            <a:ext cx="8763000" cy="6629400"/>
          </a:xfrm>
        </p:spPr>
        <p:txBody>
          <a:bodyPr/>
          <a:lstStyle/>
          <a:p>
            <a:r>
              <a:rPr lang="en-US" sz="2400" dirty="0">
                <a:latin typeface="Aharoni" pitchFamily="2" charset="-79"/>
                <a:cs typeface="Aharoni" pitchFamily="2" charset="-79"/>
              </a:rPr>
              <a:t>Discrimination </a:t>
            </a:r>
          </a:p>
          <a:p>
            <a:pPr algn="just"/>
            <a:r>
              <a:rPr lang="en-US" sz="2000" dirty="0">
                <a:latin typeface="Times New Roman" pitchFamily="18" charset="0"/>
                <a:cs typeface="Times New Roman" pitchFamily="18" charset="0"/>
              </a:rPr>
              <a:t>People are discriminated on the basis of characteristics that make them different from the rest. People are unjustly treated on the grounds of race, skin color, nationality or culture.  For example, in the USA, Caucasians are preferred over African-Americans at the workplace. </a:t>
            </a:r>
          </a:p>
          <a:p>
            <a:pPr algn="just"/>
            <a:endParaRPr lang="en-US" dirty="0">
              <a:latin typeface="Times New Roman" pitchFamily="18" charset="0"/>
              <a:cs typeface="Times New Roman" pitchFamily="18" charset="0"/>
            </a:endParaRPr>
          </a:p>
          <a:p>
            <a:r>
              <a:rPr lang="en-US" sz="2400" dirty="0">
                <a:latin typeface="Aharoni" pitchFamily="2" charset="-79"/>
                <a:cs typeface="Aharoni" pitchFamily="2" charset="-79"/>
              </a:rPr>
              <a:t>Prejudice</a:t>
            </a:r>
          </a:p>
          <a:p>
            <a:pPr algn="l"/>
            <a:r>
              <a:rPr lang="en-US" sz="2000" dirty="0">
                <a:latin typeface="Times New Roman" pitchFamily="18" charset="0"/>
                <a:cs typeface="Times New Roman" pitchFamily="18" charset="0"/>
              </a:rPr>
              <a:t>It is an affective feeling for </a:t>
            </a:r>
            <a:r>
              <a:rPr lang="en-US" sz="2000" dirty="0" smtClean="0">
                <a:latin typeface="Times New Roman" pitchFamily="18" charset="0"/>
                <a:cs typeface="Times New Roman" pitchFamily="18" charset="0"/>
              </a:rPr>
              <a:t>people of one’s own ethnic group based </a:t>
            </a:r>
            <a:r>
              <a:rPr lang="en-US" sz="2000" dirty="0">
                <a:latin typeface="Times New Roman" pitchFamily="18" charset="0"/>
                <a:cs typeface="Times New Roman" pitchFamily="18" charset="0"/>
              </a:rPr>
              <a:t>on a person’s perceived group membership. It is the holding of negative beliefs, attitudes or opinions simply because they belong to a specific ethnic group (Major et al, 2019). </a:t>
            </a:r>
          </a:p>
          <a:p>
            <a:pPr algn="l"/>
            <a:endParaRPr lang="en-US" sz="2000" dirty="0">
              <a:latin typeface="Times New Roman" pitchFamily="18" charset="0"/>
              <a:cs typeface="Times New Roman" pitchFamily="18" charset="0"/>
            </a:endParaRPr>
          </a:p>
          <a:p>
            <a:pPr algn="l"/>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4343400"/>
            <a:ext cx="5461000" cy="2362200"/>
          </a:xfrm>
          <a:prstGeom prst="rect">
            <a:avLst/>
          </a:prstGeom>
          <a:ln>
            <a:noFill/>
          </a:ln>
          <a:effectLst>
            <a:softEdge rad="112500"/>
          </a:effectLst>
        </p:spPr>
      </p:pic>
    </p:spTree>
    <p:extLst>
      <p:ext uri="{BB962C8B-B14F-4D97-AF65-F5344CB8AC3E}">
        <p14:creationId xmlns:p14="http://schemas.microsoft.com/office/powerpoint/2010/main" val="2798308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p>
        </p:txBody>
      </p:sp>
      <p:sp>
        <p:nvSpPr>
          <p:cNvPr id="3" name="Subtitle 2"/>
          <p:cNvSpPr>
            <a:spLocks noGrp="1"/>
          </p:cNvSpPr>
          <p:nvPr>
            <p:ph type="subTitle" idx="1"/>
          </p:nvPr>
        </p:nvSpPr>
        <p:spPr>
          <a:xfrm>
            <a:off x="76200" y="0"/>
            <a:ext cx="8915400" cy="6629400"/>
          </a:xfrm>
        </p:spPr>
        <p:txBody>
          <a:bodyPr>
            <a:normAutofit/>
          </a:bodyPr>
          <a:lstStyle/>
          <a:p>
            <a:r>
              <a:rPr lang="en-US" sz="2400" b="1" dirty="0">
                <a:latin typeface="Times New Roman" pitchFamily="18" charset="0"/>
                <a:cs typeface="Times New Roman" pitchFamily="18" charset="0"/>
              </a:rPr>
              <a:t>Stereotyping </a:t>
            </a:r>
          </a:p>
          <a:p>
            <a:pPr algn="just"/>
            <a:r>
              <a:rPr lang="en-US" sz="2000" dirty="0">
                <a:latin typeface="Times New Roman" pitchFamily="18" charset="0"/>
                <a:cs typeface="Times New Roman" pitchFamily="18" charset="0"/>
              </a:rPr>
              <a:t>Mistreating people on the basis of over-generalized belief about a particular category of people. Category could be of race, color, religion, nationality or culture etc. For example, believing all colored people living outside America are financially weak.</a:t>
            </a:r>
          </a:p>
          <a:p>
            <a:pPr algn="just"/>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r>
              <a:rPr lang="en-US" sz="2400" b="1" dirty="0">
                <a:latin typeface="Times New Roman" pitchFamily="18" charset="0"/>
                <a:cs typeface="Times New Roman" pitchFamily="18" charset="0"/>
              </a:rPr>
              <a:t>Racism</a:t>
            </a:r>
          </a:p>
          <a:p>
            <a:pPr algn="l"/>
            <a:r>
              <a:rPr lang="en-US" sz="2000" dirty="0">
                <a:latin typeface="Times New Roman" pitchFamily="18" charset="0"/>
                <a:cs typeface="Times New Roman" pitchFamily="18" charset="0"/>
              </a:rPr>
              <a:t>People </a:t>
            </a:r>
            <a:r>
              <a:rPr lang="en-US" sz="2000" dirty="0" smtClean="0">
                <a:latin typeface="Times New Roman" pitchFamily="18" charset="0"/>
                <a:cs typeface="Times New Roman" pitchFamily="18" charset="0"/>
              </a:rPr>
              <a:t>believe that </a:t>
            </a:r>
            <a:r>
              <a:rPr lang="en-US" sz="2000" dirty="0" smtClean="0">
                <a:latin typeface="Times New Roman" pitchFamily="18" charset="0"/>
                <a:cs typeface="Times New Roman" pitchFamily="18" charset="0"/>
              </a:rPr>
              <a:t>their </a:t>
            </a:r>
            <a:r>
              <a:rPr lang="en-US" sz="2000" dirty="0">
                <a:latin typeface="Times New Roman" pitchFamily="18" charset="0"/>
                <a:cs typeface="Times New Roman" pitchFamily="18" charset="0"/>
              </a:rPr>
              <a:t>race is superior discriminate and discourage others. For example, ‘black people’ on the basis of their race, face many issues in diverse environments and are considered inferior, predetermined by their inborn characteristics.</a:t>
            </a:r>
          </a:p>
          <a:p>
            <a:pPr algn="l"/>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599" y="3708748"/>
            <a:ext cx="4920707" cy="3149252"/>
          </a:xfrm>
          <a:prstGeom prst="rect">
            <a:avLst/>
          </a:prstGeom>
        </p:spPr>
      </p:pic>
    </p:spTree>
    <p:extLst>
      <p:ext uri="{BB962C8B-B14F-4D97-AF65-F5344CB8AC3E}">
        <p14:creationId xmlns:p14="http://schemas.microsoft.com/office/powerpoint/2010/main" val="166474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8915400" cy="6324600"/>
          </a:xfrm>
        </p:spPr>
        <p:txBody>
          <a:bodyPr>
            <a:normAutofit/>
          </a:bodyPr>
          <a:lstStyle/>
          <a:p>
            <a:r>
              <a:rPr lang="en-US" sz="2800" b="1" dirty="0">
                <a:latin typeface="Times New Roman" pitchFamily="18" charset="0"/>
                <a:cs typeface="Times New Roman" pitchFamily="18" charset="0"/>
              </a:rPr>
              <a:t>Bias</a:t>
            </a:r>
          </a:p>
          <a:p>
            <a:pPr algn="just"/>
            <a:r>
              <a:rPr lang="en-US" sz="2000" dirty="0">
                <a:latin typeface="Times New Roman" pitchFamily="18" charset="0"/>
                <a:cs typeface="Times New Roman" pitchFamily="18" charset="0"/>
              </a:rPr>
              <a:t>People of a different ethnic group are favored or discouraged on the basis of their ethnic identity. For  example, a ‘white’ employer would always show bias attitude for supporting ‘white people’.</a:t>
            </a:r>
          </a:p>
          <a:p>
            <a:pPr algn="just"/>
            <a:endParaRPr lang="en-US" sz="2000" dirty="0">
              <a:latin typeface="Times New Roman" pitchFamily="18" charset="0"/>
              <a:cs typeface="Times New Roman" pitchFamily="18" charset="0"/>
            </a:endParaRPr>
          </a:p>
          <a:p>
            <a:r>
              <a:rPr lang="en-US" sz="2800" b="1" dirty="0">
                <a:latin typeface="Times New Roman" pitchFamily="18" charset="0"/>
                <a:cs typeface="Times New Roman" pitchFamily="18" charset="0"/>
              </a:rPr>
              <a:t>Lack of opportunities</a:t>
            </a:r>
          </a:p>
          <a:p>
            <a:pPr algn="l"/>
            <a:r>
              <a:rPr lang="en-US" sz="2000" dirty="0">
                <a:latin typeface="Times New Roman" pitchFamily="18" charset="0"/>
                <a:cs typeface="Times New Roman" pitchFamily="18" charset="0"/>
              </a:rPr>
              <a:t>Ethnic diversity forces prejudiced employers for not offering opportunities and jobs to people of another particular racial backgrounds. For example, if the employers is ‘black’, he would offer more growth opportunities to ‘black’ people.</a:t>
            </a:r>
          </a:p>
          <a:p>
            <a:pPr algn="l"/>
            <a:endParaRPr lang="en-US" sz="2000" dirty="0">
              <a:latin typeface="Times New Roman" pitchFamily="18" charset="0"/>
              <a:cs typeface="Times New Roman" pitchFamily="18" charset="0"/>
            </a:endParaRPr>
          </a:p>
          <a:p>
            <a:pPr algn="l"/>
            <a:endParaRPr lang="en-US" sz="2000" dirty="0">
              <a:latin typeface="Times New Roman" pitchFamily="18" charset="0"/>
              <a:cs typeface="Times New Roman"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3456140"/>
            <a:ext cx="5027112" cy="3401860"/>
          </a:xfrm>
          <a:prstGeom prst="rect">
            <a:avLst/>
          </a:prstGeom>
          <a:ln>
            <a:noFill/>
          </a:ln>
          <a:effectLst>
            <a:softEdge rad="112500"/>
          </a:effectLst>
        </p:spPr>
      </p:pic>
    </p:spTree>
    <p:extLst>
      <p:ext uri="{BB962C8B-B14F-4D97-AF65-F5344CB8AC3E}">
        <p14:creationId xmlns:p14="http://schemas.microsoft.com/office/powerpoint/2010/main" val="2017201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9296400" cy="1470025"/>
          </a:xfrm>
        </p:spPr>
        <p:txBody>
          <a:bodyPr>
            <a:normAutofit/>
          </a:bodyPr>
          <a:lstStyle/>
          <a:p>
            <a:r>
              <a:rPr lang="en-US" sz="2400" dirty="0">
                <a:latin typeface="Aharoni" pitchFamily="2" charset="-79"/>
                <a:cs typeface="Aharoni" pitchFamily="2" charset="-79"/>
              </a:rPr>
              <a:t>Solution for resolving this issue of ethnicity in diversity </a:t>
            </a:r>
          </a:p>
        </p:txBody>
      </p:sp>
      <p:sp>
        <p:nvSpPr>
          <p:cNvPr id="3" name="Subtitle 2"/>
          <p:cNvSpPr>
            <a:spLocks noGrp="1"/>
          </p:cNvSpPr>
          <p:nvPr>
            <p:ph type="subTitle" idx="1"/>
          </p:nvPr>
        </p:nvSpPr>
        <p:spPr>
          <a:xfrm>
            <a:off x="76200" y="685800"/>
            <a:ext cx="8991600" cy="5867400"/>
          </a:xfrm>
        </p:spPr>
        <p:txBody>
          <a:bodyPr>
            <a:normAutofit/>
          </a:bodyPr>
          <a:lstStyle/>
          <a:p>
            <a:pPr algn="l"/>
            <a:r>
              <a:rPr lang="en-US" sz="2000" dirty="0">
                <a:latin typeface="Times New Roman" pitchFamily="18" charset="0"/>
                <a:cs typeface="Times New Roman" pitchFamily="18" charset="0"/>
              </a:rPr>
              <a:t>Following are the solutions that could be used for mitigating the issues of ethnicity in a diverse group: </a:t>
            </a:r>
          </a:p>
          <a:p>
            <a:pPr algn="l"/>
            <a:endParaRPr lang="en-US" sz="2000" dirty="0">
              <a:latin typeface="Times New Roman" pitchFamily="18" charset="0"/>
              <a:cs typeface="Times New Roman" pitchFamily="18" charset="0"/>
            </a:endParaRPr>
          </a:p>
          <a:p>
            <a:pPr marL="457200" indent="-457200" algn="l">
              <a:buFont typeface="Wingdings" pitchFamily="2" charset="2"/>
              <a:buChar char="§"/>
            </a:pPr>
            <a:r>
              <a:rPr lang="en-US" sz="2000" dirty="0">
                <a:latin typeface="Times New Roman" pitchFamily="18" charset="0"/>
                <a:cs typeface="Times New Roman" pitchFamily="18" charset="0"/>
              </a:rPr>
              <a:t>Promote equality</a:t>
            </a:r>
          </a:p>
          <a:p>
            <a:pPr marL="457200" indent="-457200" algn="l">
              <a:buFont typeface="Wingdings" pitchFamily="2" charset="2"/>
              <a:buChar char="§"/>
            </a:pPr>
            <a:endParaRPr lang="en-US" sz="2000" dirty="0">
              <a:latin typeface="Times New Roman" pitchFamily="18" charset="0"/>
              <a:cs typeface="Times New Roman" pitchFamily="18" charset="0"/>
            </a:endParaRPr>
          </a:p>
          <a:p>
            <a:pPr marL="457200" indent="-457200" algn="l">
              <a:buFont typeface="Wingdings" pitchFamily="2" charset="2"/>
              <a:buChar char="§"/>
            </a:pPr>
            <a:r>
              <a:rPr lang="en-US" sz="2000" dirty="0">
                <a:latin typeface="Times New Roman" pitchFamily="18" charset="0"/>
                <a:cs typeface="Times New Roman" pitchFamily="18" charset="0"/>
              </a:rPr>
              <a:t>Encouraging people to have a healthy and positive relationship with each other </a:t>
            </a:r>
          </a:p>
          <a:p>
            <a:pPr marL="457200" indent="-457200" algn="l">
              <a:buFont typeface="Wingdings" pitchFamily="2" charset="2"/>
              <a:buChar char="§"/>
            </a:pPr>
            <a:endParaRPr lang="en-US" sz="2000" dirty="0">
              <a:latin typeface="Times New Roman" pitchFamily="18" charset="0"/>
              <a:cs typeface="Times New Roman" pitchFamily="18" charset="0"/>
            </a:endParaRPr>
          </a:p>
          <a:p>
            <a:pPr marL="457200" indent="-457200" algn="l">
              <a:buFont typeface="Wingdings" pitchFamily="2" charset="2"/>
              <a:buChar char="§"/>
            </a:pPr>
            <a:r>
              <a:rPr lang="en-US" sz="2000" dirty="0">
                <a:latin typeface="Times New Roman" pitchFamily="18" charset="0"/>
                <a:cs typeface="Times New Roman" pitchFamily="18" charset="0"/>
              </a:rPr>
              <a:t>Train them morally and ethically (Hegde et al, 2019).</a:t>
            </a:r>
          </a:p>
          <a:p>
            <a:pPr marL="457200" indent="-457200" algn="l">
              <a:buFont typeface="Wingdings" pitchFamily="2" charset="2"/>
              <a:buChar char="§"/>
            </a:pPr>
            <a:endParaRPr lang="en-US" sz="2000" dirty="0">
              <a:latin typeface="Times New Roman" pitchFamily="18" charset="0"/>
              <a:cs typeface="Times New Roman" pitchFamily="18" charset="0"/>
            </a:endParaRPr>
          </a:p>
          <a:p>
            <a:pPr marL="457200" indent="-457200" algn="l">
              <a:buFont typeface="Wingdings" pitchFamily="2" charset="2"/>
              <a:buChar char="§"/>
            </a:pPr>
            <a:r>
              <a:rPr lang="en-US" sz="2000" dirty="0">
                <a:latin typeface="Times New Roman" pitchFamily="18" charset="0"/>
                <a:cs typeface="Times New Roman" pitchFamily="18" charset="0"/>
              </a:rPr>
              <a:t>Promote human rights </a:t>
            </a:r>
          </a:p>
          <a:p>
            <a:pPr marL="457200" indent="-457200" algn="l">
              <a:buFont typeface="Wingdings" pitchFamily="2" charset="2"/>
              <a:buChar char="§"/>
            </a:pPr>
            <a:endParaRPr lang="en-US" sz="2000" dirty="0">
              <a:latin typeface="Times New Roman" pitchFamily="18" charset="0"/>
              <a:cs typeface="Times New Roman" pitchFamily="18" charset="0"/>
            </a:endParaRPr>
          </a:p>
          <a:p>
            <a:pPr marL="457200" indent="-457200" algn="l">
              <a:buFont typeface="Wingdings" pitchFamily="2" charset="2"/>
              <a:buChar char="§"/>
            </a:pPr>
            <a:r>
              <a:rPr lang="en-US" sz="2000" dirty="0">
                <a:latin typeface="Times New Roman" pitchFamily="18" charset="0"/>
                <a:cs typeface="Times New Roman" pitchFamily="18" charset="0"/>
              </a:rPr>
              <a:t>Feedback from people.</a:t>
            </a:r>
          </a:p>
        </p:txBody>
      </p:sp>
    </p:spTree>
    <p:extLst>
      <p:ext uri="{BB962C8B-B14F-4D97-AF65-F5344CB8AC3E}">
        <p14:creationId xmlns:p14="http://schemas.microsoft.com/office/powerpoint/2010/main" val="1699970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470025"/>
          </a:xfrm>
        </p:spPr>
        <p:txBody>
          <a:bodyPr>
            <a:normAutofit/>
          </a:bodyPr>
          <a:lstStyle/>
          <a:p>
            <a:r>
              <a:rPr lang="en-US" sz="3200" dirty="0">
                <a:latin typeface="Aharoni" pitchFamily="2" charset="-79"/>
                <a:cs typeface="Aharoni" pitchFamily="2" charset="-79"/>
              </a:rPr>
              <a:t>References </a:t>
            </a:r>
          </a:p>
        </p:txBody>
      </p:sp>
      <p:sp>
        <p:nvSpPr>
          <p:cNvPr id="3" name="Subtitle 2"/>
          <p:cNvSpPr>
            <a:spLocks noGrp="1"/>
          </p:cNvSpPr>
          <p:nvPr>
            <p:ph type="subTitle" idx="1"/>
          </p:nvPr>
        </p:nvSpPr>
        <p:spPr>
          <a:xfrm>
            <a:off x="0" y="762000"/>
            <a:ext cx="9067800" cy="5943600"/>
          </a:xfrm>
        </p:spPr>
        <p:txBody>
          <a:bodyPr>
            <a:normAutofit/>
          </a:bodyPr>
          <a:lstStyle/>
          <a:p>
            <a:pPr marL="457200" indent="-457200" algn="just">
              <a:buFont typeface="Wingdings" pitchFamily="2" charset="2"/>
              <a:buChar char="§"/>
            </a:pPr>
            <a:r>
              <a:rPr lang="en-US" sz="2000" dirty="0">
                <a:latin typeface="Times New Roman" pitchFamily="18" charset="0"/>
                <a:cs typeface="Times New Roman" pitchFamily="18" charset="0"/>
              </a:rPr>
              <a:t>Hegde, N. (2019). ACM </a:t>
            </a:r>
            <a:r>
              <a:rPr lang="en-US" sz="2000" dirty="0" err="1">
                <a:latin typeface="Times New Roman" pitchFamily="18" charset="0"/>
                <a:cs typeface="Times New Roman" pitchFamily="18" charset="0"/>
              </a:rPr>
              <a:t>Sigmetrics</a:t>
            </a:r>
            <a:r>
              <a:rPr lang="en-US" sz="2000" dirty="0">
                <a:latin typeface="Times New Roman" pitchFamily="18" charset="0"/>
                <a:cs typeface="Times New Roman" pitchFamily="18" charset="0"/>
              </a:rPr>
              <a:t> Performance Evaluation Review: A New Series on Diversity. </a:t>
            </a:r>
            <a:r>
              <a:rPr lang="en-US" sz="2000" i="1" dirty="0">
                <a:latin typeface="Times New Roman" pitchFamily="18" charset="0"/>
                <a:cs typeface="Times New Roman" pitchFamily="18" charset="0"/>
              </a:rPr>
              <a:t>ACM SIGMETRICS Performance Evaluation Review</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46</a:t>
            </a:r>
            <a:r>
              <a:rPr lang="en-US" sz="2000" dirty="0">
                <a:latin typeface="Times New Roman" pitchFamily="18" charset="0"/>
                <a:cs typeface="Times New Roman" pitchFamily="18" charset="0"/>
              </a:rPr>
              <a:t>(1), 139-139.</a:t>
            </a:r>
          </a:p>
          <a:p>
            <a:pPr marL="457200" indent="-457200" algn="just">
              <a:buFont typeface="Wingdings" pitchFamily="2" charset="2"/>
              <a:buChar char="§"/>
            </a:pPr>
            <a:endParaRPr lang="en-US" sz="2000" dirty="0">
              <a:latin typeface="Times New Roman" pitchFamily="18" charset="0"/>
              <a:cs typeface="Times New Roman" pitchFamily="18" charset="0"/>
            </a:endParaRPr>
          </a:p>
          <a:p>
            <a:pPr marL="457200" indent="-457200" algn="just">
              <a:buFont typeface="Wingdings" pitchFamily="2" charset="2"/>
              <a:buChar char="§"/>
            </a:pPr>
            <a:endParaRPr lang="en-US" sz="2000" dirty="0">
              <a:latin typeface="Times New Roman" pitchFamily="18" charset="0"/>
              <a:cs typeface="Times New Roman" pitchFamily="18" charset="0"/>
            </a:endParaRPr>
          </a:p>
          <a:p>
            <a:pPr marL="457200" indent="-457200" algn="just">
              <a:buFont typeface="Wingdings" pitchFamily="2" charset="2"/>
              <a:buChar char="§"/>
            </a:pPr>
            <a:r>
              <a:rPr lang="en-US" sz="2000" dirty="0">
                <a:latin typeface="Times New Roman" pitchFamily="18" charset="0"/>
                <a:cs typeface="Times New Roman" pitchFamily="18" charset="0"/>
              </a:rPr>
              <a:t>Shangani, S., </a:t>
            </a:r>
            <a:r>
              <a:rPr lang="en-US" sz="2000" dirty="0" err="1">
                <a:latin typeface="Times New Roman" pitchFamily="18" charset="0"/>
                <a:cs typeface="Times New Roman" pitchFamily="18" charset="0"/>
              </a:rPr>
              <a:t>Gamarel</a:t>
            </a:r>
            <a:r>
              <a:rPr lang="en-US" sz="2000" dirty="0">
                <a:latin typeface="Times New Roman" pitchFamily="18" charset="0"/>
                <a:cs typeface="Times New Roman" pitchFamily="18" charset="0"/>
              </a:rPr>
              <a:t>, K. E., </a:t>
            </a:r>
            <a:r>
              <a:rPr lang="en-US" sz="2000" dirty="0" err="1">
                <a:latin typeface="Times New Roman" pitchFamily="18" charset="0"/>
                <a:cs typeface="Times New Roman" pitchFamily="18" charset="0"/>
              </a:rPr>
              <a:t>Ogunbajo</a:t>
            </a:r>
            <a:r>
              <a:rPr lang="en-US" sz="2000" dirty="0">
                <a:latin typeface="Times New Roman" pitchFamily="18" charset="0"/>
                <a:cs typeface="Times New Roman" pitchFamily="18" charset="0"/>
              </a:rPr>
              <a:t>, A., </a:t>
            </a:r>
            <a:r>
              <a:rPr lang="en-US" sz="2000" dirty="0" err="1">
                <a:latin typeface="Times New Roman" pitchFamily="18" charset="0"/>
                <a:cs typeface="Times New Roman" pitchFamily="18" charset="0"/>
              </a:rPr>
              <a:t>Cai</a:t>
            </a:r>
            <a:r>
              <a:rPr lang="en-US" sz="2000" dirty="0">
                <a:latin typeface="Times New Roman" pitchFamily="18" charset="0"/>
                <a:cs typeface="Times New Roman" pitchFamily="18" charset="0"/>
              </a:rPr>
              <a:t>, J., &amp; </a:t>
            </a:r>
            <a:r>
              <a:rPr lang="en-US" sz="2000" dirty="0" err="1">
                <a:latin typeface="Times New Roman" pitchFamily="18" charset="0"/>
                <a:cs typeface="Times New Roman" pitchFamily="18" charset="0"/>
              </a:rPr>
              <a:t>Operario</a:t>
            </a:r>
            <a:r>
              <a:rPr lang="en-US" sz="2000" dirty="0">
                <a:latin typeface="Times New Roman" pitchFamily="18" charset="0"/>
                <a:cs typeface="Times New Roman" pitchFamily="18" charset="0"/>
              </a:rPr>
              <a:t>, D. (2019). Intersectional minority stress disparities among sexual minority adults in the USA: the role of race/ethnicity and socioeconomic status. </a:t>
            </a:r>
            <a:r>
              <a:rPr lang="en-US" sz="2000" i="1" dirty="0">
                <a:latin typeface="Times New Roman" pitchFamily="18" charset="0"/>
                <a:cs typeface="Times New Roman" pitchFamily="18" charset="0"/>
              </a:rPr>
              <a:t>Culture, health &amp; sexuality</a:t>
            </a:r>
            <a:r>
              <a:rPr lang="en-US" sz="2000" dirty="0">
                <a:latin typeface="Times New Roman" pitchFamily="18" charset="0"/>
                <a:cs typeface="Times New Roman" pitchFamily="18" charset="0"/>
              </a:rPr>
              <a:t>, 1-15.</a:t>
            </a:r>
          </a:p>
          <a:p>
            <a:pPr marL="457200" indent="-457200" algn="just">
              <a:buFont typeface="Wingdings" pitchFamily="2" charset="2"/>
              <a:buChar char="§"/>
            </a:pPr>
            <a:endParaRPr lang="en-US" sz="2000" dirty="0">
              <a:latin typeface="Times New Roman" pitchFamily="18" charset="0"/>
              <a:cs typeface="Times New Roman" pitchFamily="18" charset="0"/>
            </a:endParaRPr>
          </a:p>
          <a:p>
            <a:pPr marL="457200" indent="-457200" algn="just">
              <a:buFont typeface="Wingdings" pitchFamily="2" charset="2"/>
              <a:buChar char="§"/>
            </a:pPr>
            <a:endParaRPr lang="en-US" sz="2000" dirty="0">
              <a:latin typeface="Times New Roman" pitchFamily="18" charset="0"/>
              <a:cs typeface="Times New Roman" pitchFamily="18" charset="0"/>
            </a:endParaRPr>
          </a:p>
          <a:p>
            <a:pPr marL="457200" indent="-457200" algn="just">
              <a:buFont typeface="Wingdings" pitchFamily="2" charset="2"/>
              <a:buChar char="§"/>
            </a:pPr>
            <a:r>
              <a:rPr lang="en-US" sz="2000" dirty="0">
                <a:latin typeface="Times New Roman" pitchFamily="18" charset="0"/>
                <a:cs typeface="Times New Roman" pitchFamily="18" charset="0"/>
              </a:rPr>
              <a:t>Major, A. (2019). Inclusive Learning for Liberal Arts Education: The Case of Landmark College, USA. In </a:t>
            </a:r>
            <a:r>
              <a:rPr lang="en-US" sz="2000" i="1" dirty="0">
                <a:latin typeface="Times New Roman" pitchFamily="18" charset="0"/>
                <a:cs typeface="Times New Roman" pitchFamily="18" charset="0"/>
              </a:rPr>
              <a:t>Doing Liberal Arts Education</a:t>
            </a:r>
            <a:r>
              <a:rPr lang="en-US" sz="2000" dirty="0">
                <a:latin typeface="Times New Roman" pitchFamily="18" charset="0"/>
                <a:cs typeface="Times New Roman" pitchFamily="18" charset="0"/>
              </a:rPr>
              <a:t> (pp. 121-134). Springer, Singapore.</a:t>
            </a:r>
          </a:p>
        </p:txBody>
      </p:sp>
    </p:spTree>
    <p:extLst>
      <p:ext uri="{BB962C8B-B14F-4D97-AF65-F5344CB8AC3E}">
        <p14:creationId xmlns:p14="http://schemas.microsoft.com/office/powerpoint/2010/main" val="3238404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601</Words>
  <Application>Microsoft Office PowerPoint</Application>
  <PresentationFormat>On-screen Show (4:3)</PresentationFormat>
  <Paragraphs>67</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Aharoni</vt:lpstr>
      <vt:lpstr>Arial</vt:lpstr>
      <vt:lpstr>Calibri</vt:lpstr>
      <vt:lpstr>Times New Roman</vt:lpstr>
      <vt:lpstr>Wingdings</vt:lpstr>
      <vt:lpstr>Office Theme</vt:lpstr>
      <vt:lpstr>Ethnicity issues in diversity </vt:lpstr>
      <vt:lpstr>Introduction </vt:lpstr>
      <vt:lpstr>Key issues </vt:lpstr>
      <vt:lpstr>PowerPoint Presentation</vt:lpstr>
      <vt:lpstr> </vt:lpstr>
      <vt:lpstr>PowerPoint Presentation</vt:lpstr>
      <vt:lpstr>Solution for resolving this issue of ethnicity in diversity </vt:lpstr>
      <vt:lpstr>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Ethnicity issue in diversity</dc:title>
  <dc:creator>TEHMINA YOUSAF</dc:creator>
  <cp:lastModifiedBy>Hp</cp:lastModifiedBy>
  <cp:revision>63</cp:revision>
  <dcterms:created xsi:type="dcterms:W3CDTF">2019-11-29T16:10:50Z</dcterms:created>
  <dcterms:modified xsi:type="dcterms:W3CDTF">2019-11-29T19:42:44Z</dcterms:modified>
</cp:coreProperties>
</file>