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5"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41" autoAdjust="0"/>
    <p:restoredTop sz="73764" autoAdjust="0"/>
  </p:normalViewPr>
  <p:slideViewPr>
    <p:cSldViewPr snapToGrid="0">
      <p:cViewPr varScale="1">
        <p:scale>
          <a:sx n="69" d="100"/>
          <a:sy n="69" d="100"/>
        </p:scale>
        <p:origin x="232" y="6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286272-47B4-4CF0-AC4E-D671F4078562}" type="datetimeFigureOut">
              <a:rPr lang="en-US" smtClean="0"/>
              <a:t>1/7/19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5C50E0-83E1-427D-A15A-4E67F838FE85}" type="slidenum">
              <a:rPr lang="en-US" smtClean="0"/>
              <a:t>‹#›</a:t>
            </a:fld>
            <a:endParaRPr lang="en-US"/>
          </a:p>
        </p:txBody>
      </p:sp>
    </p:spTree>
    <p:extLst>
      <p:ext uri="{BB962C8B-B14F-4D97-AF65-F5344CB8AC3E}">
        <p14:creationId xmlns:p14="http://schemas.microsoft.com/office/powerpoint/2010/main" val="1995669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interviewee</a:t>
            </a:r>
            <a:r>
              <a:rPr lang="en-US" baseline="0" dirty="0" smtClean="0"/>
              <a:t> is a U.S. citizen who is a heterosexual white female, who is divorced and lives with her family. She lives near the East Coast and war born to a traditional religious family. She has remained within the U.S. for most part of her life but found the chance to travel to some states in the American continent such as Puerto Rico, Bahamas and Mexico. Though she did not live there for long, she did venture out to areas not considered tourist-friendly in order to understand the local culture there</a:t>
            </a:r>
            <a:endParaRPr lang="en-US" dirty="0"/>
          </a:p>
        </p:txBody>
      </p:sp>
      <p:sp>
        <p:nvSpPr>
          <p:cNvPr id="4" name="Slide Number Placeholder 3"/>
          <p:cNvSpPr>
            <a:spLocks noGrp="1"/>
          </p:cNvSpPr>
          <p:nvPr>
            <p:ph type="sldNum" sz="quarter" idx="10"/>
          </p:nvPr>
        </p:nvSpPr>
        <p:spPr/>
        <p:txBody>
          <a:bodyPr/>
          <a:lstStyle/>
          <a:p>
            <a:fld id="{A85C50E0-83E1-427D-A15A-4E67F838FE85}" type="slidenum">
              <a:rPr lang="en-US" smtClean="0"/>
              <a:t>2</a:t>
            </a:fld>
            <a:endParaRPr lang="en-US"/>
          </a:p>
        </p:txBody>
      </p:sp>
    </p:spTree>
    <p:extLst>
      <p:ext uri="{BB962C8B-B14F-4D97-AF65-F5344CB8AC3E}">
        <p14:creationId xmlns:p14="http://schemas.microsoft.com/office/powerpoint/2010/main" val="1807629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her profile, we understood that she appreciates</a:t>
            </a:r>
            <a:r>
              <a:rPr lang="en-US" baseline="0" dirty="0" smtClean="0"/>
              <a:t> gaining a cultural understanding of other peoples, values, and lifestyles and appreciates them for their valuing of little things in life. </a:t>
            </a:r>
          </a:p>
          <a:p>
            <a:endParaRPr lang="en-US" baseline="0" dirty="0" smtClean="0"/>
          </a:p>
          <a:p>
            <a:r>
              <a:rPr lang="en-US" baseline="0" dirty="0" smtClean="0"/>
              <a:t>Moreover, she is a very family oriented person, and highly values her relationship and connection to other members of the family. She values the time spent with them and the things they do together, such as visit music festivals, celebrate birthdays and Christmas </a:t>
            </a:r>
            <a:r>
              <a:rPr lang="en-US" baseline="0" dirty="0" err="1" smtClean="0"/>
              <a:t>etc</a:t>
            </a:r>
            <a:r>
              <a:rPr lang="en-US" baseline="0" dirty="0" smtClean="0"/>
              <a:t>, and the fact that everyone looks out for each other</a:t>
            </a:r>
          </a:p>
          <a:p>
            <a:endParaRPr lang="en-US" baseline="0" dirty="0" smtClean="0"/>
          </a:p>
          <a:p>
            <a:r>
              <a:rPr lang="en-US" baseline="0" dirty="0" smtClean="0"/>
              <a:t>She is not particularly religious an went against family’s wishes to practice Catholicism. </a:t>
            </a:r>
          </a:p>
          <a:p>
            <a:endParaRPr lang="en-US" baseline="0" dirty="0" smtClean="0"/>
          </a:p>
          <a:p>
            <a:r>
              <a:rPr lang="en-US" baseline="0" dirty="0" smtClean="0"/>
              <a:t>Values honesty, commitment and integrity but does not subscribe to a political or a religious movement. </a:t>
            </a:r>
            <a:endParaRPr lang="en-US" dirty="0"/>
          </a:p>
        </p:txBody>
      </p:sp>
      <p:sp>
        <p:nvSpPr>
          <p:cNvPr id="4" name="Slide Number Placeholder 3"/>
          <p:cNvSpPr>
            <a:spLocks noGrp="1"/>
          </p:cNvSpPr>
          <p:nvPr>
            <p:ph type="sldNum" sz="quarter" idx="10"/>
          </p:nvPr>
        </p:nvSpPr>
        <p:spPr/>
        <p:txBody>
          <a:bodyPr/>
          <a:lstStyle/>
          <a:p>
            <a:fld id="{A85C50E0-83E1-427D-A15A-4E67F838FE85}" type="slidenum">
              <a:rPr lang="en-US" smtClean="0"/>
              <a:t>3</a:t>
            </a:fld>
            <a:endParaRPr lang="en-US"/>
          </a:p>
        </p:txBody>
      </p:sp>
    </p:spTree>
    <p:extLst>
      <p:ext uri="{BB962C8B-B14F-4D97-AF65-F5344CB8AC3E}">
        <p14:creationId xmlns:p14="http://schemas.microsoft.com/office/powerpoint/2010/main" val="9316082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the micro level, she engages the most with her peers. This allowed her to appreciate and</a:t>
            </a:r>
            <a:r>
              <a:rPr lang="en-US" baseline="0" dirty="0" smtClean="0"/>
              <a:t> gain strong cultural values through her experiences. The interviewee stressed a lot on the strong family ties she enjoyed, wherein was a culture of connecting and sharing. </a:t>
            </a:r>
            <a:br>
              <a:rPr lang="en-US" baseline="0" dirty="0" smtClean="0"/>
            </a:br>
            <a:r>
              <a:rPr lang="en-US" baseline="0" dirty="0" smtClean="0"/>
              <a:t/>
            </a:r>
            <a:br>
              <a:rPr lang="en-US" baseline="0" dirty="0" smtClean="0"/>
            </a:br>
            <a:r>
              <a:rPr lang="en-US" baseline="0" dirty="0" smtClean="0"/>
              <a:t>Her cultural experiences at the micro level is affected largely by her immediate family members and close friends and relatives. Cultural engagement comes from participating in music festivals and events, as well as celebration of different holidays, traditions and birthdays. </a:t>
            </a:r>
            <a:br>
              <a:rPr lang="en-US" baseline="0" dirty="0" smtClean="0"/>
            </a:br>
            <a:r>
              <a:rPr lang="en-US" baseline="0" dirty="0" smtClean="0"/>
              <a:t/>
            </a:r>
            <a:br>
              <a:rPr lang="en-US" baseline="0" dirty="0" smtClean="0"/>
            </a:br>
            <a:endParaRPr lang="en-US" dirty="0"/>
          </a:p>
        </p:txBody>
      </p:sp>
      <p:sp>
        <p:nvSpPr>
          <p:cNvPr id="4" name="Slide Number Placeholder 3"/>
          <p:cNvSpPr>
            <a:spLocks noGrp="1"/>
          </p:cNvSpPr>
          <p:nvPr>
            <p:ph type="sldNum" sz="quarter" idx="10"/>
          </p:nvPr>
        </p:nvSpPr>
        <p:spPr/>
        <p:txBody>
          <a:bodyPr/>
          <a:lstStyle/>
          <a:p>
            <a:fld id="{A85C50E0-83E1-427D-A15A-4E67F838FE85}" type="slidenum">
              <a:rPr lang="en-US" smtClean="0"/>
              <a:t>4</a:t>
            </a:fld>
            <a:endParaRPr lang="en-US"/>
          </a:p>
        </p:txBody>
      </p:sp>
    </p:spTree>
    <p:extLst>
      <p:ext uri="{BB962C8B-B14F-4D97-AF65-F5344CB8AC3E}">
        <p14:creationId xmlns:p14="http://schemas.microsoft.com/office/powerpoint/2010/main" val="18707036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the</a:t>
            </a:r>
            <a:r>
              <a:rPr lang="en-US" baseline="0" dirty="0" smtClean="0"/>
              <a:t> mezzo level, the interviewee’s cultural experience is shaped by her community’s overall values, such as integrity y and honesty, as well as their family oriented lifestyles. Born into this culture, she also adopted the values and puts the greatest emphasis on </a:t>
            </a:r>
            <a:r>
              <a:rPr lang="en-US" baseline="0" dirty="0" smtClean="0"/>
              <a:t>her </a:t>
            </a:r>
            <a:r>
              <a:rPr lang="en-US" baseline="0" dirty="0" smtClean="0"/>
              <a:t>family. </a:t>
            </a:r>
            <a:endParaRPr lang="en-US" baseline="0" dirty="0" smtClean="0"/>
          </a:p>
          <a:p>
            <a:endParaRPr lang="en-US" baseline="0" dirty="0" smtClean="0"/>
          </a:p>
          <a:p>
            <a:r>
              <a:rPr lang="en-US" baseline="0" dirty="0" smtClean="0"/>
              <a:t>At the community or organizational level, she does not subscribe to a religious or a local organization, and rejects the Catholic faith that her family insists on. </a:t>
            </a:r>
          </a:p>
          <a:p>
            <a:endParaRPr lang="en-US" baseline="0" dirty="0" smtClean="0"/>
          </a:p>
          <a:p>
            <a:r>
              <a:rPr lang="en-US" baseline="0" dirty="0" smtClean="0"/>
              <a:t>Moreover, she does not identify with any particular sub-culture. </a:t>
            </a:r>
            <a:endParaRPr lang="en-US" dirty="0"/>
          </a:p>
        </p:txBody>
      </p:sp>
      <p:sp>
        <p:nvSpPr>
          <p:cNvPr id="4" name="Slide Number Placeholder 3"/>
          <p:cNvSpPr>
            <a:spLocks noGrp="1"/>
          </p:cNvSpPr>
          <p:nvPr>
            <p:ph type="sldNum" sz="quarter" idx="10"/>
          </p:nvPr>
        </p:nvSpPr>
        <p:spPr/>
        <p:txBody>
          <a:bodyPr/>
          <a:lstStyle/>
          <a:p>
            <a:fld id="{A85C50E0-83E1-427D-A15A-4E67F838FE85}" type="slidenum">
              <a:rPr lang="en-US" smtClean="0"/>
              <a:t>5</a:t>
            </a:fld>
            <a:endParaRPr lang="en-US"/>
          </a:p>
        </p:txBody>
      </p:sp>
    </p:spTree>
    <p:extLst>
      <p:ext uri="{BB962C8B-B14F-4D97-AF65-F5344CB8AC3E}">
        <p14:creationId xmlns:p14="http://schemas.microsoft.com/office/powerpoint/2010/main" val="9299456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interviewee</a:t>
            </a:r>
            <a:r>
              <a:rPr lang="en-US" baseline="0" dirty="0" smtClean="0"/>
              <a:t> is a U.S. citizen who has had little experience of living for prolonged periods outside her own culture. She does not self-identify with any particular organized culture or subculture, but remains within the macro-level culture of the U.S. </a:t>
            </a:r>
            <a:br>
              <a:rPr lang="en-US" baseline="0" dirty="0" smtClean="0"/>
            </a:br>
            <a:r>
              <a:rPr lang="en-US" baseline="0" dirty="0" smtClean="0"/>
              <a:t/>
            </a:r>
            <a:br>
              <a:rPr lang="en-US" baseline="0" dirty="0" smtClean="0"/>
            </a:br>
            <a:r>
              <a:rPr lang="en-US" baseline="0" dirty="0" smtClean="0"/>
              <a:t>She did not express interest in political campaigns and matters of public policy. At a personal level she tends to rebel against societal and national norms. </a:t>
            </a:r>
          </a:p>
          <a:p>
            <a:endParaRPr lang="en-US" baseline="0" dirty="0" smtClean="0"/>
          </a:p>
          <a:p>
            <a:r>
              <a:rPr lang="en-US" baseline="0" dirty="0" smtClean="0"/>
              <a:t>Living in the U.S, as a white middle aged female, she did not experience inequality or discrimination like other members of minority communities frequently do. Her macro-level cultural experience is largely shaped by her overall American identity, wherein the Micro-level cultural aspects had the most impact on her personality. </a:t>
            </a:r>
            <a:endParaRPr lang="en-US" dirty="0"/>
          </a:p>
        </p:txBody>
      </p:sp>
      <p:sp>
        <p:nvSpPr>
          <p:cNvPr id="4" name="Slide Number Placeholder 3"/>
          <p:cNvSpPr>
            <a:spLocks noGrp="1"/>
          </p:cNvSpPr>
          <p:nvPr>
            <p:ph type="sldNum" sz="quarter" idx="10"/>
          </p:nvPr>
        </p:nvSpPr>
        <p:spPr/>
        <p:txBody>
          <a:bodyPr/>
          <a:lstStyle/>
          <a:p>
            <a:fld id="{A85C50E0-83E1-427D-A15A-4E67F838FE85}" type="slidenum">
              <a:rPr lang="en-US" smtClean="0"/>
              <a:t>6</a:t>
            </a:fld>
            <a:endParaRPr lang="en-US"/>
          </a:p>
        </p:txBody>
      </p:sp>
    </p:spTree>
    <p:extLst>
      <p:ext uri="{BB962C8B-B14F-4D97-AF65-F5344CB8AC3E}">
        <p14:creationId xmlns:p14="http://schemas.microsoft.com/office/powerpoint/2010/main" val="14469789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exercise developed a sense of cultural engagement and empathy</a:t>
            </a:r>
            <a:r>
              <a:rPr lang="en-US" baseline="0" dirty="0" smtClean="0"/>
              <a:t> in me, and developed a realization in me of the importance of diversity training for social workers. It helped me realize my own biases, and allowed me to see the bigger picture in the cultural perspective. </a:t>
            </a:r>
            <a:endParaRPr lang="en-US" dirty="0"/>
          </a:p>
        </p:txBody>
      </p:sp>
      <p:sp>
        <p:nvSpPr>
          <p:cNvPr id="4" name="Slide Number Placeholder 3"/>
          <p:cNvSpPr>
            <a:spLocks noGrp="1"/>
          </p:cNvSpPr>
          <p:nvPr>
            <p:ph type="sldNum" sz="quarter" idx="10"/>
          </p:nvPr>
        </p:nvSpPr>
        <p:spPr/>
        <p:txBody>
          <a:bodyPr/>
          <a:lstStyle/>
          <a:p>
            <a:fld id="{A85C50E0-83E1-427D-A15A-4E67F838FE85}" type="slidenum">
              <a:rPr lang="en-US" smtClean="0"/>
              <a:t>7</a:t>
            </a:fld>
            <a:endParaRPr lang="en-US"/>
          </a:p>
        </p:txBody>
      </p:sp>
    </p:spTree>
    <p:extLst>
      <p:ext uri="{BB962C8B-B14F-4D97-AF65-F5344CB8AC3E}">
        <p14:creationId xmlns:p14="http://schemas.microsoft.com/office/powerpoint/2010/main" val="1522736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5C50E0-83E1-427D-A15A-4E67F838FE85}" type="slidenum">
              <a:rPr lang="en-US" smtClean="0"/>
              <a:t>8</a:t>
            </a:fld>
            <a:endParaRPr lang="en-US"/>
          </a:p>
        </p:txBody>
      </p:sp>
    </p:spTree>
    <p:extLst>
      <p:ext uri="{BB962C8B-B14F-4D97-AF65-F5344CB8AC3E}">
        <p14:creationId xmlns:p14="http://schemas.microsoft.com/office/powerpoint/2010/main" val="11723388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5C50E0-83E1-427D-A15A-4E67F838FE85}" type="slidenum">
              <a:rPr lang="en-US" smtClean="0"/>
              <a:t>9</a:t>
            </a:fld>
            <a:endParaRPr lang="en-US"/>
          </a:p>
        </p:txBody>
      </p:sp>
    </p:spTree>
    <p:extLst>
      <p:ext uri="{BB962C8B-B14F-4D97-AF65-F5344CB8AC3E}">
        <p14:creationId xmlns:p14="http://schemas.microsoft.com/office/powerpoint/2010/main" val="2947349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0F94E4D-F77F-4BCD-9D05-D7322CB9E4FE}" type="datetimeFigureOut">
              <a:rPr lang="en-US" smtClean="0"/>
              <a:t>1/7/19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E1533-3AA5-4941-893F-447048710462}"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4611142"/>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F94E4D-F77F-4BCD-9D05-D7322CB9E4FE}" type="datetimeFigureOut">
              <a:rPr lang="en-US" smtClean="0"/>
              <a:t>1/7/19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E1533-3AA5-4941-893F-447048710462}" type="slidenum">
              <a:rPr lang="en-US" smtClean="0"/>
              <a:t>‹#›</a:t>
            </a:fld>
            <a:endParaRPr lang="en-US"/>
          </a:p>
        </p:txBody>
      </p:sp>
    </p:spTree>
    <p:extLst>
      <p:ext uri="{BB962C8B-B14F-4D97-AF65-F5344CB8AC3E}">
        <p14:creationId xmlns:p14="http://schemas.microsoft.com/office/powerpoint/2010/main" val="3934941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F94E4D-F77F-4BCD-9D05-D7322CB9E4FE}" type="datetimeFigureOut">
              <a:rPr lang="en-US" smtClean="0"/>
              <a:t>1/7/19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E1533-3AA5-4941-893F-447048710462}" type="slidenum">
              <a:rPr lang="en-US" smtClean="0"/>
              <a:t>‹#›</a:t>
            </a:fld>
            <a:endParaRPr lang="en-US"/>
          </a:p>
        </p:txBody>
      </p:sp>
    </p:spTree>
    <p:extLst>
      <p:ext uri="{BB962C8B-B14F-4D97-AF65-F5344CB8AC3E}">
        <p14:creationId xmlns:p14="http://schemas.microsoft.com/office/powerpoint/2010/main" val="1104169871"/>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F94E4D-F77F-4BCD-9D05-D7322CB9E4FE}" type="datetimeFigureOut">
              <a:rPr lang="en-US" smtClean="0"/>
              <a:t>1/7/19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E1533-3AA5-4941-893F-447048710462}" type="slidenum">
              <a:rPr lang="en-US" smtClean="0"/>
              <a:t>‹#›</a:t>
            </a:fld>
            <a:endParaRPr lang="en-US"/>
          </a:p>
        </p:txBody>
      </p:sp>
    </p:spTree>
    <p:extLst>
      <p:ext uri="{BB962C8B-B14F-4D97-AF65-F5344CB8AC3E}">
        <p14:creationId xmlns:p14="http://schemas.microsoft.com/office/powerpoint/2010/main" val="1832717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F94E4D-F77F-4BCD-9D05-D7322CB9E4FE}" type="datetimeFigureOut">
              <a:rPr lang="en-US" smtClean="0"/>
              <a:t>1/7/19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E1533-3AA5-4941-893F-447048710462}"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675862"/>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0F94E4D-F77F-4BCD-9D05-D7322CB9E4FE}" type="datetimeFigureOut">
              <a:rPr lang="en-US" smtClean="0"/>
              <a:t>1/7/19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4E1533-3AA5-4941-893F-447048710462}" type="slidenum">
              <a:rPr lang="en-US" smtClean="0"/>
              <a:t>‹#›</a:t>
            </a:fld>
            <a:endParaRPr lang="en-US"/>
          </a:p>
        </p:txBody>
      </p:sp>
    </p:spTree>
    <p:extLst>
      <p:ext uri="{BB962C8B-B14F-4D97-AF65-F5344CB8AC3E}">
        <p14:creationId xmlns:p14="http://schemas.microsoft.com/office/powerpoint/2010/main" val="2464153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0F94E4D-F77F-4BCD-9D05-D7322CB9E4FE}" type="datetimeFigureOut">
              <a:rPr lang="en-US" smtClean="0"/>
              <a:t>1/7/19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4E1533-3AA5-4941-893F-447048710462}" type="slidenum">
              <a:rPr lang="en-US" smtClean="0"/>
              <a:t>‹#›</a:t>
            </a:fld>
            <a:endParaRPr lang="en-US"/>
          </a:p>
        </p:txBody>
      </p:sp>
    </p:spTree>
    <p:extLst>
      <p:ext uri="{BB962C8B-B14F-4D97-AF65-F5344CB8AC3E}">
        <p14:creationId xmlns:p14="http://schemas.microsoft.com/office/powerpoint/2010/main" val="1247907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0F94E4D-F77F-4BCD-9D05-D7322CB9E4FE}" type="datetimeFigureOut">
              <a:rPr lang="en-US" smtClean="0"/>
              <a:t>1/7/19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4E1533-3AA5-4941-893F-447048710462}" type="slidenum">
              <a:rPr lang="en-US" smtClean="0"/>
              <a:t>‹#›</a:t>
            </a:fld>
            <a:endParaRPr lang="en-US"/>
          </a:p>
        </p:txBody>
      </p:sp>
    </p:spTree>
    <p:extLst>
      <p:ext uri="{BB962C8B-B14F-4D97-AF65-F5344CB8AC3E}">
        <p14:creationId xmlns:p14="http://schemas.microsoft.com/office/powerpoint/2010/main" val="1543397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0F94E4D-F77F-4BCD-9D05-D7322CB9E4FE}" type="datetimeFigureOut">
              <a:rPr lang="en-US" smtClean="0"/>
              <a:t>1/7/19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BD4E1533-3AA5-4941-893F-447048710462}" type="slidenum">
              <a:rPr lang="en-US" smtClean="0"/>
              <a:t>‹#›</a:t>
            </a:fld>
            <a:endParaRPr lang="en-US"/>
          </a:p>
        </p:txBody>
      </p:sp>
    </p:spTree>
    <p:extLst>
      <p:ext uri="{BB962C8B-B14F-4D97-AF65-F5344CB8AC3E}">
        <p14:creationId xmlns:p14="http://schemas.microsoft.com/office/powerpoint/2010/main" val="2404632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0F94E4D-F77F-4BCD-9D05-D7322CB9E4FE}" type="datetimeFigureOut">
              <a:rPr lang="en-US" smtClean="0"/>
              <a:t>1/7/19</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D4E1533-3AA5-4941-893F-447048710462}" type="slidenum">
              <a:rPr lang="en-US" smtClean="0"/>
              <a:t>‹#›</a:t>
            </a:fld>
            <a:endParaRPr lang="en-US"/>
          </a:p>
        </p:txBody>
      </p:sp>
    </p:spTree>
    <p:extLst>
      <p:ext uri="{BB962C8B-B14F-4D97-AF65-F5344CB8AC3E}">
        <p14:creationId xmlns:p14="http://schemas.microsoft.com/office/powerpoint/2010/main" val="2930531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F94E4D-F77F-4BCD-9D05-D7322CB9E4FE}" type="datetimeFigureOut">
              <a:rPr lang="en-US" smtClean="0"/>
              <a:t>1/7/19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4E1533-3AA5-4941-893F-447048710462}" type="slidenum">
              <a:rPr lang="en-US" smtClean="0"/>
              <a:t>‹#›</a:t>
            </a:fld>
            <a:endParaRPr lang="en-US"/>
          </a:p>
        </p:txBody>
      </p:sp>
    </p:spTree>
    <p:extLst>
      <p:ext uri="{BB962C8B-B14F-4D97-AF65-F5344CB8AC3E}">
        <p14:creationId xmlns:p14="http://schemas.microsoft.com/office/powerpoint/2010/main" val="16262969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0F94E4D-F77F-4BCD-9D05-D7322CB9E4FE}" type="datetimeFigureOut">
              <a:rPr lang="en-US" smtClean="0"/>
              <a:t>1/7/19</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D4E1533-3AA5-4941-893F-447048710462}"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4447224"/>
      </p:ext>
    </p:extLst>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NUL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NUL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NUL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NUL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NUL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NUL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000" b="1" dirty="0"/>
              <a:t>Cultural Awareness in Social Work Practice</a:t>
            </a:r>
          </a:p>
        </p:txBody>
      </p:sp>
      <p:sp>
        <p:nvSpPr>
          <p:cNvPr id="3" name="Subtitle 2"/>
          <p:cNvSpPr>
            <a:spLocks noGrp="1"/>
          </p:cNvSpPr>
          <p:nvPr>
            <p:ph type="subTitle" idx="1"/>
          </p:nvPr>
        </p:nvSpPr>
        <p:spPr/>
        <p:txBody>
          <a:bodyPr/>
          <a:lstStyle/>
          <a:p>
            <a:r>
              <a:rPr lang="en-US" dirty="0" smtClean="0"/>
              <a:t>Karen </a:t>
            </a:r>
            <a:r>
              <a:rPr lang="en-US" dirty="0"/>
              <a:t>Jackson</a:t>
            </a:r>
          </a:p>
        </p:txBody>
      </p:sp>
    </p:spTree>
    <p:extLst>
      <p:ext uri="{BB962C8B-B14F-4D97-AF65-F5344CB8AC3E}">
        <p14:creationId xmlns:p14="http://schemas.microsoft.com/office/powerpoint/2010/main" val="1773741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4" name="Rectangle 1"/>
          <p:cNvSpPr>
            <a:spLocks noGrp="1" noChangeArrowheads="1"/>
          </p:cNvSpPr>
          <p:nvPr>
            <p:ph idx="1"/>
          </p:nvPr>
        </p:nvSpPr>
        <p:spPr bwMode="auto">
          <a:xfrm>
            <a:off x="1097280" y="2049979"/>
            <a:ext cx="7614920"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charset="0"/>
              </a:rPr>
              <a:t>Kirst-Ashman, K. K., &amp; Hull, G. H. (2018). Culturally Competent Social Work Practice. In </a:t>
            </a:r>
            <a:r>
              <a:rPr kumimoji="0" lang="en-US" altLang="en-US" sz="1800" b="0" i="1" u="none" strike="noStrike" cap="none" normalizeH="0" baseline="0" dirty="0">
                <a:ln>
                  <a:noFill/>
                </a:ln>
                <a:solidFill>
                  <a:schemeClr val="tx1"/>
                </a:solidFill>
                <a:effectLst/>
                <a:latin typeface="Arial" charset="0"/>
              </a:rPr>
              <a:t>Understanding </a:t>
            </a:r>
            <a:r>
              <a:rPr kumimoji="0" lang="en-US" altLang="en-US" sz="1800" b="0" i="1" u="none" strike="noStrike" cap="none" normalizeH="0" baseline="0" dirty="0" smtClean="0">
                <a:ln>
                  <a:noFill/>
                </a:ln>
                <a:solidFill>
                  <a:schemeClr val="tx1"/>
                </a:solidFill>
                <a:effectLst/>
                <a:latin typeface="Arial" charset="0"/>
              </a:rPr>
              <a:t>generalist </a:t>
            </a:r>
            <a:r>
              <a:rPr kumimoji="0" lang="en-US" altLang="en-US" sz="1800" b="0" i="1" u="none" strike="noStrike" cap="none" normalizeH="0" baseline="0" dirty="0">
                <a:ln>
                  <a:noFill/>
                </a:ln>
                <a:solidFill>
                  <a:schemeClr val="tx1"/>
                </a:solidFill>
                <a:effectLst/>
                <a:latin typeface="Arial" charset="0"/>
              </a:rPr>
              <a:t>practice</a:t>
            </a:r>
            <a:r>
              <a:rPr kumimoji="0" lang="en-US" altLang="en-US" sz="1800" b="0" i="0" u="none" strike="noStrike" cap="none" normalizeH="0" baseline="0" dirty="0">
                <a:ln>
                  <a:noFill/>
                </a:ln>
                <a:solidFill>
                  <a:schemeClr val="tx1"/>
                </a:solidFill>
                <a:effectLst/>
                <a:latin typeface="Arial" charset="0"/>
              </a:rPr>
              <a:t> (8th ed., pp. 466-498). Boston, MA: Cengage Learning</a:t>
            </a:r>
            <a:r>
              <a:rPr kumimoji="0" lang="en-US" altLang="en-US" sz="1800" b="0" i="0" u="none" strike="noStrike" cap="none" normalizeH="0" baseline="0" dirty="0" smtClean="0">
                <a:ln>
                  <a:noFill/>
                </a:ln>
                <a:solidFill>
                  <a:schemeClr val="tx1"/>
                </a:solidFill>
                <a:effectLst/>
                <a:latin typeface="Arial"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800" dirty="0">
              <a:solidFill>
                <a:schemeClr val="tx1"/>
              </a:solidFill>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charset="0"/>
              </a:rPr>
              <a:t>Kirst-Ashman, K. K., &amp; Hull, G. H. (2018). Gender Sensitive Social Work Practice. In </a:t>
            </a:r>
            <a:r>
              <a:rPr kumimoji="0" lang="en-US" altLang="en-US" sz="1800" b="0" i="1" u="none" strike="noStrike" cap="none" normalizeH="0" baseline="0" dirty="0">
                <a:ln>
                  <a:noFill/>
                </a:ln>
                <a:solidFill>
                  <a:schemeClr val="tx1"/>
                </a:solidFill>
                <a:effectLst/>
                <a:latin typeface="Arial" charset="0"/>
              </a:rPr>
              <a:t>Understanding </a:t>
            </a:r>
            <a:r>
              <a:rPr kumimoji="0" lang="en-US" altLang="en-US" sz="1800" b="0" i="1" u="none" strike="noStrike" cap="none" normalizeH="0" baseline="0" dirty="0" smtClean="0">
                <a:ln>
                  <a:noFill/>
                </a:ln>
                <a:solidFill>
                  <a:schemeClr val="tx1"/>
                </a:solidFill>
                <a:effectLst/>
                <a:latin typeface="Arial" charset="0"/>
              </a:rPr>
              <a:t>Generalist </a:t>
            </a:r>
            <a:r>
              <a:rPr kumimoji="0" lang="en-US" altLang="en-US" sz="1800" b="0" i="1" u="none" strike="noStrike" cap="none" normalizeH="0" baseline="0" dirty="0">
                <a:ln>
                  <a:noFill/>
                </a:ln>
                <a:solidFill>
                  <a:schemeClr val="tx1"/>
                </a:solidFill>
                <a:effectLst/>
                <a:latin typeface="Arial" charset="0"/>
              </a:rPr>
              <a:t>Practice</a:t>
            </a:r>
            <a:r>
              <a:rPr kumimoji="0" lang="en-US" altLang="en-US" sz="1800" b="0" i="0" u="none" strike="noStrike" cap="none" normalizeH="0" baseline="0" dirty="0">
                <a:ln>
                  <a:noFill/>
                </a:ln>
                <a:solidFill>
                  <a:schemeClr val="tx1"/>
                </a:solidFill>
                <a:effectLst/>
                <a:latin typeface="Arial" charset="0"/>
              </a:rPr>
              <a:t> (8th ed., pp. 499-544). Boston, MA: Cengage Learning.</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3892117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a:t>
            </a:r>
            <a:r>
              <a:rPr lang="en-US" dirty="0"/>
              <a:t>information of the interviewee</a:t>
            </a:r>
          </a:p>
        </p:txBody>
      </p:sp>
      <p:sp>
        <p:nvSpPr>
          <p:cNvPr id="3" name="Content Placeholder 2"/>
          <p:cNvSpPr>
            <a:spLocks noGrp="1"/>
          </p:cNvSpPr>
          <p:nvPr>
            <p:ph idx="1"/>
          </p:nvPr>
        </p:nvSpPr>
        <p:spPr>
          <a:xfrm>
            <a:off x="1097280" y="2097460"/>
            <a:ext cx="9945858" cy="4287780"/>
          </a:xfrm>
        </p:spPr>
        <p:txBody>
          <a:bodyPr>
            <a:normAutofit/>
          </a:bodyPr>
          <a:lstStyle/>
          <a:p>
            <a:pPr indent="457200">
              <a:spcAft>
                <a:spcPts val="600"/>
              </a:spcAft>
              <a:buFont typeface="Wingdings" panose="05000000000000000000" pitchFamily="2" charset="2"/>
              <a:buChar char="§"/>
            </a:pPr>
            <a:r>
              <a:rPr lang="en-US" sz="2400" dirty="0" smtClean="0"/>
              <a:t>Middle-aged, Heterosexual </a:t>
            </a:r>
          </a:p>
          <a:p>
            <a:pPr indent="457200">
              <a:spcAft>
                <a:spcPts val="600"/>
              </a:spcAft>
              <a:buFont typeface="Wingdings" panose="05000000000000000000" pitchFamily="2" charset="2"/>
              <a:buChar char="§"/>
            </a:pPr>
            <a:r>
              <a:rPr lang="en-US" sz="2400" dirty="0" smtClean="0"/>
              <a:t>Divorced White Female   </a:t>
            </a:r>
          </a:p>
          <a:p>
            <a:pPr indent="457200">
              <a:spcAft>
                <a:spcPts val="600"/>
              </a:spcAft>
              <a:buFont typeface="Wingdings" panose="05000000000000000000" pitchFamily="2" charset="2"/>
              <a:buChar char="§"/>
            </a:pPr>
            <a:r>
              <a:rPr lang="en-US" sz="2400" dirty="0" smtClean="0"/>
              <a:t>U.S. Citizen</a:t>
            </a:r>
          </a:p>
          <a:p>
            <a:pPr indent="457200">
              <a:spcAft>
                <a:spcPts val="600"/>
              </a:spcAft>
              <a:buFont typeface="Wingdings" panose="05000000000000000000" pitchFamily="2" charset="2"/>
              <a:buChar char="§"/>
            </a:pPr>
            <a:r>
              <a:rPr lang="en-US" sz="2400" dirty="0" smtClean="0"/>
              <a:t>Travelled Within South And North America</a:t>
            </a:r>
          </a:p>
          <a:p>
            <a:pPr indent="457200">
              <a:spcAft>
                <a:spcPts val="600"/>
              </a:spcAft>
              <a:buFont typeface="Wingdings" panose="05000000000000000000" pitchFamily="2" charset="2"/>
              <a:buChar char="§"/>
            </a:pPr>
            <a:r>
              <a:rPr lang="en-US" sz="2400" dirty="0" smtClean="0"/>
              <a:t>Lives near East Coast</a:t>
            </a:r>
          </a:p>
          <a:p>
            <a:pPr indent="457200">
              <a:spcAft>
                <a:spcPts val="600"/>
              </a:spcAft>
              <a:buFont typeface="Wingdings" panose="05000000000000000000" pitchFamily="2" charset="2"/>
              <a:buChar char="§"/>
            </a:pPr>
            <a:r>
              <a:rPr lang="en-US" sz="2400" dirty="0" smtClean="0"/>
              <a:t>Belongs to a large traditional &amp; religious family </a:t>
            </a:r>
          </a:p>
          <a:p>
            <a:pPr indent="-274320">
              <a:buFont typeface="Wingdings" panose="05000000000000000000" pitchFamily="2" charset="2"/>
              <a:buChar char="§"/>
            </a:pPr>
            <a:endParaRPr lang="en-US" dirty="0"/>
          </a:p>
        </p:txBody>
      </p:sp>
    </p:spTree>
    <p:extLst>
      <p:ext uri="{BB962C8B-B14F-4D97-AF65-F5344CB8AC3E}">
        <p14:creationId xmlns:p14="http://schemas.microsoft.com/office/powerpoint/2010/main" val="2796523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Learned Information</a:t>
            </a:r>
            <a:endParaRPr lang="en-US" dirty="0"/>
          </a:p>
        </p:txBody>
      </p:sp>
      <p:sp>
        <p:nvSpPr>
          <p:cNvPr id="3" name="Content Placeholder 2"/>
          <p:cNvSpPr>
            <a:spLocks noGrp="1"/>
          </p:cNvSpPr>
          <p:nvPr>
            <p:ph idx="1"/>
          </p:nvPr>
        </p:nvSpPr>
        <p:spPr/>
        <p:txBody>
          <a:bodyPr/>
          <a:lstStyle/>
          <a:p>
            <a:pPr lvl="0" indent="457200">
              <a:spcAft>
                <a:spcPts val="600"/>
              </a:spcAft>
              <a:buClr>
                <a:srgbClr val="1CADE4"/>
              </a:buClr>
              <a:buFont typeface="Wingdings" panose="05000000000000000000" pitchFamily="2" charset="2"/>
              <a:buChar char="§"/>
            </a:pPr>
            <a:r>
              <a:rPr lang="en-US" sz="2400" dirty="0">
                <a:solidFill>
                  <a:prstClr val="black">
                    <a:lumMod val="75000"/>
                    <a:lumOff val="25000"/>
                  </a:prstClr>
                </a:solidFill>
              </a:rPr>
              <a:t>Attuned to cultural appreciation of other lifestyles</a:t>
            </a:r>
          </a:p>
          <a:p>
            <a:pPr lvl="0" indent="457200">
              <a:spcAft>
                <a:spcPts val="600"/>
              </a:spcAft>
              <a:buClr>
                <a:srgbClr val="1CADE4"/>
              </a:buClr>
              <a:buFont typeface="Wingdings" panose="05000000000000000000" pitchFamily="2" charset="2"/>
              <a:buChar char="§"/>
            </a:pPr>
            <a:r>
              <a:rPr lang="en-US" sz="2400" dirty="0">
                <a:solidFill>
                  <a:prstClr val="black">
                    <a:lumMod val="75000"/>
                    <a:lumOff val="25000"/>
                  </a:prstClr>
                </a:solidFill>
              </a:rPr>
              <a:t>Did not experience discrimination or inequality in life</a:t>
            </a:r>
          </a:p>
          <a:p>
            <a:pPr lvl="0" indent="457200">
              <a:spcAft>
                <a:spcPts val="600"/>
              </a:spcAft>
              <a:buClr>
                <a:srgbClr val="1CADE4"/>
              </a:buClr>
              <a:buFont typeface="Wingdings" panose="05000000000000000000" pitchFamily="2" charset="2"/>
              <a:buChar char="§"/>
            </a:pPr>
            <a:r>
              <a:rPr lang="en-US" sz="2400" dirty="0">
                <a:solidFill>
                  <a:prstClr val="black">
                    <a:lumMod val="75000"/>
                    <a:lumOff val="25000"/>
                  </a:prstClr>
                </a:solidFill>
              </a:rPr>
              <a:t>Appreciative of Small Things in Life</a:t>
            </a:r>
          </a:p>
          <a:p>
            <a:pPr lvl="0" indent="457200">
              <a:spcAft>
                <a:spcPts val="600"/>
              </a:spcAft>
              <a:buClr>
                <a:srgbClr val="1CADE4"/>
              </a:buClr>
              <a:buFont typeface="Wingdings" panose="05000000000000000000" pitchFamily="2" charset="2"/>
              <a:buChar char="§"/>
            </a:pPr>
            <a:r>
              <a:rPr lang="en-US" sz="2400" dirty="0">
                <a:solidFill>
                  <a:prstClr val="black">
                    <a:lumMod val="75000"/>
                    <a:lumOff val="25000"/>
                  </a:prstClr>
                </a:solidFill>
              </a:rPr>
              <a:t>Values friends, family and content </a:t>
            </a:r>
          </a:p>
          <a:p>
            <a:pPr lvl="0" indent="457200">
              <a:spcAft>
                <a:spcPts val="600"/>
              </a:spcAft>
              <a:buClr>
                <a:srgbClr val="1CADE4"/>
              </a:buClr>
              <a:buFont typeface="Wingdings" panose="05000000000000000000" pitchFamily="2" charset="2"/>
              <a:buChar char="§"/>
            </a:pPr>
            <a:r>
              <a:rPr lang="en-US" sz="2400" dirty="0">
                <a:solidFill>
                  <a:prstClr val="black">
                    <a:lumMod val="75000"/>
                    <a:lumOff val="25000"/>
                  </a:prstClr>
                </a:solidFill>
              </a:rPr>
              <a:t>Apolitical and agnostic; </a:t>
            </a:r>
            <a:endParaRPr lang="en-US" sz="2400" dirty="0" smtClean="0">
              <a:solidFill>
                <a:prstClr val="black">
                  <a:lumMod val="75000"/>
                  <a:lumOff val="25000"/>
                </a:prstClr>
              </a:solidFill>
            </a:endParaRPr>
          </a:p>
          <a:p>
            <a:pPr lvl="0" indent="457200">
              <a:spcAft>
                <a:spcPts val="600"/>
              </a:spcAft>
              <a:buClr>
                <a:srgbClr val="1CADE4"/>
              </a:buClr>
              <a:buFont typeface="Wingdings" panose="05000000000000000000" pitchFamily="2" charset="2"/>
              <a:buChar char="§"/>
            </a:pPr>
            <a:r>
              <a:rPr lang="en-US" sz="2400" dirty="0" smtClean="0">
                <a:solidFill>
                  <a:prstClr val="black">
                    <a:lumMod val="75000"/>
                    <a:lumOff val="25000"/>
                  </a:prstClr>
                </a:solidFill>
              </a:rPr>
              <a:t>Interested in alternative/Reggae </a:t>
            </a:r>
            <a:r>
              <a:rPr lang="en-US" sz="2400" dirty="0">
                <a:solidFill>
                  <a:prstClr val="black">
                    <a:lumMod val="75000"/>
                    <a:lumOff val="25000"/>
                  </a:prstClr>
                </a:solidFill>
              </a:rPr>
              <a:t>music</a:t>
            </a:r>
          </a:p>
          <a:p>
            <a:pPr lvl="0" indent="457200">
              <a:spcAft>
                <a:spcPts val="600"/>
              </a:spcAft>
              <a:buClr>
                <a:srgbClr val="1CADE4"/>
              </a:buClr>
              <a:buFont typeface="Wingdings" panose="05000000000000000000" pitchFamily="2" charset="2"/>
              <a:buChar char="§"/>
            </a:pPr>
            <a:r>
              <a:rPr lang="en-US" sz="2400" dirty="0">
                <a:solidFill>
                  <a:prstClr val="black">
                    <a:lumMod val="75000"/>
                    <a:lumOff val="25000"/>
                  </a:prstClr>
                </a:solidFill>
              </a:rPr>
              <a:t>Family-oriented &amp; traditional but tendency to rebel against authority</a:t>
            </a:r>
          </a:p>
          <a:p>
            <a:endParaRPr lang="en-US" dirty="0"/>
          </a:p>
        </p:txBody>
      </p:sp>
    </p:spTree>
    <p:extLst>
      <p:ext uri="{BB962C8B-B14F-4D97-AF65-F5344CB8AC3E}">
        <p14:creationId xmlns:p14="http://schemas.microsoft.com/office/powerpoint/2010/main" val="3091359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Cultural </a:t>
            </a:r>
            <a:r>
              <a:rPr lang="en-US" dirty="0"/>
              <a:t>experience </a:t>
            </a:r>
            <a:r>
              <a:rPr lang="en-US" dirty="0" smtClean="0"/>
              <a:t>at Micro </a:t>
            </a:r>
            <a:r>
              <a:rPr lang="en-US" dirty="0"/>
              <a:t>Level </a:t>
            </a:r>
          </a:p>
        </p:txBody>
      </p:sp>
      <p:sp>
        <p:nvSpPr>
          <p:cNvPr id="3" name="Content Placeholder 2"/>
          <p:cNvSpPr>
            <a:spLocks noGrp="1"/>
          </p:cNvSpPr>
          <p:nvPr>
            <p:ph idx="1"/>
          </p:nvPr>
        </p:nvSpPr>
        <p:spPr>
          <a:xfrm>
            <a:off x="592667" y="1879599"/>
            <a:ext cx="5178213" cy="4334933"/>
          </a:xfrm>
        </p:spPr>
        <p:txBody>
          <a:bodyPr>
            <a:normAutofit fontScale="92500" lnSpcReduction="10000"/>
          </a:bodyPr>
          <a:lstStyle/>
          <a:p>
            <a:pPr>
              <a:spcAft>
                <a:spcPts val="800"/>
              </a:spcAft>
              <a:buFont typeface="Wingdings" panose="05000000000000000000" pitchFamily="2" charset="2"/>
              <a:buChar char="§"/>
            </a:pPr>
            <a:r>
              <a:rPr lang="en-US" sz="2400" dirty="0" smtClean="0"/>
              <a:t>        Micro level cultural celebrations such as beach trip; Christmas</a:t>
            </a:r>
          </a:p>
          <a:p>
            <a:pPr>
              <a:spcAft>
                <a:spcPts val="800"/>
              </a:spcAft>
              <a:buFont typeface="Wingdings" panose="05000000000000000000" pitchFamily="2" charset="2"/>
              <a:buChar char="§"/>
            </a:pPr>
            <a:r>
              <a:rPr lang="en-US" sz="2400" dirty="0" smtClean="0"/>
              <a:t>       Close family ties; a culture of sharing and connecting</a:t>
            </a:r>
            <a:endParaRPr lang="en-US" sz="2400" dirty="0"/>
          </a:p>
          <a:p>
            <a:pPr>
              <a:spcAft>
                <a:spcPts val="800"/>
              </a:spcAft>
              <a:buFont typeface="Wingdings" panose="05000000000000000000" pitchFamily="2" charset="2"/>
              <a:buChar char="§"/>
            </a:pPr>
            <a:r>
              <a:rPr lang="en-US" sz="2400" dirty="0"/>
              <a:t> </a:t>
            </a:r>
            <a:r>
              <a:rPr lang="en-US" sz="2400" dirty="0" smtClean="0"/>
              <a:t>       Celebrations of birthdays and shared traditions</a:t>
            </a:r>
          </a:p>
          <a:p>
            <a:pPr>
              <a:spcAft>
                <a:spcPts val="800"/>
              </a:spcAft>
              <a:buFont typeface="Wingdings" panose="05000000000000000000" pitchFamily="2" charset="2"/>
              <a:buChar char="§"/>
            </a:pPr>
            <a:r>
              <a:rPr lang="en-US" sz="2400" dirty="0"/>
              <a:t>  </a:t>
            </a:r>
            <a:r>
              <a:rPr lang="en-US" sz="2400" dirty="0" smtClean="0"/>
              <a:t>     Gender roles define cultural values and way of doing things </a:t>
            </a:r>
            <a:r>
              <a:rPr lang="en-US" sz="2400" dirty="0"/>
              <a:t>(Kirst-Ashman &amp; Hull, 2018</a:t>
            </a:r>
            <a:r>
              <a:rPr lang="en-US" sz="2400" dirty="0" smtClean="0"/>
              <a:t>)</a:t>
            </a:r>
          </a:p>
          <a:p>
            <a:pPr>
              <a:spcAft>
                <a:spcPts val="800"/>
              </a:spcAft>
              <a:buFont typeface="Wingdings" panose="05000000000000000000" pitchFamily="2" charset="2"/>
              <a:buChar char="§"/>
            </a:pPr>
            <a:r>
              <a:rPr lang="en-US" sz="2400" dirty="0"/>
              <a:t> </a:t>
            </a:r>
            <a:r>
              <a:rPr lang="en-US" sz="2400" dirty="0" smtClean="0"/>
              <a:t>       Music events and festivals as a means of socialization</a:t>
            </a:r>
          </a:p>
        </p:txBody>
      </p:sp>
      <p:pic>
        <p:nvPicPr>
          <p:cNvPr id="5" name="Picture 4"/>
          <p:cNvPicPr>
            <a:picLocks noChangeAspect="1"/>
          </p:cNvPicPr>
          <p:nvPr/>
        </p:nvPicPr>
        <p:blipFill>
          <a:blip r:embed="rId3"/>
          <a:stretch>
            <a:fillRect/>
          </a:stretch>
        </p:blipFill>
        <p:spPr>
          <a:xfrm>
            <a:off x="6126480" y="2031999"/>
            <a:ext cx="5384799" cy="3589866"/>
          </a:xfrm>
          <a:prstGeom prst="rect">
            <a:avLst/>
          </a:prstGeom>
        </p:spPr>
      </p:pic>
    </p:spTree>
    <p:extLst>
      <p:ext uri="{BB962C8B-B14F-4D97-AF65-F5344CB8AC3E}">
        <p14:creationId xmlns:p14="http://schemas.microsoft.com/office/powerpoint/2010/main" val="2007736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Cultural experience at </a:t>
            </a:r>
            <a:r>
              <a:rPr lang="en-US" dirty="0" smtClean="0"/>
              <a:t>Mezzo </a:t>
            </a:r>
            <a:r>
              <a:rPr lang="en-US" dirty="0"/>
              <a:t>Level </a:t>
            </a:r>
          </a:p>
        </p:txBody>
      </p:sp>
      <p:sp>
        <p:nvSpPr>
          <p:cNvPr id="3" name="Content Placeholder 2"/>
          <p:cNvSpPr>
            <a:spLocks noGrp="1"/>
          </p:cNvSpPr>
          <p:nvPr>
            <p:ph idx="1"/>
          </p:nvPr>
        </p:nvSpPr>
        <p:spPr>
          <a:xfrm>
            <a:off x="1097280" y="1845734"/>
            <a:ext cx="5879253" cy="4023360"/>
          </a:xfrm>
        </p:spPr>
        <p:txBody>
          <a:bodyPr>
            <a:normAutofit/>
          </a:bodyPr>
          <a:lstStyle/>
          <a:p>
            <a:pPr>
              <a:buFont typeface="Wingdings" charset="2"/>
              <a:buChar char="§"/>
            </a:pPr>
            <a:r>
              <a:rPr lang="en-US" sz="2400" dirty="0" smtClean="0"/>
              <a:t>    Community cultural values of honesty &amp; integrity</a:t>
            </a:r>
          </a:p>
          <a:p>
            <a:pPr>
              <a:buFont typeface="Wingdings" charset="2"/>
              <a:buChar char="§"/>
            </a:pPr>
            <a:r>
              <a:rPr lang="en-US" sz="2400" dirty="0"/>
              <a:t> </a:t>
            </a:r>
            <a:r>
              <a:rPr lang="en-US" sz="2400" dirty="0" smtClean="0"/>
              <a:t>   Simple, traditional and family-oriented lifestyles</a:t>
            </a:r>
          </a:p>
          <a:p>
            <a:pPr>
              <a:buFont typeface="Wingdings" charset="2"/>
              <a:buChar char="§"/>
            </a:pPr>
            <a:r>
              <a:rPr lang="en-US" sz="2400" dirty="0"/>
              <a:t> </a:t>
            </a:r>
            <a:r>
              <a:rPr lang="en-US" sz="2400" dirty="0" smtClean="0"/>
              <a:t>  Family is Catholic but interviewee does not subscribe to the faith</a:t>
            </a:r>
          </a:p>
          <a:p>
            <a:pPr>
              <a:buFont typeface="Wingdings" charset="2"/>
              <a:buChar char="§"/>
            </a:pPr>
            <a:r>
              <a:rPr lang="en-US" sz="2400" dirty="0"/>
              <a:t> </a:t>
            </a:r>
            <a:r>
              <a:rPr lang="en-US" sz="2400" dirty="0" smtClean="0"/>
              <a:t>  Does not see herself part of an organized culture </a:t>
            </a:r>
            <a:endParaRPr lang="en-US" sz="2400" dirty="0"/>
          </a:p>
        </p:txBody>
      </p:sp>
      <p:pic>
        <p:nvPicPr>
          <p:cNvPr id="4" name="Picture 3"/>
          <p:cNvPicPr>
            <a:picLocks noChangeAspect="1"/>
          </p:cNvPicPr>
          <p:nvPr/>
        </p:nvPicPr>
        <p:blipFill>
          <a:blip r:embed="rId3"/>
          <a:stretch>
            <a:fillRect/>
          </a:stretch>
        </p:blipFill>
        <p:spPr>
          <a:xfrm>
            <a:off x="6976533" y="2018433"/>
            <a:ext cx="4792133" cy="3677962"/>
          </a:xfrm>
          <a:prstGeom prst="rect">
            <a:avLst/>
          </a:prstGeom>
        </p:spPr>
      </p:pic>
    </p:spTree>
    <p:extLst>
      <p:ext uri="{BB962C8B-B14F-4D97-AF65-F5344CB8AC3E}">
        <p14:creationId xmlns:p14="http://schemas.microsoft.com/office/powerpoint/2010/main" val="3503965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Cultural experience at </a:t>
            </a:r>
            <a:r>
              <a:rPr lang="en-US" dirty="0" smtClean="0"/>
              <a:t>Macro </a:t>
            </a:r>
            <a:r>
              <a:rPr lang="en-US" dirty="0"/>
              <a:t>Level </a:t>
            </a:r>
          </a:p>
        </p:txBody>
      </p:sp>
      <p:sp>
        <p:nvSpPr>
          <p:cNvPr id="3" name="Content Placeholder 2"/>
          <p:cNvSpPr>
            <a:spLocks noGrp="1"/>
          </p:cNvSpPr>
          <p:nvPr>
            <p:ph idx="1"/>
          </p:nvPr>
        </p:nvSpPr>
        <p:spPr>
          <a:xfrm>
            <a:off x="1097280" y="1845733"/>
            <a:ext cx="5540587" cy="4317999"/>
          </a:xfrm>
        </p:spPr>
        <p:txBody>
          <a:bodyPr>
            <a:normAutofit fontScale="92500" lnSpcReduction="20000"/>
          </a:bodyPr>
          <a:lstStyle/>
          <a:p>
            <a:pPr>
              <a:buFont typeface="Wingdings" charset="2"/>
              <a:buChar char="§"/>
            </a:pPr>
            <a:r>
              <a:rPr lang="en-US" sz="2400" dirty="0" smtClean="0"/>
              <a:t>   A U.S. citizen with little experience of living outside America</a:t>
            </a:r>
          </a:p>
          <a:p>
            <a:pPr>
              <a:buFont typeface="Wingdings" charset="2"/>
              <a:buChar char="§"/>
            </a:pPr>
            <a:r>
              <a:rPr lang="en-US" sz="2400" dirty="0"/>
              <a:t> </a:t>
            </a:r>
            <a:r>
              <a:rPr lang="en-US" sz="2400" dirty="0" smtClean="0"/>
              <a:t>  Brief cultural interaction with people from other cultural/national background</a:t>
            </a:r>
          </a:p>
          <a:p>
            <a:pPr>
              <a:buFont typeface="Wingdings" charset="2"/>
              <a:buChar char="§"/>
            </a:pPr>
            <a:r>
              <a:rPr lang="en-US" sz="2400" dirty="0"/>
              <a:t> </a:t>
            </a:r>
            <a:r>
              <a:rPr lang="en-US" sz="2400" dirty="0" smtClean="0"/>
              <a:t> Does not concern self with macro level political matters or campaigns </a:t>
            </a:r>
            <a:r>
              <a:rPr lang="en-US" sz="2400" dirty="0"/>
              <a:t>(Kirst-Ashman &amp; Hull, 2018</a:t>
            </a:r>
            <a:r>
              <a:rPr lang="en-US" sz="2400" dirty="0" smtClean="0"/>
              <a:t>)</a:t>
            </a:r>
          </a:p>
          <a:p>
            <a:pPr>
              <a:buFont typeface="Wingdings" charset="2"/>
              <a:buChar char="§"/>
            </a:pPr>
            <a:r>
              <a:rPr lang="en-US" sz="2400" dirty="0"/>
              <a:t> </a:t>
            </a:r>
            <a:r>
              <a:rPr lang="en-US" sz="2400" dirty="0" smtClean="0"/>
              <a:t>  Does not identify with a national culture apart from being a white female U.S. citizen</a:t>
            </a:r>
          </a:p>
          <a:p>
            <a:pPr>
              <a:buFont typeface="Wingdings" charset="2"/>
              <a:buChar char="§"/>
            </a:pPr>
            <a:r>
              <a:rPr lang="en-US" sz="2400" dirty="0"/>
              <a:t> </a:t>
            </a:r>
            <a:r>
              <a:rPr lang="en-US" sz="2400" dirty="0" smtClean="0"/>
              <a:t>  tendency to engage in something against public expectations or societal norms</a:t>
            </a:r>
          </a:p>
          <a:p>
            <a:pPr>
              <a:buFont typeface="Wingdings" charset="2"/>
              <a:buChar char="§"/>
            </a:pPr>
            <a:r>
              <a:rPr lang="en-US" sz="2400" dirty="0"/>
              <a:t> </a:t>
            </a:r>
            <a:r>
              <a:rPr lang="en-US" sz="2400" dirty="0" smtClean="0"/>
              <a:t> No experience with discrimination or inequality</a:t>
            </a:r>
          </a:p>
          <a:p>
            <a:pPr>
              <a:buFont typeface="Wingdings" charset="2"/>
              <a:buChar char="§"/>
            </a:pPr>
            <a:endParaRPr lang="en-US" sz="2400"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784622" y="2091265"/>
            <a:ext cx="5102577" cy="3826933"/>
          </a:xfrm>
          <a:prstGeom prst="rect">
            <a:avLst/>
          </a:prstGeom>
        </p:spPr>
      </p:pic>
    </p:spTree>
    <p:extLst>
      <p:ext uri="{BB962C8B-B14F-4D97-AF65-F5344CB8AC3E}">
        <p14:creationId xmlns:p14="http://schemas.microsoft.com/office/powerpoint/2010/main" val="3375815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Reaction</a:t>
            </a:r>
            <a:endParaRPr lang="en-US" dirty="0"/>
          </a:p>
        </p:txBody>
      </p:sp>
      <p:sp>
        <p:nvSpPr>
          <p:cNvPr id="3" name="Content Placeholder 2"/>
          <p:cNvSpPr>
            <a:spLocks noGrp="1"/>
          </p:cNvSpPr>
          <p:nvPr>
            <p:ph idx="1"/>
          </p:nvPr>
        </p:nvSpPr>
        <p:spPr>
          <a:xfrm>
            <a:off x="419947" y="1896534"/>
            <a:ext cx="6708987" cy="4023360"/>
          </a:xfrm>
        </p:spPr>
        <p:txBody>
          <a:bodyPr>
            <a:normAutofit lnSpcReduction="10000"/>
          </a:bodyPr>
          <a:lstStyle/>
          <a:p>
            <a:pPr>
              <a:buFont typeface="Wingdings" charset="2"/>
              <a:buChar char="§"/>
            </a:pPr>
            <a:r>
              <a:rPr lang="en-US" sz="2400" dirty="0" smtClean="0"/>
              <a:t>   Micro, Mezzo, Macro-level cultural training and sensitivity</a:t>
            </a:r>
          </a:p>
          <a:p>
            <a:pPr>
              <a:buFont typeface="Wingdings" charset="2"/>
              <a:buChar char="§"/>
            </a:pPr>
            <a:r>
              <a:rPr lang="en-US" sz="2400" dirty="0"/>
              <a:t> </a:t>
            </a:r>
            <a:r>
              <a:rPr lang="en-US" sz="2400" dirty="0" smtClean="0"/>
              <a:t>   Helps create a viewpoint towards a community</a:t>
            </a:r>
          </a:p>
          <a:p>
            <a:pPr>
              <a:buFont typeface="Wingdings" charset="2"/>
              <a:buChar char="§"/>
            </a:pPr>
            <a:r>
              <a:rPr lang="en-US" sz="2400" dirty="0"/>
              <a:t> </a:t>
            </a:r>
            <a:r>
              <a:rPr lang="en-US" sz="2400" dirty="0" smtClean="0"/>
              <a:t>   Cultural attitudes towards an issue </a:t>
            </a:r>
          </a:p>
          <a:p>
            <a:pPr>
              <a:buFont typeface="Wingdings" charset="2"/>
              <a:buChar char="§"/>
            </a:pPr>
            <a:r>
              <a:rPr lang="en-US" sz="2400" dirty="0"/>
              <a:t> </a:t>
            </a:r>
            <a:r>
              <a:rPr lang="en-US" sz="2400" dirty="0" smtClean="0"/>
              <a:t>  Helped me understand different aspects of cultural  engagement</a:t>
            </a:r>
          </a:p>
          <a:p>
            <a:pPr>
              <a:buFont typeface="Wingdings" charset="2"/>
              <a:buChar char="§"/>
            </a:pPr>
            <a:r>
              <a:rPr lang="en-US" sz="2400" dirty="0"/>
              <a:t> </a:t>
            </a:r>
            <a:r>
              <a:rPr lang="en-US" sz="2400" dirty="0" smtClean="0"/>
              <a:t> Importance of preparing social workers with diversity training</a:t>
            </a:r>
          </a:p>
          <a:p>
            <a:pPr>
              <a:buFont typeface="Wingdings" charset="2"/>
              <a:buChar char="§"/>
            </a:pPr>
            <a:r>
              <a:rPr lang="en-US" sz="2400" dirty="0"/>
              <a:t> </a:t>
            </a:r>
            <a:r>
              <a:rPr lang="en-US" sz="2400" dirty="0" smtClean="0"/>
              <a:t> Helps overcome personal bias, &amp; to engage with a different set of behaviors </a:t>
            </a:r>
            <a:r>
              <a:rPr lang="en-US" sz="2400" dirty="0"/>
              <a:t>(Kirst-Ashman &amp; Hull, 2018</a:t>
            </a:r>
            <a:r>
              <a:rPr lang="en-US" sz="2400" dirty="0" smtClean="0"/>
              <a:t>)</a:t>
            </a:r>
            <a:endParaRPr lang="en-US" sz="2400"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653866" y="2650914"/>
            <a:ext cx="4117235" cy="2514600"/>
          </a:xfrm>
          <a:prstGeom prst="rect">
            <a:avLst/>
          </a:prstGeom>
        </p:spPr>
      </p:pic>
    </p:spTree>
    <p:extLst>
      <p:ext uri="{BB962C8B-B14F-4D97-AF65-F5344CB8AC3E}">
        <p14:creationId xmlns:p14="http://schemas.microsoft.com/office/powerpoint/2010/main" val="242852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Content Placeholder 2"/>
          <p:cNvSpPr>
            <a:spLocks noGrp="1"/>
          </p:cNvSpPr>
          <p:nvPr>
            <p:ph idx="1"/>
          </p:nvPr>
        </p:nvSpPr>
        <p:spPr>
          <a:xfrm>
            <a:off x="640080" y="1981201"/>
            <a:ext cx="7724987" cy="4023360"/>
          </a:xfrm>
        </p:spPr>
        <p:txBody>
          <a:bodyPr>
            <a:normAutofit lnSpcReduction="10000"/>
          </a:bodyPr>
          <a:lstStyle/>
          <a:p>
            <a:pPr>
              <a:buFont typeface="Wingdings" charset="2"/>
              <a:buChar char="§"/>
            </a:pPr>
            <a:r>
              <a:rPr lang="en-US" sz="2400" dirty="0" smtClean="0"/>
              <a:t>   Imperative for social workers to be culturally sensitive </a:t>
            </a:r>
          </a:p>
          <a:p>
            <a:pPr>
              <a:buFont typeface="Wingdings" charset="2"/>
              <a:buChar char="§"/>
            </a:pPr>
            <a:r>
              <a:rPr lang="en-US" sz="2400" dirty="0"/>
              <a:t> </a:t>
            </a:r>
            <a:r>
              <a:rPr lang="en-US" sz="2400" dirty="0" smtClean="0"/>
              <a:t>   know about client’s culture</a:t>
            </a:r>
          </a:p>
          <a:p>
            <a:pPr>
              <a:buFont typeface="Wingdings" charset="2"/>
              <a:buChar char="§"/>
            </a:pPr>
            <a:r>
              <a:rPr lang="en-US" sz="2400" dirty="0"/>
              <a:t> </a:t>
            </a:r>
            <a:r>
              <a:rPr lang="en-US" sz="2400" dirty="0" smtClean="0"/>
              <a:t>  the significance of culture in determining behavior, beliefs, values of clients</a:t>
            </a:r>
          </a:p>
          <a:p>
            <a:pPr>
              <a:buFont typeface="Wingdings" charset="2"/>
              <a:buChar char="§"/>
            </a:pPr>
            <a:r>
              <a:rPr lang="en-US" sz="2400" dirty="0"/>
              <a:t> </a:t>
            </a:r>
            <a:r>
              <a:rPr lang="en-US" sz="2400" dirty="0" smtClean="0"/>
              <a:t>  affect of cultural roots on compliance and cooperation</a:t>
            </a:r>
          </a:p>
          <a:p>
            <a:pPr>
              <a:buFont typeface="Wingdings" charset="2"/>
              <a:buChar char="§"/>
            </a:pPr>
            <a:r>
              <a:rPr lang="en-US" sz="2400" dirty="0"/>
              <a:t> </a:t>
            </a:r>
            <a:r>
              <a:rPr lang="en-US" sz="2400" dirty="0" smtClean="0"/>
              <a:t>  helps remove preconceived notions and biases about clients</a:t>
            </a:r>
          </a:p>
          <a:p>
            <a:pPr>
              <a:buFont typeface="Wingdings" charset="2"/>
              <a:buChar char="§"/>
            </a:pPr>
            <a:r>
              <a:rPr lang="en-US" sz="2400" dirty="0"/>
              <a:t> </a:t>
            </a:r>
            <a:r>
              <a:rPr lang="en-US" sz="2400" dirty="0" smtClean="0"/>
              <a:t> regulates judgement and emotional involvement with client</a:t>
            </a:r>
          </a:p>
          <a:p>
            <a:pPr>
              <a:buFont typeface="Wingdings" charset="2"/>
              <a:buChar char="§"/>
            </a:pPr>
            <a:r>
              <a:rPr lang="en-US" sz="2400" dirty="0"/>
              <a:t> </a:t>
            </a:r>
            <a:r>
              <a:rPr lang="en-US" sz="2400" dirty="0" smtClean="0"/>
              <a:t>  greater openness to different forms of thinking</a:t>
            </a:r>
            <a:endParaRPr lang="en-US" sz="2400" dirty="0"/>
          </a:p>
        </p:txBody>
      </p:sp>
      <p:pic>
        <p:nvPicPr>
          <p:cNvPr id="4" name="Picture 3"/>
          <p:cNvPicPr>
            <a:picLocks noChangeAspect="1"/>
          </p:cNvPicPr>
          <p:nvPr/>
        </p:nvPicPr>
        <p:blipFill>
          <a:blip r:embed="rId3"/>
          <a:stretch>
            <a:fillRect/>
          </a:stretch>
        </p:blipFill>
        <p:spPr>
          <a:xfrm>
            <a:off x="8365067" y="2219961"/>
            <a:ext cx="4000500" cy="3784600"/>
          </a:xfrm>
          <a:prstGeom prst="rect">
            <a:avLst/>
          </a:prstGeom>
        </p:spPr>
      </p:pic>
    </p:spTree>
    <p:extLst>
      <p:ext uri="{BB962C8B-B14F-4D97-AF65-F5344CB8AC3E}">
        <p14:creationId xmlns:p14="http://schemas.microsoft.com/office/powerpoint/2010/main" val="495810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 &amp; Benefits</a:t>
            </a:r>
            <a:endParaRPr lang="en-US" dirty="0"/>
          </a:p>
        </p:txBody>
      </p:sp>
      <p:sp>
        <p:nvSpPr>
          <p:cNvPr id="3" name="Content Placeholder 2"/>
          <p:cNvSpPr>
            <a:spLocks noGrp="1"/>
          </p:cNvSpPr>
          <p:nvPr>
            <p:ph idx="1"/>
          </p:nvPr>
        </p:nvSpPr>
        <p:spPr>
          <a:xfrm>
            <a:off x="792480" y="1896534"/>
            <a:ext cx="7877387" cy="4402666"/>
          </a:xfrm>
        </p:spPr>
        <p:txBody>
          <a:bodyPr>
            <a:normAutofit lnSpcReduction="10000"/>
          </a:bodyPr>
          <a:lstStyle/>
          <a:p>
            <a:pPr>
              <a:buFont typeface="Wingdings" charset="2"/>
              <a:buChar char="§"/>
            </a:pPr>
            <a:r>
              <a:rPr lang="en-US" sz="2400" dirty="0" smtClean="0"/>
              <a:t>   Appreciate culturally diverse American society</a:t>
            </a:r>
          </a:p>
          <a:p>
            <a:pPr>
              <a:buFont typeface="Wingdings" charset="2"/>
              <a:buChar char="§"/>
            </a:pPr>
            <a:r>
              <a:rPr lang="en-US" sz="2400" dirty="0" smtClean="0"/>
              <a:t>     Made me able to integrate cultural awareness</a:t>
            </a:r>
            <a:r>
              <a:rPr lang="en-US" sz="2400" dirty="0"/>
              <a:t>, </a:t>
            </a:r>
            <a:r>
              <a:rPr lang="en-US" sz="2400" dirty="0" smtClean="0"/>
              <a:t>skills, and knowledge </a:t>
            </a:r>
          </a:p>
          <a:p>
            <a:pPr>
              <a:buFont typeface="Wingdings" charset="2"/>
              <a:buChar char="§"/>
            </a:pPr>
            <a:r>
              <a:rPr lang="en-US" sz="2400" dirty="0"/>
              <a:t> </a:t>
            </a:r>
            <a:r>
              <a:rPr lang="en-US" sz="2400" dirty="0" smtClean="0"/>
              <a:t>    New ways to develop positive relationship with clients</a:t>
            </a:r>
          </a:p>
          <a:p>
            <a:pPr>
              <a:buFont typeface="Wingdings" charset="2"/>
              <a:buChar char="§"/>
            </a:pPr>
            <a:r>
              <a:rPr lang="en-US" sz="2400" dirty="0"/>
              <a:t> </a:t>
            </a:r>
            <a:r>
              <a:rPr lang="en-US" sz="2400" dirty="0" smtClean="0"/>
              <a:t>    Knowledge about developmental tasks, demographics, </a:t>
            </a:r>
            <a:r>
              <a:rPr lang="en-US" sz="2400" dirty="0" err="1" smtClean="0"/>
              <a:t>etc</a:t>
            </a:r>
            <a:endParaRPr lang="en-US" sz="2400" dirty="0" smtClean="0"/>
          </a:p>
          <a:p>
            <a:pPr>
              <a:buFont typeface="Wingdings" charset="2"/>
              <a:buChar char="§"/>
            </a:pPr>
            <a:r>
              <a:rPr lang="en-US" sz="2400" dirty="0"/>
              <a:t> </a:t>
            </a:r>
            <a:r>
              <a:rPr lang="en-US" sz="2400" dirty="0" smtClean="0"/>
              <a:t>    Learned greater empathy towards others difficulties and experiences</a:t>
            </a:r>
          </a:p>
          <a:p>
            <a:pPr>
              <a:buFont typeface="Wingdings" charset="2"/>
              <a:buChar char="§"/>
            </a:pPr>
            <a:r>
              <a:rPr lang="en-US" sz="2400" dirty="0"/>
              <a:t> </a:t>
            </a:r>
            <a:r>
              <a:rPr lang="en-US" sz="2400" dirty="0" smtClean="0"/>
              <a:t>    ability to look beyond stereotypes </a:t>
            </a:r>
            <a:r>
              <a:rPr lang="en-US" sz="2400" dirty="0"/>
              <a:t>(Kirst-Ashman &amp; Hull, 2018</a:t>
            </a:r>
            <a:r>
              <a:rPr lang="en-US" sz="2400" dirty="0" smtClean="0"/>
              <a:t>)</a:t>
            </a:r>
          </a:p>
          <a:p>
            <a:pPr>
              <a:buFont typeface="Wingdings" charset="2"/>
              <a:buChar char="§"/>
            </a:pPr>
            <a:r>
              <a:rPr lang="en-US" sz="2400" dirty="0"/>
              <a:t> </a:t>
            </a:r>
            <a:r>
              <a:rPr lang="en-US" sz="2400" dirty="0" smtClean="0"/>
              <a:t>    better understanding of implications of large-scale social policy </a:t>
            </a:r>
            <a:endParaRPr lang="en-US" sz="2400" dirty="0"/>
          </a:p>
        </p:txBody>
      </p:sp>
      <p:pic>
        <p:nvPicPr>
          <p:cNvPr id="4" name="Picture 3"/>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8534399" y="3924301"/>
            <a:ext cx="3437467" cy="1900766"/>
          </a:xfrm>
          <a:prstGeom prst="rect">
            <a:avLst/>
          </a:prstGeom>
        </p:spPr>
      </p:pic>
    </p:spTree>
    <p:extLst>
      <p:ext uri="{BB962C8B-B14F-4D97-AF65-F5344CB8AC3E}">
        <p14:creationId xmlns:p14="http://schemas.microsoft.com/office/powerpoint/2010/main" val="1472437276"/>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397</TotalTime>
  <Words>1022</Words>
  <Application>Microsoft Macintosh PowerPoint</Application>
  <PresentationFormat>Widescreen</PresentationFormat>
  <Paragraphs>89</Paragraphs>
  <Slides>10</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Calibri Light</vt:lpstr>
      <vt:lpstr>Wingdings</vt:lpstr>
      <vt:lpstr>Arial</vt:lpstr>
      <vt:lpstr>Retrospect</vt:lpstr>
      <vt:lpstr>Cultural Awareness in Social Work Practice</vt:lpstr>
      <vt:lpstr>Background information of the interviewee</vt:lpstr>
      <vt:lpstr>Learned Information</vt:lpstr>
      <vt:lpstr>Cultural experience at Micro Level </vt:lpstr>
      <vt:lpstr>Cultural experience at Mezzo Level </vt:lpstr>
      <vt:lpstr>Cultural experience at Macro Level </vt:lpstr>
      <vt:lpstr>Reaction</vt:lpstr>
      <vt:lpstr>Reflection</vt:lpstr>
      <vt:lpstr>Learning Outcomes &amp; Benefits</vt:lpstr>
      <vt:lpstr>References</vt:lpstr>
    </vt:vector>
  </TitlesOfParts>
  <Company>Microsoft</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Morning</dc:creator>
  <cp:lastModifiedBy>Microsoft Office User</cp:lastModifiedBy>
  <cp:revision>42</cp:revision>
  <dcterms:created xsi:type="dcterms:W3CDTF">2019-01-07T08:17:14Z</dcterms:created>
  <dcterms:modified xsi:type="dcterms:W3CDTF">2019-01-07T18:26:08Z</dcterms:modified>
</cp:coreProperties>
</file>