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2"/>
  </p:notesMasterIdLst>
  <p:sldIdLst>
    <p:sldId id="256" r:id="rId2"/>
    <p:sldId id="257" r:id="rId3"/>
    <p:sldId id="258" r:id="rId4"/>
    <p:sldId id="262" r:id="rId5"/>
    <p:sldId id="259" r:id="rId6"/>
    <p:sldId id="260" r:id="rId7"/>
    <p:sldId id="261" r:id="rId8"/>
    <p:sldId id="263" r:id="rId9"/>
    <p:sldId id="265"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995" autoAdjust="0"/>
  </p:normalViewPr>
  <p:slideViewPr>
    <p:cSldViewPr snapToGrid="0">
      <p:cViewPr varScale="1">
        <p:scale>
          <a:sx n="46" d="100"/>
          <a:sy n="46" d="100"/>
        </p:scale>
        <p:origin x="90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C0EC72-A80C-4355-BD51-CC5E78848C7D}" type="doc">
      <dgm:prSet loTypeId="urn:microsoft.com/office/officeart/2005/8/layout/vList5" loCatId="list" qsTypeId="urn:microsoft.com/office/officeart/2005/8/quickstyle/simple2" qsCatId="simple" csTypeId="urn:microsoft.com/office/officeart/2005/8/colors/accent0_3" csCatId="mainScheme" phldr="1"/>
      <dgm:spPr/>
      <dgm:t>
        <a:bodyPr/>
        <a:lstStyle/>
        <a:p>
          <a:endParaRPr lang="en-US"/>
        </a:p>
      </dgm:t>
    </dgm:pt>
    <dgm:pt modelId="{36CE4925-EEB6-4B81-8718-D19582385A4C}">
      <dgm:prSet phldrT="[Text]"/>
      <dgm:spPr/>
      <dgm:t>
        <a:bodyPr/>
        <a:lstStyle/>
        <a:p>
          <a:r>
            <a:rPr lang="en-US" dirty="0"/>
            <a:t>Rich</a:t>
          </a:r>
        </a:p>
      </dgm:t>
    </dgm:pt>
    <dgm:pt modelId="{510BF130-C7F5-473C-B96C-AA70707DF18B}" type="parTrans" cxnId="{F726126E-7B0B-41FE-B65D-8C0BEF92537F}">
      <dgm:prSet/>
      <dgm:spPr/>
      <dgm:t>
        <a:bodyPr/>
        <a:lstStyle/>
        <a:p>
          <a:endParaRPr lang="en-US"/>
        </a:p>
      </dgm:t>
    </dgm:pt>
    <dgm:pt modelId="{BED28B88-51A3-4ECC-B3E8-C49EA8E1AB86}" type="sibTrans" cxnId="{F726126E-7B0B-41FE-B65D-8C0BEF92537F}">
      <dgm:prSet/>
      <dgm:spPr/>
      <dgm:t>
        <a:bodyPr/>
        <a:lstStyle/>
        <a:p>
          <a:endParaRPr lang="en-US"/>
        </a:p>
      </dgm:t>
    </dgm:pt>
    <dgm:pt modelId="{F6441703-61DA-41D6-A29D-1354132A61AD}">
      <dgm:prSet phldrT="[Text]"/>
      <dgm:spPr/>
      <dgm:t>
        <a:bodyPr/>
        <a:lstStyle/>
        <a:p>
          <a:r>
            <a:rPr lang="en-US" dirty="0"/>
            <a:t>The main fraudulent person who misused his power.</a:t>
          </a:r>
        </a:p>
      </dgm:t>
    </dgm:pt>
    <dgm:pt modelId="{A4760CEF-6A28-4620-A0D4-DF5811219D04}" type="parTrans" cxnId="{F17C4042-5D89-4980-B418-8A8705330155}">
      <dgm:prSet/>
      <dgm:spPr/>
      <dgm:t>
        <a:bodyPr/>
        <a:lstStyle/>
        <a:p>
          <a:endParaRPr lang="en-US"/>
        </a:p>
      </dgm:t>
    </dgm:pt>
    <dgm:pt modelId="{E0914498-A625-4439-BF51-EBFCF19165B6}" type="sibTrans" cxnId="{F17C4042-5D89-4980-B418-8A8705330155}">
      <dgm:prSet/>
      <dgm:spPr/>
      <dgm:t>
        <a:bodyPr/>
        <a:lstStyle/>
        <a:p>
          <a:endParaRPr lang="en-US"/>
        </a:p>
      </dgm:t>
    </dgm:pt>
    <dgm:pt modelId="{0CDBE9D6-10BC-4D1A-833F-355B98224E6E}">
      <dgm:prSet phldrT="[Text]"/>
      <dgm:spPr/>
      <dgm:t>
        <a:bodyPr/>
        <a:lstStyle/>
        <a:p>
          <a:r>
            <a:rPr lang="en-US" dirty="0"/>
            <a:t>He violated CAA regulations.</a:t>
          </a:r>
        </a:p>
      </dgm:t>
    </dgm:pt>
    <dgm:pt modelId="{F4FDA9F0-310A-4F00-92BF-B06480A3772A}" type="parTrans" cxnId="{0871FD1A-1488-4AAB-AA3B-4445D6C945D8}">
      <dgm:prSet/>
      <dgm:spPr/>
      <dgm:t>
        <a:bodyPr/>
        <a:lstStyle/>
        <a:p>
          <a:endParaRPr lang="en-US"/>
        </a:p>
      </dgm:t>
    </dgm:pt>
    <dgm:pt modelId="{A5CBCCB2-2BB3-4C0E-BB86-9FC41DE9D501}" type="sibTrans" cxnId="{0871FD1A-1488-4AAB-AA3B-4445D6C945D8}">
      <dgm:prSet/>
      <dgm:spPr/>
      <dgm:t>
        <a:bodyPr/>
        <a:lstStyle/>
        <a:p>
          <a:endParaRPr lang="en-US"/>
        </a:p>
      </dgm:t>
    </dgm:pt>
    <dgm:pt modelId="{44CA889B-02F5-41B7-9AA4-E24CCE23914C}">
      <dgm:prSet phldrT="[Text]"/>
      <dgm:spPr/>
      <dgm:t>
        <a:bodyPr/>
        <a:lstStyle/>
        <a:p>
          <a:r>
            <a:rPr lang="en-US" dirty="0"/>
            <a:t>Internal auditor</a:t>
          </a:r>
        </a:p>
      </dgm:t>
    </dgm:pt>
    <dgm:pt modelId="{AA56AF4B-656A-4FC9-AD51-FA05ED7EC4D8}" type="parTrans" cxnId="{9DF7AEFE-F91C-4F9D-93E0-C1026DAB6A46}">
      <dgm:prSet/>
      <dgm:spPr/>
      <dgm:t>
        <a:bodyPr/>
        <a:lstStyle/>
        <a:p>
          <a:endParaRPr lang="en-US"/>
        </a:p>
      </dgm:t>
    </dgm:pt>
    <dgm:pt modelId="{7484D6A4-59B2-4DD4-A77F-680D9D832174}" type="sibTrans" cxnId="{9DF7AEFE-F91C-4F9D-93E0-C1026DAB6A46}">
      <dgm:prSet/>
      <dgm:spPr/>
      <dgm:t>
        <a:bodyPr/>
        <a:lstStyle/>
        <a:p>
          <a:endParaRPr lang="en-US"/>
        </a:p>
      </dgm:t>
    </dgm:pt>
    <dgm:pt modelId="{CAABAC0D-651C-4EAA-9040-02A9A43130F2}">
      <dgm:prSet phldrT="[Text]"/>
      <dgm:spPr/>
      <dgm:t>
        <a:bodyPr/>
        <a:lstStyle/>
        <a:p>
          <a:r>
            <a:rPr lang="en-US" dirty="0"/>
            <a:t>Rich’s stepfather but the relationship was not disclosed.</a:t>
          </a:r>
        </a:p>
      </dgm:t>
    </dgm:pt>
    <dgm:pt modelId="{D462F190-F865-4C2E-9A0F-928140E856BD}" type="parTrans" cxnId="{58E622FD-CEDA-4C39-87F2-FC4E7727FF61}">
      <dgm:prSet/>
      <dgm:spPr/>
      <dgm:t>
        <a:bodyPr/>
        <a:lstStyle/>
        <a:p>
          <a:endParaRPr lang="en-US"/>
        </a:p>
      </dgm:t>
    </dgm:pt>
    <dgm:pt modelId="{FB2BCF18-C105-4A30-AC68-5C3D7B5B28ED}" type="sibTrans" cxnId="{58E622FD-CEDA-4C39-87F2-FC4E7727FF61}">
      <dgm:prSet/>
      <dgm:spPr/>
      <dgm:t>
        <a:bodyPr/>
        <a:lstStyle/>
        <a:p>
          <a:endParaRPr lang="en-US"/>
        </a:p>
      </dgm:t>
    </dgm:pt>
    <dgm:pt modelId="{086F67C0-237A-459A-AFA5-8E5C08A094ED}">
      <dgm:prSet phldrT="[Text]"/>
      <dgm:spPr/>
      <dgm:t>
        <a:bodyPr/>
        <a:lstStyle/>
        <a:p>
          <a:r>
            <a:rPr lang="en-US" dirty="0"/>
            <a:t>Trusted Rich and did not check transactions.</a:t>
          </a:r>
        </a:p>
      </dgm:t>
    </dgm:pt>
    <dgm:pt modelId="{DA38C938-C153-46FA-B0DE-22DB8653583C}" type="parTrans" cxnId="{70BFA98F-2A38-4C0E-B95B-8F5D97D2A132}">
      <dgm:prSet/>
      <dgm:spPr/>
      <dgm:t>
        <a:bodyPr/>
        <a:lstStyle/>
        <a:p>
          <a:endParaRPr lang="en-US"/>
        </a:p>
      </dgm:t>
    </dgm:pt>
    <dgm:pt modelId="{73C16F94-057A-46BE-B64A-290DF2643EB7}" type="sibTrans" cxnId="{70BFA98F-2A38-4C0E-B95B-8F5D97D2A132}">
      <dgm:prSet/>
      <dgm:spPr/>
      <dgm:t>
        <a:bodyPr/>
        <a:lstStyle/>
        <a:p>
          <a:endParaRPr lang="en-US"/>
        </a:p>
      </dgm:t>
    </dgm:pt>
    <dgm:pt modelId="{0A88C7B3-146C-4597-9F0B-08B823748E5E}">
      <dgm:prSet phldrT="[Text]"/>
      <dgm:spPr/>
      <dgm:t>
        <a:bodyPr/>
        <a:lstStyle/>
        <a:p>
          <a:r>
            <a:rPr lang="en-US" dirty="0"/>
            <a:t>Rebecca</a:t>
          </a:r>
        </a:p>
      </dgm:t>
    </dgm:pt>
    <dgm:pt modelId="{E578B36C-4931-4F6C-A8DF-E7A13585B144}" type="parTrans" cxnId="{C70D3C01-8312-4CFD-ADD7-07B4CAF09504}">
      <dgm:prSet/>
      <dgm:spPr/>
      <dgm:t>
        <a:bodyPr/>
        <a:lstStyle/>
        <a:p>
          <a:endParaRPr lang="en-US"/>
        </a:p>
      </dgm:t>
    </dgm:pt>
    <dgm:pt modelId="{3F6097AD-1567-4AE8-A5C3-DFC81ED69213}" type="sibTrans" cxnId="{C70D3C01-8312-4CFD-ADD7-07B4CAF09504}">
      <dgm:prSet/>
      <dgm:spPr/>
      <dgm:t>
        <a:bodyPr/>
        <a:lstStyle/>
        <a:p>
          <a:endParaRPr lang="en-US"/>
        </a:p>
      </dgm:t>
    </dgm:pt>
    <dgm:pt modelId="{7B5E48F4-5BDC-473E-B8C4-C819B8827B86}">
      <dgm:prSet phldrT="[Text]"/>
      <dgm:spPr/>
      <dgm:t>
        <a:bodyPr/>
        <a:lstStyle/>
        <a:p>
          <a:r>
            <a:rPr lang="en-US" dirty="0"/>
            <a:t>Interested in her baby allowance. </a:t>
          </a:r>
        </a:p>
      </dgm:t>
    </dgm:pt>
    <dgm:pt modelId="{F7CFE6E8-E7DA-4414-99A3-03A433F7E4CA}" type="parTrans" cxnId="{B6B9847D-26AE-4665-9034-31890ACE1B1D}">
      <dgm:prSet/>
      <dgm:spPr/>
      <dgm:t>
        <a:bodyPr/>
        <a:lstStyle/>
        <a:p>
          <a:endParaRPr lang="en-US"/>
        </a:p>
      </dgm:t>
    </dgm:pt>
    <dgm:pt modelId="{7ADE7D65-0619-40D2-8B62-A51B7BA8A7E2}" type="sibTrans" cxnId="{B6B9847D-26AE-4665-9034-31890ACE1B1D}">
      <dgm:prSet/>
      <dgm:spPr/>
      <dgm:t>
        <a:bodyPr/>
        <a:lstStyle/>
        <a:p>
          <a:endParaRPr lang="en-US"/>
        </a:p>
      </dgm:t>
    </dgm:pt>
    <dgm:pt modelId="{F8538BDB-7AF5-405A-A308-62B54FC530C2}">
      <dgm:prSet phldrT="[Text]"/>
      <dgm:spPr/>
      <dgm:t>
        <a:bodyPr/>
        <a:lstStyle/>
        <a:p>
          <a:r>
            <a:rPr lang="en-US"/>
            <a:t>Did </a:t>
          </a:r>
          <a:r>
            <a:rPr lang="en-US" dirty="0"/>
            <a:t>not tell anyone regarding fraudulent activities.</a:t>
          </a:r>
        </a:p>
      </dgm:t>
    </dgm:pt>
    <dgm:pt modelId="{D1534904-79AF-4CD1-8F72-98F219BC518A}" type="parTrans" cxnId="{E0F95BFE-CBBE-4936-AA0E-28F15F3D54F1}">
      <dgm:prSet/>
      <dgm:spPr/>
      <dgm:t>
        <a:bodyPr/>
        <a:lstStyle/>
        <a:p>
          <a:endParaRPr lang="en-US"/>
        </a:p>
      </dgm:t>
    </dgm:pt>
    <dgm:pt modelId="{1EB0EDA0-2206-47A4-9E45-ED4B79F437CE}" type="sibTrans" cxnId="{E0F95BFE-CBBE-4936-AA0E-28F15F3D54F1}">
      <dgm:prSet/>
      <dgm:spPr/>
      <dgm:t>
        <a:bodyPr/>
        <a:lstStyle/>
        <a:p>
          <a:endParaRPr lang="en-US"/>
        </a:p>
      </dgm:t>
    </dgm:pt>
    <dgm:pt modelId="{5E148E96-BC33-402A-8BC8-C65B26043665}" type="pres">
      <dgm:prSet presAssocID="{2BC0EC72-A80C-4355-BD51-CC5E78848C7D}" presName="Name0" presStyleCnt="0">
        <dgm:presLayoutVars>
          <dgm:dir/>
          <dgm:animLvl val="lvl"/>
          <dgm:resizeHandles val="exact"/>
        </dgm:presLayoutVars>
      </dgm:prSet>
      <dgm:spPr/>
    </dgm:pt>
    <dgm:pt modelId="{F739C8A5-5E60-4270-A18A-CFD4C3AE2618}" type="pres">
      <dgm:prSet presAssocID="{36CE4925-EEB6-4B81-8718-D19582385A4C}" presName="linNode" presStyleCnt="0"/>
      <dgm:spPr/>
    </dgm:pt>
    <dgm:pt modelId="{64657239-9E73-40AD-AF5F-46BE439CCFEC}" type="pres">
      <dgm:prSet presAssocID="{36CE4925-EEB6-4B81-8718-D19582385A4C}" presName="parentText" presStyleLbl="node1" presStyleIdx="0" presStyleCnt="3">
        <dgm:presLayoutVars>
          <dgm:chMax val="1"/>
          <dgm:bulletEnabled val="1"/>
        </dgm:presLayoutVars>
      </dgm:prSet>
      <dgm:spPr/>
    </dgm:pt>
    <dgm:pt modelId="{FD65CCD0-4FCE-4CF2-99F4-C9472A7FCC0F}" type="pres">
      <dgm:prSet presAssocID="{36CE4925-EEB6-4B81-8718-D19582385A4C}" presName="descendantText" presStyleLbl="alignAccFollowNode1" presStyleIdx="0" presStyleCnt="3">
        <dgm:presLayoutVars>
          <dgm:bulletEnabled val="1"/>
        </dgm:presLayoutVars>
      </dgm:prSet>
      <dgm:spPr/>
    </dgm:pt>
    <dgm:pt modelId="{A11DFB2D-B497-4ADB-8120-3FA63669BD7D}" type="pres">
      <dgm:prSet presAssocID="{BED28B88-51A3-4ECC-B3E8-C49EA8E1AB86}" presName="sp" presStyleCnt="0"/>
      <dgm:spPr/>
    </dgm:pt>
    <dgm:pt modelId="{4F37DA8B-F240-4FCB-B0FF-A586F0068004}" type="pres">
      <dgm:prSet presAssocID="{44CA889B-02F5-41B7-9AA4-E24CCE23914C}" presName="linNode" presStyleCnt="0"/>
      <dgm:spPr/>
    </dgm:pt>
    <dgm:pt modelId="{03BE7707-49E6-4B29-A60E-636BBD8CDD14}" type="pres">
      <dgm:prSet presAssocID="{44CA889B-02F5-41B7-9AA4-E24CCE23914C}" presName="parentText" presStyleLbl="node1" presStyleIdx="1" presStyleCnt="3">
        <dgm:presLayoutVars>
          <dgm:chMax val="1"/>
          <dgm:bulletEnabled val="1"/>
        </dgm:presLayoutVars>
      </dgm:prSet>
      <dgm:spPr/>
    </dgm:pt>
    <dgm:pt modelId="{D7F87FCD-E99B-4576-8972-D213E1F4F3F8}" type="pres">
      <dgm:prSet presAssocID="{44CA889B-02F5-41B7-9AA4-E24CCE23914C}" presName="descendantText" presStyleLbl="alignAccFollowNode1" presStyleIdx="1" presStyleCnt="3">
        <dgm:presLayoutVars>
          <dgm:bulletEnabled val="1"/>
        </dgm:presLayoutVars>
      </dgm:prSet>
      <dgm:spPr/>
    </dgm:pt>
    <dgm:pt modelId="{A1F2039D-DB85-4A86-98F0-0570298FE82B}" type="pres">
      <dgm:prSet presAssocID="{7484D6A4-59B2-4DD4-A77F-680D9D832174}" presName="sp" presStyleCnt="0"/>
      <dgm:spPr/>
    </dgm:pt>
    <dgm:pt modelId="{97CDC481-4687-4691-AE56-92A351B73C4E}" type="pres">
      <dgm:prSet presAssocID="{0A88C7B3-146C-4597-9F0B-08B823748E5E}" presName="linNode" presStyleCnt="0"/>
      <dgm:spPr/>
    </dgm:pt>
    <dgm:pt modelId="{7B77C78C-D962-45CC-A8B0-EFBD4771D1A1}" type="pres">
      <dgm:prSet presAssocID="{0A88C7B3-146C-4597-9F0B-08B823748E5E}" presName="parentText" presStyleLbl="node1" presStyleIdx="2" presStyleCnt="3">
        <dgm:presLayoutVars>
          <dgm:chMax val="1"/>
          <dgm:bulletEnabled val="1"/>
        </dgm:presLayoutVars>
      </dgm:prSet>
      <dgm:spPr/>
    </dgm:pt>
    <dgm:pt modelId="{969FE7C7-83A9-457A-807C-7DF8613FAA4A}" type="pres">
      <dgm:prSet presAssocID="{0A88C7B3-146C-4597-9F0B-08B823748E5E}" presName="descendantText" presStyleLbl="alignAccFollowNode1" presStyleIdx="2" presStyleCnt="3">
        <dgm:presLayoutVars>
          <dgm:bulletEnabled val="1"/>
        </dgm:presLayoutVars>
      </dgm:prSet>
      <dgm:spPr/>
    </dgm:pt>
  </dgm:ptLst>
  <dgm:cxnLst>
    <dgm:cxn modelId="{C70D3C01-8312-4CFD-ADD7-07B4CAF09504}" srcId="{2BC0EC72-A80C-4355-BD51-CC5E78848C7D}" destId="{0A88C7B3-146C-4597-9F0B-08B823748E5E}" srcOrd="2" destOrd="0" parTransId="{E578B36C-4931-4F6C-A8DF-E7A13585B144}" sibTransId="{3F6097AD-1567-4AE8-A5C3-DFC81ED69213}"/>
    <dgm:cxn modelId="{3B10B302-D207-463D-BC63-FE81DC8FD94B}" type="presOf" srcId="{0A88C7B3-146C-4597-9F0B-08B823748E5E}" destId="{7B77C78C-D962-45CC-A8B0-EFBD4771D1A1}" srcOrd="0" destOrd="0" presId="urn:microsoft.com/office/officeart/2005/8/layout/vList5"/>
    <dgm:cxn modelId="{46C16D13-D736-4583-B336-B1068E86C837}" type="presOf" srcId="{086F67C0-237A-459A-AFA5-8E5C08A094ED}" destId="{D7F87FCD-E99B-4576-8972-D213E1F4F3F8}" srcOrd="0" destOrd="1" presId="urn:microsoft.com/office/officeart/2005/8/layout/vList5"/>
    <dgm:cxn modelId="{75964117-39FC-496D-B345-6A45BA775818}" type="presOf" srcId="{2BC0EC72-A80C-4355-BD51-CC5E78848C7D}" destId="{5E148E96-BC33-402A-8BC8-C65B26043665}" srcOrd="0" destOrd="0" presId="urn:microsoft.com/office/officeart/2005/8/layout/vList5"/>
    <dgm:cxn modelId="{0871FD1A-1488-4AAB-AA3B-4445D6C945D8}" srcId="{36CE4925-EEB6-4B81-8718-D19582385A4C}" destId="{0CDBE9D6-10BC-4D1A-833F-355B98224E6E}" srcOrd="1" destOrd="0" parTransId="{F4FDA9F0-310A-4F00-92BF-B06480A3772A}" sibTransId="{A5CBCCB2-2BB3-4C0E-BB86-9FC41DE9D501}"/>
    <dgm:cxn modelId="{C6CCE33A-DE17-464A-A22E-4A13C0ED597A}" type="presOf" srcId="{0CDBE9D6-10BC-4D1A-833F-355B98224E6E}" destId="{FD65CCD0-4FCE-4CF2-99F4-C9472A7FCC0F}" srcOrd="0" destOrd="1" presId="urn:microsoft.com/office/officeart/2005/8/layout/vList5"/>
    <dgm:cxn modelId="{5A2DDD3E-B3AB-4F3F-B26D-B69DB3D16783}" type="presOf" srcId="{F8538BDB-7AF5-405A-A308-62B54FC530C2}" destId="{969FE7C7-83A9-457A-807C-7DF8613FAA4A}" srcOrd="0" destOrd="1" presId="urn:microsoft.com/office/officeart/2005/8/layout/vList5"/>
    <dgm:cxn modelId="{F17C4042-5D89-4980-B418-8A8705330155}" srcId="{36CE4925-EEB6-4B81-8718-D19582385A4C}" destId="{F6441703-61DA-41D6-A29D-1354132A61AD}" srcOrd="0" destOrd="0" parTransId="{A4760CEF-6A28-4620-A0D4-DF5811219D04}" sibTransId="{E0914498-A625-4439-BF51-EBFCF19165B6}"/>
    <dgm:cxn modelId="{BC4D9A4A-9A3C-4306-85B2-F93AD4C31085}" type="presOf" srcId="{7B5E48F4-5BDC-473E-B8C4-C819B8827B86}" destId="{969FE7C7-83A9-457A-807C-7DF8613FAA4A}" srcOrd="0" destOrd="0" presId="urn:microsoft.com/office/officeart/2005/8/layout/vList5"/>
    <dgm:cxn modelId="{F726126E-7B0B-41FE-B65D-8C0BEF92537F}" srcId="{2BC0EC72-A80C-4355-BD51-CC5E78848C7D}" destId="{36CE4925-EEB6-4B81-8718-D19582385A4C}" srcOrd="0" destOrd="0" parTransId="{510BF130-C7F5-473C-B96C-AA70707DF18B}" sibTransId="{BED28B88-51A3-4ECC-B3E8-C49EA8E1AB86}"/>
    <dgm:cxn modelId="{9ADC5A50-F70C-4E78-BC5E-48BB3C9F5F87}" type="presOf" srcId="{CAABAC0D-651C-4EAA-9040-02A9A43130F2}" destId="{D7F87FCD-E99B-4576-8972-D213E1F4F3F8}" srcOrd="0" destOrd="0" presId="urn:microsoft.com/office/officeart/2005/8/layout/vList5"/>
    <dgm:cxn modelId="{B6B9847D-26AE-4665-9034-31890ACE1B1D}" srcId="{0A88C7B3-146C-4597-9F0B-08B823748E5E}" destId="{7B5E48F4-5BDC-473E-B8C4-C819B8827B86}" srcOrd="0" destOrd="0" parTransId="{F7CFE6E8-E7DA-4414-99A3-03A433F7E4CA}" sibTransId="{7ADE7D65-0619-40D2-8B62-A51B7BA8A7E2}"/>
    <dgm:cxn modelId="{70BFA98F-2A38-4C0E-B95B-8F5D97D2A132}" srcId="{44CA889B-02F5-41B7-9AA4-E24CCE23914C}" destId="{086F67C0-237A-459A-AFA5-8E5C08A094ED}" srcOrd="1" destOrd="0" parTransId="{DA38C938-C153-46FA-B0DE-22DB8653583C}" sibTransId="{73C16F94-057A-46BE-B64A-290DF2643EB7}"/>
    <dgm:cxn modelId="{AE2CA992-EF44-4D84-B9BB-A137E3C5EDE3}" type="presOf" srcId="{F6441703-61DA-41D6-A29D-1354132A61AD}" destId="{FD65CCD0-4FCE-4CF2-99F4-C9472A7FCC0F}" srcOrd="0" destOrd="0" presId="urn:microsoft.com/office/officeart/2005/8/layout/vList5"/>
    <dgm:cxn modelId="{B7ACA0BE-0CA4-45D8-9C40-AF93AA643981}" type="presOf" srcId="{44CA889B-02F5-41B7-9AA4-E24CCE23914C}" destId="{03BE7707-49E6-4B29-A60E-636BBD8CDD14}" srcOrd="0" destOrd="0" presId="urn:microsoft.com/office/officeart/2005/8/layout/vList5"/>
    <dgm:cxn modelId="{5C8FD2D8-F6F0-4C1C-8F23-07E15B5AACBC}" type="presOf" srcId="{36CE4925-EEB6-4B81-8718-D19582385A4C}" destId="{64657239-9E73-40AD-AF5F-46BE439CCFEC}" srcOrd="0" destOrd="0" presId="urn:microsoft.com/office/officeart/2005/8/layout/vList5"/>
    <dgm:cxn modelId="{58E622FD-CEDA-4C39-87F2-FC4E7727FF61}" srcId="{44CA889B-02F5-41B7-9AA4-E24CCE23914C}" destId="{CAABAC0D-651C-4EAA-9040-02A9A43130F2}" srcOrd="0" destOrd="0" parTransId="{D462F190-F865-4C2E-9A0F-928140E856BD}" sibTransId="{FB2BCF18-C105-4A30-AC68-5C3D7B5B28ED}"/>
    <dgm:cxn modelId="{E0F95BFE-CBBE-4936-AA0E-28F15F3D54F1}" srcId="{0A88C7B3-146C-4597-9F0B-08B823748E5E}" destId="{F8538BDB-7AF5-405A-A308-62B54FC530C2}" srcOrd="1" destOrd="0" parTransId="{D1534904-79AF-4CD1-8F72-98F219BC518A}" sibTransId="{1EB0EDA0-2206-47A4-9E45-ED4B79F437CE}"/>
    <dgm:cxn modelId="{9DF7AEFE-F91C-4F9D-93E0-C1026DAB6A46}" srcId="{2BC0EC72-A80C-4355-BD51-CC5E78848C7D}" destId="{44CA889B-02F5-41B7-9AA4-E24CCE23914C}" srcOrd="1" destOrd="0" parTransId="{AA56AF4B-656A-4FC9-AD51-FA05ED7EC4D8}" sibTransId="{7484D6A4-59B2-4DD4-A77F-680D9D832174}"/>
    <dgm:cxn modelId="{57C49127-DF20-49ED-B664-3558AFF48D1F}" type="presParOf" srcId="{5E148E96-BC33-402A-8BC8-C65B26043665}" destId="{F739C8A5-5E60-4270-A18A-CFD4C3AE2618}" srcOrd="0" destOrd="0" presId="urn:microsoft.com/office/officeart/2005/8/layout/vList5"/>
    <dgm:cxn modelId="{3D7C7F35-030A-43B4-9D8E-0AD50955A64A}" type="presParOf" srcId="{F739C8A5-5E60-4270-A18A-CFD4C3AE2618}" destId="{64657239-9E73-40AD-AF5F-46BE439CCFEC}" srcOrd="0" destOrd="0" presId="urn:microsoft.com/office/officeart/2005/8/layout/vList5"/>
    <dgm:cxn modelId="{25082BDF-431C-4CC5-80BE-47EB76BA47AE}" type="presParOf" srcId="{F739C8A5-5E60-4270-A18A-CFD4C3AE2618}" destId="{FD65CCD0-4FCE-4CF2-99F4-C9472A7FCC0F}" srcOrd="1" destOrd="0" presId="urn:microsoft.com/office/officeart/2005/8/layout/vList5"/>
    <dgm:cxn modelId="{10EB4E44-8FEE-4F72-9823-71371FB2F071}" type="presParOf" srcId="{5E148E96-BC33-402A-8BC8-C65B26043665}" destId="{A11DFB2D-B497-4ADB-8120-3FA63669BD7D}" srcOrd="1" destOrd="0" presId="urn:microsoft.com/office/officeart/2005/8/layout/vList5"/>
    <dgm:cxn modelId="{26BF07FF-3A0B-41AD-A70B-537554A74071}" type="presParOf" srcId="{5E148E96-BC33-402A-8BC8-C65B26043665}" destId="{4F37DA8B-F240-4FCB-B0FF-A586F0068004}" srcOrd="2" destOrd="0" presId="urn:microsoft.com/office/officeart/2005/8/layout/vList5"/>
    <dgm:cxn modelId="{46697469-BAEC-49F1-BB77-589D9093647A}" type="presParOf" srcId="{4F37DA8B-F240-4FCB-B0FF-A586F0068004}" destId="{03BE7707-49E6-4B29-A60E-636BBD8CDD14}" srcOrd="0" destOrd="0" presId="urn:microsoft.com/office/officeart/2005/8/layout/vList5"/>
    <dgm:cxn modelId="{129F1653-B71A-4876-BA26-578FFD66B1B0}" type="presParOf" srcId="{4F37DA8B-F240-4FCB-B0FF-A586F0068004}" destId="{D7F87FCD-E99B-4576-8972-D213E1F4F3F8}" srcOrd="1" destOrd="0" presId="urn:microsoft.com/office/officeart/2005/8/layout/vList5"/>
    <dgm:cxn modelId="{6ABD6D82-7DC1-49F7-AF96-D3EE097A70A1}" type="presParOf" srcId="{5E148E96-BC33-402A-8BC8-C65B26043665}" destId="{A1F2039D-DB85-4A86-98F0-0570298FE82B}" srcOrd="3" destOrd="0" presId="urn:microsoft.com/office/officeart/2005/8/layout/vList5"/>
    <dgm:cxn modelId="{152DE3F4-3FDE-40DD-963E-797BEF34E961}" type="presParOf" srcId="{5E148E96-BC33-402A-8BC8-C65B26043665}" destId="{97CDC481-4687-4691-AE56-92A351B73C4E}" srcOrd="4" destOrd="0" presId="urn:microsoft.com/office/officeart/2005/8/layout/vList5"/>
    <dgm:cxn modelId="{EEFB8B8B-B55D-47F9-84EE-D06809C48035}" type="presParOf" srcId="{97CDC481-4687-4691-AE56-92A351B73C4E}" destId="{7B77C78C-D962-45CC-A8B0-EFBD4771D1A1}" srcOrd="0" destOrd="0" presId="urn:microsoft.com/office/officeart/2005/8/layout/vList5"/>
    <dgm:cxn modelId="{145CFF6E-C944-4B2D-A08E-F06A93A0058A}" type="presParOf" srcId="{97CDC481-4687-4691-AE56-92A351B73C4E}" destId="{969FE7C7-83A9-457A-807C-7DF8613FAA4A}"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C0EC72-A80C-4355-BD51-CC5E78848C7D}" type="doc">
      <dgm:prSet loTypeId="urn:microsoft.com/office/officeart/2005/8/layout/vList5" loCatId="list" qsTypeId="urn:microsoft.com/office/officeart/2005/8/quickstyle/simple2" qsCatId="simple" csTypeId="urn:microsoft.com/office/officeart/2005/8/colors/accent0_3" csCatId="mainScheme" phldr="1"/>
      <dgm:spPr/>
      <dgm:t>
        <a:bodyPr/>
        <a:lstStyle/>
        <a:p>
          <a:endParaRPr lang="en-US"/>
        </a:p>
      </dgm:t>
    </dgm:pt>
    <dgm:pt modelId="{36CE4925-EEB6-4B81-8718-D19582385A4C}">
      <dgm:prSet phldrT="[Text]"/>
      <dgm:spPr/>
      <dgm:t>
        <a:bodyPr/>
        <a:lstStyle/>
        <a:p>
          <a:r>
            <a:rPr lang="en-US" dirty="0"/>
            <a:t>HR department</a:t>
          </a:r>
        </a:p>
      </dgm:t>
    </dgm:pt>
    <dgm:pt modelId="{510BF130-C7F5-473C-B96C-AA70707DF18B}" type="parTrans" cxnId="{F726126E-7B0B-41FE-B65D-8C0BEF92537F}">
      <dgm:prSet/>
      <dgm:spPr/>
      <dgm:t>
        <a:bodyPr/>
        <a:lstStyle/>
        <a:p>
          <a:endParaRPr lang="en-US"/>
        </a:p>
      </dgm:t>
    </dgm:pt>
    <dgm:pt modelId="{BED28B88-51A3-4ECC-B3E8-C49EA8E1AB86}" type="sibTrans" cxnId="{F726126E-7B0B-41FE-B65D-8C0BEF92537F}">
      <dgm:prSet/>
      <dgm:spPr/>
      <dgm:t>
        <a:bodyPr/>
        <a:lstStyle/>
        <a:p>
          <a:endParaRPr lang="en-US"/>
        </a:p>
      </dgm:t>
    </dgm:pt>
    <dgm:pt modelId="{F6441703-61DA-41D6-A29D-1354132A61AD}">
      <dgm:prSet phldrT="[Text]" custT="1"/>
      <dgm:spPr/>
      <dgm:t>
        <a:bodyPr/>
        <a:lstStyle/>
        <a:p>
          <a:r>
            <a:rPr lang="en-US" sz="1800" dirty="0"/>
            <a:t>Promoted Rich to position of manager without due process.</a:t>
          </a:r>
        </a:p>
      </dgm:t>
    </dgm:pt>
    <dgm:pt modelId="{A4760CEF-6A28-4620-A0D4-DF5811219D04}" type="parTrans" cxnId="{F17C4042-5D89-4980-B418-8A8705330155}">
      <dgm:prSet/>
      <dgm:spPr/>
      <dgm:t>
        <a:bodyPr/>
        <a:lstStyle/>
        <a:p>
          <a:endParaRPr lang="en-US"/>
        </a:p>
      </dgm:t>
    </dgm:pt>
    <dgm:pt modelId="{E0914498-A625-4439-BF51-EBFCF19165B6}" type="sibTrans" cxnId="{F17C4042-5D89-4980-B418-8A8705330155}">
      <dgm:prSet/>
      <dgm:spPr/>
      <dgm:t>
        <a:bodyPr/>
        <a:lstStyle/>
        <a:p>
          <a:endParaRPr lang="en-US"/>
        </a:p>
      </dgm:t>
    </dgm:pt>
    <dgm:pt modelId="{0CDBE9D6-10BC-4D1A-833F-355B98224E6E}">
      <dgm:prSet phldrT="[Text]" custT="1"/>
      <dgm:spPr/>
      <dgm:t>
        <a:bodyPr/>
        <a:lstStyle/>
        <a:p>
          <a:r>
            <a:rPr lang="en-US" sz="1800" dirty="0"/>
            <a:t>No pay raise for extra work for Rich.</a:t>
          </a:r>
        </a:p>
      </dgm:t>
    </dgm:pt>
    <dgm:pt modelId="{F4FDA9F0-310A-4F00-92BF-B06480A3772A}" type="parTrans" cxnId="{0871FD1A-1488-4AAB-AA3B-4445D6C945D8}">
      <dgm:prSet/>
      <dgm:spPr/>
      <dgm:t>
        <a:bodyPr/>
        <a:lstStyle/>
        <a:p>
          <a:endParaRPr lang="en-US"/>
        </a:p>
      </dgm:t>
    </dgm:pt>
    <dgm:pt modelId="{A5CBCCB2-2BB3-4C0E-BB86-9FC41DE9D501}" type="sibTrans" cxnId="{0871FD1A-1488-4AAB-AA3B-4445D6C945D8}">
      <dgm:prSet/>
      <dgm:spPr/>
      <dgm:t>
        <a:bodyPr/>
        <a:lstStyle/>
        <a:p>
          <a:endParaRPr lang="en-US"/>
        </a:p>
      </dgm:t>
    </dgm:pt>
    <dgm:pt modelId="{44CA889B-02F5-41B7-9AA4-E24CCE23914C}">
      <dgm:prSet phldrT="[Text]"/>
      <dgm:spPr/>
      <dgm:t>
        <a:bodyPr/>
        <a:lstStyle/>
        <a:p>
          <a:r>
            <a:rPr lang="en-US" dirty="0"/>
            <a:t>Dean</a:t>
          </a:r>
        </a:p>
      </dgm:t>
    </dgm:pt>
    <dgm:pt modelId="{AA56AF4B-656A-4FC9-AD51-FA05ED7EC4D8}" type="parTrans" cxnId="{9DF7AEFE-F91C-4F9D-93E0-C1026DAB6A46}">
      <dgm:prSet/>
      <dgm:spPr/>
      <dgm:t>
        <a:bodyPr/>
        <a:lstStyle/>
        <a:p>
          <a:endParaRPr lang="en-US"/>
        </a:p>
      </dgm:t>
    </dgm:pt>
    <dgm:pt modelId="{7484D6A4-59B2-4DD4-A77F-680D9D832174}" type="sibTrans" cxnId="{9DF7AEFE-F91C-4F9D-93E0-C1026DAB6A46}">
      <dgm:prSet/>
      <dgm:spPr/>
      <dgm:t>
        <a:bodyPr/>
        <a:lstStyle/>
        <a:p>
          <a:endParaRPr lang="en-US"/>
        </a:p>
      </dgm:t>
    </dgm:pt>
    <dgm:pt modelId="{CAABAC0D-651C-4EAA-9040-02A9A43130F2}">
      <dgm:prSet phldrT="[Text]" custT="1"/>
      <dgm:spPr/>
      <dgm:t>
        <a:bodyPr/>
        <a:lstStyle/>
        <a:p>
          <a:r>
            <a:rPr lang="en-US" sz="1800" dirty="0"/>
            <a:t>Interested in saving cost.</a:t>
          </a:r>
        </a:p>
      </dgm:t>
    </dgm:pt>
    <dgm:pt modelId="{D462F190-F865-4C2E-9A0F-928140E856BD}" type="parTrans" cxnId="{58E622FD-CEDA-4C39-87F2-FC4E7727FF61}">
      <dgm:prSet/>
      <dgm:spPr/>
      <dgm:t>
        <a:bodyPr/>
        <a:lstStyle/>
        <a:p>
          <a:endParaRPr lang="en-US"/>
        </a:p>
      </dgm:t>
    </dgm:pt>
    <dgm:pt modelId="{FB2BCF18-C105-4A30-AC68-5C3D7B5B28ED}" type="sibTrans" cxnId="{58E622FD-CEDA-4C39-87F2-FC4E7727FF61}">
      <dgm:prSet/>
      <dgm:spPr/>
      <dgm:t>
        <a:bodyPr/>
        <a:lstStyle/>
        <a:p>
          <a:endParaRPr lang="en-US"/>
        </a:p>
      </dgm:t>
    </dgm:pt>
    <dgm:pt modelId="{086F67C0-237A-459A-AFA5-8E5C08A094ED}">
      <dgm:prSet phldrT="[Text]" custT="1"/>
      <dgm:spPr/>
      <dgm:t>
        <a:bodyPr/>
        <a:lstStyle/>
        <a:p>
          <a:r>
            <a:rPr lang="en-US" sz="1800" dirty="0"/>
            <a:t>No background in management so unaware.</a:t>
          </a:r>
        </a:p>
      </dgm:t>
    </dgm:pt>
    <dgm:pt modelId="{DA38C938-C153-46FA-B0DE-22DB8653583C}" type="parTrans" cxnId="{70BFA98F-2A38-4C0E-B95B-8F5D97D2A132}">
      <dgm:prSet/>
      <dgm:spPr/>
      <dgm:t>
        <a:bodyPr/>
        <a:lstStyle/>
        <a:p>
          <a:endParaRPr lang="en-US"/>
        </a:p>
      </dgm:t>
    </dgm:pt>
    <dgm:pt modelId="{73C16F94-057A-46BE-B64A-290DF2643EB7}" type="sibTrans" cxnId="{70BFA98F-2A38-4C0E-B95B-8F5D97D2A132}">
      <dgm:prSet/>
      <dgm:spPr/>
      <dgm:t>
        <a:bodyPr/>
        <a:lstStyle/>
        <a:p>
          <a:endParaRPr lang="en-US"/>
        </a:p>
      </dgm:t>
    </dgm:pt>
    <dgm:pt modelId="{0A88C7B3-146C-4597-9F0B-08B823748E5E}">
      <dgm:prSet phldrT="[Text]"/>
      <dgm:spPr/>
      <dgm:t>
        <a:bodyPr/>
        <a:lstStyle/>
        <a:p>
          <a:r>
            <a:rPr lang="en-US" dirty="0"/>
            <a:t>Peter Justin</a:t>
          </a:r>
        </a:p>
      </dgm:t>
    </dgm:pt>
    <dgm:pt modelId="{E578B36C-4931-4F6C-A8DF-E7A13585B144}" type="parTrans" cxnId="{C70D3C01-8312-4CFD-ADD7-07B4CAF09504}">
      <dgm:prSet/>
      <dgm:spPr/>
      <dgm:t>
        <a:bodyPr/>
        <a:lstStyle/>
        <a:p>
          <a:endParaRPr lang="en-US"/>
        </a:p>
      </dgm:t>
    </dgm:pt>
    <dgm:pt modelId="{3F6097AD-1567-4AE8-A5C3-DFC81ED69213}" type="sibTrans" cxnId="{C70D3C01-8312-4CFD-ADD7-07B4CAF09504}">
      <dgm:prSet/>
      <dgm:spPr/>
      <dgm:t>
        <a:bodyPr/>
        <a:lstStyle/>
        <a:p>
          <a:endParaRPr lang="en-US"/>
        </a:p>
      </dgm:t>
    </dgm:pt>
    <dgm:pt modelId="{7B5E48F4-5BDC-473E-B8C4-C819B8827B86}">
      <dgm:prSet phldrT="[Text]" custT="1"/>
      <dgm:spPr/>
      <dgm:t>
        <a:bodyPr/>
        <a:lstStyle/>
        <a:p>
          <a:r>
            <a:rPr lang="en-US" sz="1800" dirty="0"/>
            <a:t>Representative of the booker.</a:t>
          </a:r>
        </a:p>
      </dgm:t>
    </dgm:pt>
    <dgm:pt modelId="{F7CFE6E8-E7DA-4414-99A3-03A433F7E4CA}" type="parTrans" cxnId="{B6B9847D-26AE-4665-9034-31890ACE1B1D}">
      <dgm:prSet/>
      <dgm:spPr/>
      <dgm:t>
        <a:bodyPr/>
        <a:lstStyle/>
        <a:p>
          <a:endParaRPr lang="en-US"/>
        </a:p>
      </dgm:t>
    </dgm:pt>
    <dgm:pt modelId="{7ADE7D65-0619-40D2-8B62-A51B7BA8A7E2}" type="sibTrans" cxnId="{B6B9847D-26AE-4665-9034-31890ACE1B1D}">
      <dgm:prSet/>
      <dgm:spPr/>
      <dgm:t>
        <a:bodyPr/>
        <a:lstStyle/>
        <a:p>
          <a:endParaRPr lang="en-US"/>
        </a:p>
      </dgm:t>
    </dgm:pt>
    <dgm:pt modelId="{F8538BDB-7AF5-405A-A308-62B54FC530C2}">
      <dgm:prSet phldrT="[Text]" custT="1"/>
      <dgm:spPr/>
      <dgm:t>
        <a:bodyPr/>
        <a:lstStyle/>
        <a:p>
          <a:r>
            <a:rPr lang="en-US" sz="1800" dirty="0"/>
            <a:t>Provided cash without checks and no record for a long time</a:t>
          </a:r>
          <a:r>
            <a:rPr lang="en-US" sz="1400" dirty="0"/>
            <a:t>.</a:t>
          </a:r>
        </a:p>
      </dgm:t>
    </dgm:pt>
    <dgm:pt modelId="{D1534904-79AF-4CD1-8F72-98F219BC518A}" type="parTrans" cxnId="{E0F95BFE-CBBE-4936-AA0E-28F15F3D54F1}">
      <dgm:prSet/>
      <dgm:spPr/>
      <dgm:t>
        <a:bodyPr/>
        <a:lstStyle/>
        <a:p>
          <a:endParaRPr lang="en-US"/>
        </a:p>
      </dgm:t>
    </dgm:pt>
    <dgm:pt modelId="{1EB0EDA0-2206-47A4-9E45-ED4B79F437CE}" type="sibTrans" cxnId="{E0F95BFE-CBBE-4936-AA0E-28F15F3D54F1}">
      <dgm:prSet/>
      <dgm:spPr/>
      <dgm:t>
        <a:bodyPr/>
        <a:lstStyle/>
        <a:p>
          <a:endParaRPr lang="en-US"/>
        </a:p>
      </dgm:t>
    </dgm:pt>
    <dgm:pt modelId="{A5A45DE2-0B8A-42A6-9E50-E1A370DA0C97}">
      <dgm:prSet phldrT="[Text]" custT="1"/>
      <dgm:spPr/>
      <dgm:t>
        <a:bodyPr/>
        <a:lstStyle/>
        <a:p>
          <a:r>
            <a:rPr lang="en-US" sz="1800" dirty="0"/>
            <a:t>Crime partner of Rich.</a:t>
          </a:r>
        </a:p>
      </dgm:t>
    </dgm:pt>
    <dgm:pt modelId="{1C2B1348-C7BE-4CF0-A2CD-CEEF5DA29D88}" type="parTrans" cxnId="{E24752E5-576D-4749-8C0E-B72E9D206247}">
      <dgm:prSet/>
      <dgm:spPr/>
      <dgm:t>
        <a:bodyPr/>
        <a:lstStyle/>
        <a:p>
          <a:endParaRPr lang="en-US"/>
        </a:p>
      </dgm:t>
    </dgm:pt>
    <dgm:pt modelId="{4AA37F7B-76A2-422A-B380-2F1FEE10CB9E}" type="sibTrans" cxnId="{E24752E5-576D-4749-8C0E-B72E9D206247}">
      <dgm:prSet/>
      <dgm:spPr/>
      <dgm:t>
        <a:bodyPr/>
        <a:lstStyle/>
        <a:p>
          <a:endParaRPr lang="en-US"/>
        </a:p>
      </dgm:t>
    </dgm:pt>
    <dgm:pt modelId="{5E148E96-BC33-402A-8BC8-C65B26043665}" type="pres">
      <dgm:prSet presAssocID="{2BC0EC72-A80C-4355-BD51-CC5E78848C7D}" presName="Name0" presStyleCnt="0">
        <dgm:presLayoutVars>
          <dgm:dir/>
          <dgm:animLvl val="lvl"/>
          <dgm:resizeHandles val="exact"/>
        </dgm:presLayoutVars>
      </dgm:prSet>
      <dgm:spPr/>
    </dgm:pt>
    <dgm:pt modelId="{F739C8A5-5E60-4270-A18A-CFD4C3AE2618}" type="pres">
      <dgm:prSet presAssocID="{36CE4925-EEB6-4B81-8718-D19582385A4C}" presName="linNode" presStyleCnt="0"/>
      <dgm:spPr/>
    </dgm:pt>
    <dgm:pt modelId="{64657239-9E73-40AD-AF5F-46BE439CCFEC}" type="pres">
      <dgm:prSet presAssocID="{36CE4925-EEB6-4B81-8718-D19582385A4C}" presName="parentText" presStyleLbl="node1" presStyleIdx="0" presStyleCnt="3">
        <dgm:presLayoutVars>
          <dgm:chMax val="1"/>
          <dgm:bulletEnabled val="1"/>
        </dgm:presLayoutVars>
      </dgm:prSet>
      <dgm:spPr/>
    </dgm:pt>
    <dgm:pt modelId="{FD65CCD0-4FCE-4CF2-99F4-C9472A7FCC0F}" type="pres">
      <dgm:prSet presAssocID="{36CE4925-EEB6-4B81-8718-D19582385A4C}" presName="descendantText" presStyleLbl="alignAccFollowNode1" presStyleIdx="0" presStyleCnt="3">
        <dgm:presLayoutVars>
          <dgm:bulletEnabled val="1"/>
        </dgm:presLayoutVars>
      </dgm:prSet>
      <dgm:spPr/>
    </dgm:pt>
    <dgm:pt modelId="{A11DFB2D-B497-4ADB-8120-3FA63669BD7D}" type="pres">
      <dgm:prSet presAssocID="{BED28B88-51A3-4ECC-B3E8-C49EA8E1AB86}" presName="sp" presStyleCnt="0"/>
      <dgm:spPr/>
    </dgm:pt>
    <dgm:pt modelId="{4F37DA8B-F240-4FCB-B0FF-A586F0068004}" type="pres">
      <dgm:prSet presAssocID="{44CA889B-02F5-41B7-9AA4-E24CCE23914C}" presName="linNode" presStyleCnt="0"/>
      <dgm:spPr/>
    </dgm:pt>
    <dgm:pt modelId="{03BE7707-49E6-4B29-A60E-636BBD8CDD14}" type="pres">
      <dgm:prSet presAssocID="{44CA889B-02F5-41B7-9AA4-E24CCE23914C}" presName="parentText" presStyleLbl="node1" presStyleIdx="1" presStyleCnt="3">
        <dgm:presLayoutVars>
          <dgm:chMax val="1"/>
          <dgm:bulletEnabled val="1"/>
        </dgm:presLayoutVars>
      </dgm:prSet>
      <dgm:spPr/>
    </dgm:pt>
    <dgm:pt modelId="{D7F87FCD-E99B-4576-8972-D213E1F4F3F8}" type="pres">
      <dgm:prSet presAssocID="{44CA889B-02F5-41B7-9AA4-E24CCE23914C}" presName="descendantText" presStyleLbl="alignAccFollowNode1" presStyleIdx="1" presStyleCnt="3">
        <dgm:presLayoutVars>
          <dgm:bulletEnabled val="1"/>
        </dgm:presLayoutVars>
      </dgm:prSet>
      <dgm:spPr/>
    </dgm:pt>
    <dgm:pt modelId="{A1F2039D-DB85-4A86-98F0-0570298FE82B}" type="pres">
      <dgm:prSet presAssocID="{7484D6A4-59B2-4DD4-A77F-680D9D832174}" presName="sp" presStyleCnt="0"/>
      <dgm:spPr/>
    </dgm:pt>
    <dgm:pt modelId="{97CDC481-4687-4691-AE56-92A351B73C4E}" type="pres">
      <dgm:prSet presAssocID="{0A88C7B3-146C-4597-9F0B-08B823748E5E}" presName="linNode" presStyleCnt="0"/>
      <dgm:spPr/>
    </dgm:pt>
    <dgm:pt modelId="{7B77C78C-D962-45CC-A8B0-EFBD4771D1A1}" type="pres">
      <dgm:prSet presAssocID="{0A88C7B3-146C-4597-9F0B-08B823748E5E}" presName="parentText" presStyleLbl="node1" presStyleIdx="2" presStyleCnt="3" custScaleY="131712">
        <dgm:presLayoutVars>
          <dgm:chMax val="1"/>
          <dgm:bulletEnabled val="1"/>
        </dgm:presLayoutVars>
      </dgm:prSet>
      <dgm:spPr/>
    </dgm:pt>
    <dgm:pt modelId="{969FE7C7-83A9-457A-807C-7DF8613FAA4A}" type="pres">
      <dgm:prSet presAssocID="{0A88C7B3-146C-4597-9F0B-08B823748E5E}" presName="descendantText" presStyleLbl="alignAccFollowNode1" presStyleIdx="2" presStyleCnt="3" custScaleY="133110">
        <dgm:presLayoutVars>
          <dgm:bulletEnabled val="1"/>
        </dgm:presLayoutVars>
      </dgm:prSet>
      <dgm:spPr/>
    </dgm:pt>
  </dgm:ptLst>
  <dgm:cxnLst>
    <dgm:cxn modelId="{C70D3C01-8312-4CFD-ADD7-07B4CAF09504}" srcId="{2BC0EC72-A80C-4355-BD51-CC5E78848C7D}" destId="{0A88C7B3-146C-4597-9F0B-08B823748E5E}" srcOrd="2" destOrd="0" parTransId="{E578B36C-4931-4F6C-A8DF-E7A13585B144}" sibTransId="{3F6097AD-1567-4AE8-A5C3-DFC81ED69213}"/>
    <dgm:cxn modelId="{3B10B302-D207-463D-BC63-FE81DC8FD94B}" type="presOf" srcId="{0A88C7B3-146C-4597-9F0B-08B823748E5E}" destId="{7B77C78C-D962-45CC-A8B0-EFBD4771D1A1}" srcOrd="0" destOrd="0" presId="urn:microsoft.com/office/officeart/2005/8/layout/vList5"/>
    <dgm:cxn modelId="{46C16D13-D736-4583-B336-B1068E86C837}" type="presOf" srcId="{086F67C0-237A-459A-AFA5-8E5C08A094ED}" destId="{D7F87FCD-E99B-4576-8972-D213E1F4F3F8}" srcOrd="0" destOrd="1" presId="urn:microsoft.com/office/officeart/2005/8/layout/vList5"/>
    <dgm:cxn modelId="{75964117-39FC-496D-B345-6A45BA775818}" type="presOf" srcId="{2BC0EC72-A80C-4355-BD51-CC5E78848C7D}" destId="{5E148E96-BC33-402A-8BC8-C65B26043665}" srcOrd="0" destOrd="0" presId="urn:microsoft.com/office/officeart/2005/8/layout/vList5"/>
    <dgm:cxn modelId="{0871FD1A-1488-4AAB-AA3B-4445D6C945D8}" srcId="{36CE4925-EEB6-4B81-8718-D19582385A4C}" destId="{0CDBE9D6-10BC-4D1A-833F-355B98224E6E}" srcOrd="1" destOrd="0" parTransId="{F4FDA9F0-310A-4F00-92BF-B06480A3772A}" sibTransId="{A5CBCCB2-2BB3-4C0E-BB86-9FC41DE9D501}"/>
    <dgm:cxn modelId="{C6CCE33A-DE17-464A-A22E-4A13C0ED597A}" type="presOf" srcId="{0CDBE9D6-10BC-4D1A-833F-355B98224E6E}" destId="{FD65CCD0-4FCE-4CF2-99F4-C9472A7FCC0F}" srcOrd="0" destOrd="1" presId="urn:microsoft.com/office/officeart/2005/8/layout/vList5"/>
    <dgm:cxn modelId="{5A2DDD3E-B3AB-4F3F-B26D-B69DB3D16783}" type="presOf" srcId="{F8538BDB-7AF5-405A-A308-62B54FC530C2}" destId="{969FE7C7-83A9-457A-807C-7DF8613FAA4A}" srcOrd="0" destOrd="2" presId="urn:microsoft.com/office/officeart/2005/8/layout/vList5"/>
    <dgm:cxn modelId="{F17C4042-5D89-4980-B418-8A8705330155}" srcId="{36CE4925-EEB6-4B81-8718-D19582385A4C}" destId="{F6441703-61DA-41D6-A29D-1354132A61AD}" srcOrd="0" destOrd="0" parTransId="{A4760CEF-6A28-4620-A0D4-DF5811219D04}" sibTransId="{E0914498-A625-4439-BF51-EBFCF19165B6}"/>
    <dgm:cxn modelId="{BC4D9A4A-9A3C-4306-85B2-F93AD4C31085}" type="presOf" srcId="{7B5E48F4-5BDC-473E-B8C4-C819B8827B86}" destId="{969FE7C7-83A9-457A-807C-7DF8613FAA4A}" srcOrd="0" destOrd="0" presId="urn:microsoft.com/office/officeart/2005/8/layout/vList5"/>
    <dgm:cxn modelId="{F726126E-7B0B-41FE-B65D-8C0BEF92537F}" srcId="{2BC0EC72-A80C-4355-BD51-CC5E78848C7D}" destId="{36CE4925-EEB6-4B81-8718-D19582385A4C}" srcOrd="0" destOrd="0" parTransId="{510BF130-C7F5-473C-B96C-AA70707DF18B}" sibTransId="{BED28B88-51A3-4ECC-B3E8-C49EA8E1AB86}"/>
    <dgm:cxn modelId="{9ADC5A50-F70C-4E78-BC5E-48BB3C9F5F87}" type="presOf" srcId="{CAABAC0D-651C-4EAA-9040-02A9A43130F2}" destId="{D7F87FCD-E99B-4576-8972-D213E1F4F3F8}" srcOrd="0" destOrd="0" presId="urn:microsoft.com/office/officeart/2005/8/layout/vList5"/>
    <dgm:cxn modelId="{B6B9847D-26AE-4665-9034-31890ACE1B1D}" srcId="{0A88C7B3-146C-4597-9F0B-08B823748E5E}" destId="{7B5E48F4-5BDC-473E-B8C4-C819B8827B86}" srcOrd="0" destOrd="0" parTransId="{F7CFE6E8-E7DA-4414-99A3-03A433F7E4CA}" sibTransId="{7ADE7D65-0619-40D2-8B62-A51B7BA8A7E2}"/>
    <dgm:cxn modelId="{26CCC887-4019-455C-BAB0-35F34E76DCE1}" type="presOf" srcId="{A5A45DE2-0B8A-42A6-9E50-E1A370DA0C97}" destId="{969FE7C7-83A9-457A-807C-7DF8613FAA4A}" srcOrd="0" destOrd="1" presId="urn:microsoft.com/office/officeart/2005/8/layout/vList5"/>
    <dgm:cxn modelId="{70BFA98F-2A38-4C0E-B95B-8F5D97D2A132}" srcId="{44CA889B-02F5-41B7-9AA4-E24CCE23914C}" destId="{086F67C0-237A-459A-AFA5-8E5C08A094ED}" srcOrd="1" destOrd="0" parTransId="{DA38C938-C153-46FA-B0DE-22DB8653583C}" sibTransId="{73C16F94-057A-46BE-B64A-290DF2643EB7}"/>
    <dgm:cxn modelId="{AE2CA992-EF44-4D84-B9BB-A137E3C5EDE3}" type="presOf" srcId="{F6441703-61DA-41D6-A29D-1354132A61AD}" destId="{FD65CCD0-4FCE-4CF2-99F4-C9472A7FCC0F}" srcOrd="0" destOrd="0" presId="urn:microsoft.com/office/officeart/2005/8/layout/vList5"/>
    <dgm:cxn modelId="{B7ACA0BE-0CA4-45D8-9C40-AF93AA643981}" type="presOf" srcId="{44CA889B-02F5-41B7-9AA4-E24CCE23914C}" destId="{03BE7707-49E6-4B29-A60E-636BBD8CDD14}" srcOrd="0" destOrd="0" presId="urn:microsoft.com/office/officeart/2005/8/layout/vList5"/>
    <dgm:cxn modelId="{5C8FD2D8-F6F0-4C1C-8F23-07E15B5AACBC}" type="presOf" srcId="{36CE4925-EEB6-4B81-8718-D19582385A4C}" destId="{64657239-9E73-40AD-AF5F-46BE439CCFEC}" srcOrd="0" destOrd="0" presId="urn:microsoft.com/office/officeart/2005/8/layout/vList5"/>
    <dgm:cxn modelId="{E24752E5-576D-4749-8C0E-B72E9D206247}" srcId="{0A88C7B3-146C-4597-9F0B-08B823748E5E}" destId="{A5A45DE2-0B8A-42A6-9E50-E1A370DA0C97}" srcOrd="1" destOrd="0" parTransId="{1C2B1348-C7BE-4CF0-A2CD-CEEF5DA29D88}" sibTransId="{4AA37F7B-76A2-422A-B380-2F1FEE10CB9E}"/>
    <dgm:cxn modelId="{58E622FD-CEDA-4C39-87F2-FC4E7727FF61}" srcId="{44CA889B-02F5-41B7-9AA4-E24CCE23914C}" destId="{CAABAC0D-651C-4EAA-9040-02A9A43130F2}" srcOrd="0" destOrd="0" parTransId="{D462F190-F865-4C2E-9A0F-928140E856BD}" sibTransId="{FB2BCF18-C105-4A30-AC68-5C3D7B5B28ED}"/>
    <dgm:cxn modelId="{E0F95BFE-CBBE-4936-AA0E-28F15F3D54F1}" srcId="{0A88C7B3-146C-4597-9F0B-08B823748E5E}" destId="{F8538BDB-7AF5-405A-A308-62B54FC530C2}" srcOrd="2" destOrd="0" parTransId="{D1534904-79AF-4CD1-8F72-98F219BC518A}" sibTransId="{1EB0EDA0-2206-47A4-9E45-ED4B79F437CE}"/>
    <dgm:cxn modelId="{9DF7AEFE-F91C-4F9D-93E0-C1026DAB6A46}" srcId="{2BC0EC72-A80C-4355-BD51-CC5E78848C7D}" destId="{44CA889B-02F5-41B7-9AA4-E24CCE23914C}" srcOrd="1" destOrd="0" parTransId="{AA56AF4B-656A-4FC9-AD51-FA05ED7EC4D8}" sibTransId="{7484D6A4-59B2-4DD4-A77F-680D9D832174}"/>
    <dgm:cxn modelId="{57C49127-DF20-49ED-B664-3558AFF48D1F}" type="presParOf" srcId="{5E148E96-BC33-402A-8BC8-C65B26043665}" destId="{F739C8A5-5E60-4270-A18A-CFD4C3AE2618}" srcOrd="0" destOrd="0" presId="urn:microsoft.com/office/officeart/2005/8/layout/vList5"/>
    <dgm:cxn modelId="{3D7C7F35-030A-43B4-9D8E-0AD50955A64A}" type="presParOf" srcId="{F739C8A5-5E60-4270-A18A-CFD4C3AE2618}" destId="{64657239-9E73-40AD-AF5F-46BE439CCFEC}" srcOrd="0" destOrd="0" presId="urn:microsoft.com/office/officeart/2005/8/layout/vList5"/>
    <dgm:cxn modelId="{25082BDF-431C-4CC5-80BE-47EB76BA47AE}" type="presParOf" srcId="{F739C8A5-5E60-4270-A18A-CFD4C3AE2618}" destId="{FD65CCD0-4FCE-4CF2-99F4-C9472A7FCC0F}" srcOrd="1" destOrd="0" presId="urn:microsoft.com/office/officeart/2005/8/layout/vList5"/>
    <dgm:cxn modelId="{10EB4E44-8FEE-4F72-9823-71371FB2F071}" type="presParOf" srcId="{5E148E96-BC33-402A-8BC8-C65B26043665}" destId="{A11DFB2D-B497-4ADB-8120-3FA63669BD7D}" srcOrd="1" destOrd="0" presId="urn:microsoft.com/office/officeart/2005/8/layout/vList5"/>
    <dgm:cxn modelId="{26BF07FF-3A0B-41AD-A70B-537554A74071}" type="presParOf" srcId="{5E148E96-BC33-402A-8BC8-C65B26043665}" destId="{4F37DA8B-F240-4FCB-B0FF-A586F0068004}" srcOrd="2" destOrd="0" presId="urn:microsoft.com/office/officeart/2005/8/layout/vList5"/>
    <dgm:cxn modelId="{46697469-BAEC-49F1-BB77-589D9093647A}" type="presParOf" srcId="{4F37DA8B-F240-4FCB-B0FF-A586F0068004}" destId="{03BE7707-49E6-4B29-A60E-636BBD8CDD14}" srcOrd="0" destOrd="0" presId="urn:microsoft.com/office/officeart/2005/8/layout/vList5"/>
    <dgm:cxn modelId="{129F1653-B71A-4876-BA26-578FFD66B1B0}" type="presParOf" srcId="{4F37DA8B-F240-4FCB-B0FF-A586F0068004}" destId="{D7F87FCD-E99B-4576-8972-D213E1F4F3F8}" srcOrd="1" destOrd="0" presId="urn:microsoft.com/office/officeart/2005/8/layout/vList5"/>
    <dgm:cxn modelId="{6ABD6D82-7DC1-49F7-AF96-D3EE097A70A1}" type="presParOf" srcId="{5E148E96-BC33-402A-8BC8-C65B26043665}" destId="{A1F2039D-DB85-4A86-98F0-0570298FE82B}" srcOrd="3" destOrd="0" presId="urn:microsoft.com/office/officeart/2005/8/layout/vList5"/>
    <dgm:cxn modelId="{152DE3F4-3FDE-40DD-963E-797BEF34E961}" type="presParOf" srcId="{5E148E96-BC33-402A-8BC8-C65B26043665}" destId="{97CDC481-4687-4691-AE56-92A351B73C4E}" srcOrd="4" destOrd="0" presId="urn:microsoft.com/office/officeart/2005/8/layout/vList5"/>
    <dgm:cxn modelId="{EEFB8B8B-B55D-47F9-84EE-D06809C48035}" type="presParOf" srcId="{97CDC481-4687-4691-AE56-92A351B73C4E}" destId="{7B77C78C-D962-45CC-A8B0-EFBD4771D1A1}" srcOrd="0" destOrd="0" presId="urn:microsoft.com/office/officeart/2005/8/layout/vList5"/>
    <dgm:cxn modelId="{145CFF6E-C944-4B2D-A08E-F06A93A0058A}" type="presParOf" srcId="{97CDC481-4687-4691-AE56-92A351B73C4E}" destId="{969FE7C7-83A9-457A-807C-7DF8613FAA4A}"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65CCD0-4FCE-4CF2-99F4-C9472A7FCC0F}">
      <dsp:nvSpPr>
        <dsp:cNvPr id="0" name=""/>
        <dsp:cNvSpPr/>
      </dsp:nvSpPr>
      <dsp:spPr>
        <a:xfrm rot="5400000">
          <a:off x="5575431" y="-2242283"/>
          <a:ext cx="974080" cy="5705856"/>
        </a:xfrm>
        <a:prstGeom prst="round2SameRect">
          <a:avLst/>
        </a:prstGeom>
        <a:solidFill>
          <a:schemeClr val="dk2">
            <a:alpha val="90000"/>
            <a:tint val="40000"/>
            <a:hueOff val="0"/>
            <a:satOff val="0"/>
            <a:lumOff val="0"/>
            <a:alphaOff val="0"/>
          </a:schemeClr>
        </a:solidFill>
        <a:ln w="15875" cap="rnd"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The main fraudulent person who misused his power.</a:t>
          </a:r>
        </a:p>
        <a:p>
          <a:pPr marL="171450" lvl="1" indent="-171450" algn="l" defTabSz="800100">
            <a:lnSpc>
              <a:spcPct val="90000"/>
            </a:lnSpc>
            <a:spcBef>
              <a:spcPct val="0"/>
            </a:spcBef>
            <a:spcAft>
              <a:spcPct val="15000"/>
            </a:spcAft>
            <a:buChar char="•"/>
          </a:pPr>
          <a:r>
            <a:rPr lang="en-US" sz="1800" kern="1200" dirty="0"/>
            <a:t>He violated CAA regulations.</a:t>
          </a:r>
        </a:p>
      </dsp:txBody>
      <dsp:txXfrm rot="-5400000">
        <a:off x="3209544" y="171155"/>
        <a:ext cx="5658305" cy="878978"/>
      </dsp:txXfrm>
    </dsp:sp>
    <dsp:sp modelId="{64657239-9E73-40AD-AF5F-46BE439CCFEC}">
      <dsp:nvSpPr>
        <dsp:cNvPr id="0" name=""/>
        <dsp:cNvSpPr/>
      </dsp:nvSpPr>
      <dsp:spPr>
        <a:xfrm>
          <a:off x="0" y="1844"/>
          <a:ext cx="3209544" cy="1217600"/>
        </a:xfrm>
        <a:prstGeom prst="roundRect">
          <a:avLst/>
        </a:prstGeom>
        <a:solidFill>
          <a:schemeClr val="dk2">
            <a:hueOff val="0"/>
            <a:satOff val="0"/>
            <a:lumOff val="0"/>
            <a:alphaOff val="0"/>
          </a:schemeClr>
        </a:solidFill>
        <a:ln w="22225" cap="rnd"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en-US" sz="3400" kern="1200" dirty="0"/>
            <a:t>Rich</a:t>
          </a:r>
        </a:p>
      </dsp:txBody>
      <dsp:txXfrm>
        <a:off x="59438" y="61282"/>
        <a:ext cx="3090668" cy="1098724"/>
      </dsp:txXfrm>
    </dsp:sp>
    <dsp:sp modelId="{D7F87FCD-E99B-4576-8972-D213E1F4F3F8}">
      <dsp:nvSpPr>
        <dsp:cNvPr id="0" name=""/>
        <dsp:cNvSpPr/>
      </dsp:nvSpPr>
      <dsp:spPr>
        <a:xfrm rot="5400000">
          <a:off x="5575431" y="-963803"/>
          <a:ext cx="974080" cy="5705856"/>
        </a:xfrm>
        <a:prstGeom prst="round2SameRect">
          <a:avLst/>
        </a:prstGeom>
        <a:solidFill>
          <a:schemeClr val="dk2">
            <a:alpha val="90000"/>
            <a:tint val="40000"/>
            <a:hueOff val="0"/>
            <a:satOff val="0"/>
            <a:lumOff val="0"/>
            <a:alphaOff val="0"/>
          </a:schemeClr>
        </a:solidFill>
        <a:ln w="15875" cap="rnd"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Rich’s stepfather but the relationship was not disclosed.</a:t>
          </a:r>
        </a:p>
        <a:p>
          <a:pPr marL="171450" lvl="1" indent="-171450" algn="l" defTabSz="800100">
            <a:lnSpc>
              <a:spcPct val="90000"/>
            </a:lnSpc>
            <a:spcBef>
              <a:spcPct val="0"/>
            </a:spcBef>
            <a:spcAft>
              <a:spcPct val="15000"/>
            </a:spcAft>
            <a:buChar char="•"/>
          </a:pPr>
          <a:r>
            <a:rPr lang="en-US" sz="1800" kern="1200" dirty="0"/>
            <a:t>Trusted Rich and did not check transactions.</a:t>
          </a:r>
        </a:p>
      </dsp:txBody>
      <dsp:txXfrm rot="-5400000">
        <a:off x="3209544" y="1449635"/>
        <a:ext cx="5658305" cy="878978"/>
      </dsp:txXfrm>
    </dsp:sp>
    <dsp:sp modelId="{03BE7707-49E6-4B29-A60E-636BBD8CDD14}">
      <dsp:nvSpPr>
        <dsp:cNvPr id="0" name=""/>
        <dsp:cNvSpPr/>
      </dsp:nvSpPr>
      <dsp:spPr>
        <a:xfrm>
          <a:off x="0" y="1280324"/>
          <a:ext cx="3209544" cy="1217600"/>
        </a:xfrm>
        <a:prstGeom prst="roundRect">
          <a:avLst/>
        </a:prstGeom>
        <a:solidFill>
          <a:schemeClr val="dk2">
            <a:hueOff val="0"/>
            <a:satOff val="0"/>
            <a:lumOff val="0"/>
            <a:alphaOff val="0"/>
          </a:schemeClr>
        </a:solidFill>
        <a:ln w="22225" cap="rnd"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en-US" sz="3400" kern="1200" dirty="0"/>
            <a:t>Internal auditor</a:t>
          </a:r>
        </a:p>
      </dsp:txBody>
      <dsp:txXfrm>
        <a:off x="59438" y="1339762"/>
        <a:ext cx="3090668" cy="1098724"/>
      </dsp:txXfrm>
    </dsp:sp>
    <dsp:sp modelId="{969FE7C7-83A9-457A-807C-7DF8613FAA4A}">
      <dsp:nvSpPr>
        <dsp:cNvPr id="0" name=""/>
        <dsp:cNvSpPr/>
      </dsp:nvSpPr>
      <dsp:spPr>
        <a:xfrm rot="5400000">
          <a:off x="5575431" y="314677"/>
          <a:ext cx="974080" cy="5705856"/>
        </a:xfrm>
        <a:prstGeom prst="round2SameRect">
          <a:avLst/>
        </a:prstGeom>
        <a:solidFill>
          <a:schemeClr val="dk2">
            <a:alpha val="90000"/>
            <a:tint val="40000"/>
            <a:hueOff val="0"/>
            <a:satOff val="0"/>
            <a:lumOff val="0"/>
            <a:alphaOff val="0"/>
          </a:schemeClr>
        </a:solidFill>
        <a:ln w="15875" cap="rnd"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Interested in her baby allowance. </a:t>
          </a:r>
        </a:p>
        <a:p>
          <a:pPr marL="171450" lvl="1" indent="-171450" algn="l" defTabSz="800100">
            <a:lnSpc>
              <a:spcPct val="90000"/>
            </a:lnSpc>
            <a:spcBef>
              <a:spcPct val="0"/>
            </a:spcBef>
            <a:spcAft>
              <a:spcPct val="15000"/>
            </a:spcAft>
            <a:buChar char="•"/>
          </a:pPr>
          <a:r>
            <a:rPr lang="en-US" sz="1800" kern="1200"/>
            <a:t>Did </a:t>
          </a:r>
          <a:r>
            <a:rPr lang="en-US" sz="1800" kern="1200" dirty="0"/>
            <a:t>not tell anyone regarding fraudulent activities.</a:t>
          </a:r>
        </a:p>
      </dsp:txBody>
      <dsp:txXfrm rot="-5400000">
        <a:off x="3209544" y="2728116"/>
        <a:ext cx="5658305" cy="878978"/>
      </dsp:txXfrm>
    </dsp:sp>
    <dsp:sp modelId="{7B77C78C-D962-45CC-A8B0-EFBD4771D1A1}">
      <dsp:nvSpPr>
        <dsp:cNvPr id="0" name=""/>
        <dsp:cNvSpPr/>
      </dsp:nvSpPr>
      <dsp:spPr>
        <a:xfrm>
          <a:off x="0" y="2558805"/>
          <a:ext cx="3209544" cy="1217600"/>
        </a:xfrm>
        <a:prstGeom prst="roundRect">
          <a:avLst/>
        </a:prstGeom>
        <a:solidFill>
          <a:schemeClr val="dk2">
            <a:hueOff val="0"/>
            <a:satOff val="0"/>
            <a:lumOff val="0"/>
            <a:alphaOff val="0"/>
          </a:schemeClr>
        </a:solidFill>
        <a:ln w="22225" cap="rnd"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en-US" sz="3400" kern="1200" dirty="0"/>
            <a:t>Rebecca</a:t>
          </a:r>
        </a:p>
      </dsp:txBody>
      <dsp:txXfrm>
        <a:off x="59438" y="2618243"/>
        <a:ext cx="3090668" cy="10987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65CCD0-4FCE-4CF2-99F4-C9472A7FCC0F}">
      <dsp:nvSpPr>
        <dsp:cNvPr id="0" name=""/>
        <dsp:cNvSpPr/>
      </dsp:nvSpPr>
      <dsp:spPr>
        <a:xfrm rot="5400000">
          <a:off x="5582770" y="-2252154"/>
          <a:ext cx="959403" cy="5705856"/>
        </a:xfrm>
        <a:prstGeom prst="round2SameRect">
          <a:avLst/>
        </a:prstGeom>
        <a:solidFill>
          <a:schemeClr val="dk2">
            <a:alpha val="90000"/>
            <a:tint val="40000"/>
            <a:hueOff val="0"/>
            <a:satOff val="0"/>
            <a:lumOff val="0"/>
            <a:alphaOff val="0"/>
          </a:schemeClr>
        </a:solidFill>
        <a:ln w="15875" cap="rnd"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Promoted Rich to position of manager without due process.</a:t>
          </a:r>
        </a:p>
        <a:p>
          <a:pPr marL="171450" lvl="1" indent="-171450" algn="l" defTabSz="800100">
            <a:lnSpc>
              <a:spcPct val="90000"/>
            </a:lnSpc>
            <a:spcBef>
              <a:spcPct val="0"/>
            </a:spcBef>
            <a:spcAft>
              <a:spcPct val="15000"/>
            </a:spcAft>
            <a:buChar char="•"/>
          </a:pPr>
          <a:r>
            <a:rPr lang="en-US" sz="1800" kern="1200" dirty="0"/>
            <a:t>No pay raise for extra work for Rich.</a:t>
          </a:r>
        </a:p>
      </dsp:txBody>
      <dsp:txXfrm rot="-5400000">
        <a:off x="3209544" y="167906"/>
        <a:ext cx="5659022" cy="865735"/>
      </dsp:txXfrm>
    </dsp:sp>
    <dsp:sp modelId="{64657239-9E73-40AD-AF5F-46BE439CCFEC}">
      <dsp:nvSpPr>
        <dsp:cNvPr id="0" name=""/>
        <dsp:cNvSpPr/>
      </dsp:nvSpPr>
      <dsp:spPr>
        <a:xfrm>
          <a:off x="0" y="1146"/>
          <a:ext cx="3209544" cy="1199254"/>
        </a:xfrm>
        <a:prstGeom prst="roundRect">
          <a:avLst/>
        </a:prstGeom>
        <a:solidFill>
          <a:schemeClr val="dk2">
            <a:hueOff val="0"/>
            <a:satOff val="0"/>
            <a:lumOff val="0"/>
            <a:alphaOff val="0"/>
          </a:schemeClr>
        </a:solidFill>
        <a:ln w="22225" cap="rnd"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a:lnSpc>
              <a:spcPct val="90000"/>
            </a:lnSpc>
            <a:spcBef>
              <a:spcPct val="0"/>
            </a:spcBef>
            <a:spcAft>
              <a:spcPct val="35000"/>
            </a:spcAft>
            <a:buNone/>
          </a:pPr>
          <a:r>
            <a:rPr lang="en-US" sz="3300" kern="1200" dirty="0"/>
            <a:t>HR department</a:t>
          </a:r>
        </a:p>
      </dsp:txBody>
      <dsp:txXfrm>
        <a:off x="58543" y="59689"/>
        <a:ext cx="3092458" cy="1082168"/>
      </dsp:txXfrm>
    </dsp:sp>
    <dsp:sp modelId="{D7F87FCD-E99B-4576-8972-D213E1F4F3F8}">
      <dsp:nvSpPr>
        <dsp:cNvPr id="0" name=""/>
        <dsp:cNvSpPr/>
      </dsp:nvSpPr>
      <dsp:spPr>
        <a:xfrm rot="5400000">
          <a:off x="5582770" y="-992936"/>
          <a:ext cx="959403" cy="5705856"/>
        </a:xfrm>
        <a:prstGeom prst="round2SameRect">
          <a:avLst/>
        </a:prstGeom>
        <a:solidFill>
          <a:schemeClr val="dk2">
            <a:alpha val="90000"/>
            <a:tint val="40000"/>
            <a:hueOff val="0"/>
            <a:satOff val="0"/>
            <a:lumOff val="0"/>
            <a:alphaOff val="0"/>
          </a:schemeClr>
        </a:solidFill>
        <a:ln w="15875" cap="rnd"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Interested in saving cost.</a:t>
          </a:r>
        </a:p>
        <a:p>
          <a:pPr marL="171450" lvl="1" indent="-171450" algn="l" defTabSz="800100">
            <a:lnSpc>
              <a:spcPct val="90000"/>
            </a:lnSpc>
            <a:spcBef>
              <a:spcPct val="0"/>
            </a:spcBef>
            <a:spcAft>
              <a:spcPct val="15000"/>
            </a:spcAft>
            <a:buChar char="•"/>
          </a:pPr>
          <a:r>
            <a:rPr lang="en-US" sz="1800" kern="1200" dirty="0"/>
            <a:t>No background in management so unaware.</a:t>
          </a:r>
        </a:p>
      </dsp:txBody>
      <dsp:txXfrm rot="-5400000">
        <a:off x="3209544" y="1427124"/>
        <a:ext cx="5659022" cy="865735"/>
      </dsp:txXfrm>
    </dsp:sp>
    <dsp:sp modelId="{03BE7707-49E6-4B29-A60E-636BBD8CDD14}">
      <dsp:nvSpPr>
        <dsp:cNvPr id="0" name=""/>
        <dsp:cNvSpPr/>
      </dsp:nvSpPr>
      <dsp:spPr>
        <a:xfrm>
          <a:off x="0" y="1260363"/>
          <a:ext cx="3209544" cy="1199254"/>
        </a:xfrm>
        <a:prstGeom prst="roundRect">
          <a:avLst/>
        </a:prstGeom>
        <a:solidFill>
          <a:schemeClr val="dk2">
            <a:hueOff val="0"/>
            <a:satOff val="0"/>
            <a:lumOff val="0"/>
            <a:alphaOff val="0"/>
          </a:schemeClr>
        </a:solidFill>
        <a:ln w="22225" cap="rnd"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a:lnSpc>
              <a:spcPct val="90000"/>
            </a:lnSpc>
            <a:spcBef>
              <a:spcPct val="0"/>
            </a:spcBef>
            <a:spcAft>
              <a:spcPct val="35000"/>
            </a:spcAft>
            <a:buNone/>
          </a:pPr>
          <a:r>
            <a:rPr lang="en-US" sz="3300" kern="1200" dirty="0"/>
            <a:t>Dean</a:t>
          </a:r>
        </a:p>
      </dsp:txBody>
      <dsp:txXfrm>
        <a:off x="58543" y="1318906"/>
        <a:ext cx="3092458" cy="1082168"/>
      </dsp:txXfrm>
    </dsp:sp>
    <dsp:sp modelId="{969FE7C7-83A9-457A-807C-7DF8613FAA4A}">
      <dsp:nvSpPr>
        <dsp:cNvPr id="0" name=""/>
        <dsp:cNvSpPr/>
      </dsp:nvSpPr>
      <dsp:spPr>
        <a:xfrm rot="5400000">
          <a:off x="5418020" y="459220"/>
          <a:ext cx="1277062" cy="5700283"/>
        </a:xfrm>
        <a:prstGeom prst="round2SameRect">
          <a:avLst/>
        </a:prstGeom>
        <a:solidFill>
          <a:schemeClr val="dk2">
            <a:alpha val="90000"/>
            <a:tint val="40000"/>
            <a:hueOff val="0"/>
            <a:satOff val="0"/>
            <a:lumOff val="0"/>
            <a:alphaOff val="0"/>
          </a:schemeClr>
        </a:solidFill>
        <a:ln w="15875" cap="rnd"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Representative of the booker.</a:t>
          </a:r>
        </a:p>
        <a:p>
          <a:pPr marL="171450" lvl="1" indent="-171450" algn="l" defTabSz="800100">
            <a:lnSpc>
              <a:spcPct val="90000"/>
            </a:lnSpc>
            <a:spcBef>
              <a:spcPct val="0"/>
            </a:spcBef>
            <a:spcAft>
              <a:spcPct val="15000"/>
            </a:spcAft>
            <a:buChar char="•"/>
          </a:pPr>
          <a:r>
            <a:rPr lang="en-US" sz="1800" kern="1200" dirty="0"/>
            <a:t>Crime partner of Rich.</a:t>
          </a:r>
        </a:p>
        <a:p>
          <a:pPr marL="171450" lvl="1" indent="-171450" algn="l" defTabSz="800100">
            <a:lnSpc>
              <a:spcPct val="90000"/>
            </a:lnSpc>
            <a:spcBef>
              <a:spcPct val="0"/>
            </a:spcBef>
            <a:spcAft>
              <a:spcPct val="15000"/>
            </a:spcAft>
            <a:buChar char="•"/>
          </a:pPr>
          <a:r>
            <a:rPr lang="en-US" sz="1800" kern="1200" dirty="0"/>
            <a:t>Provided cash without checks and no record for a long time</a:t>
          </a:r>
          <a:r>
            <a:rPr lang="en-US" sz="1400" kern="1200" dirty="0"/>
            <a:t>.</a:t>
          </a:r>
        </a:p>
      </dsp:txBody>
      <dsp:txXfrm rot="-5400000">
        <a:off x="3206410" y="2733172"/>
        <a:ext cx="5637942" cy="1152380"/>
      </dsp:txXfrm>
    </dsp:sp>
    <dsp:sp modelId="{7B77C78C-D962-45CC-A8B0-EFBD4771D1A1}">
      <dsp:nvSpPr>
        <dsp:cNvPr id="0" name=""/>
        <dsp:cNvSpPr/>
      </dsp:nvSpPr>
      <dsp:spPr>
        <a:xfrm>
          <a:off x="0" y="2519581"/>
          <a:ext cx="3206409" cy="1579562"/>
        </a:xfrm>
        <a:prstGeom prst="roundRect">
          <a:avLst/>
        </a:prstGeom>
        <a:solidFill>
          <a:schemeClr val="dk2">
            <a:hueOff val="0"/>
            <a:satOff val="0"/>
            <a:lumOff val="0"/>
            <a:alphaOff val="0"/>
          </a:schemeClr>
        </a:solidFill>
        <a:ln w="22225" cap="rnd"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a:lnSpc>
              <a:spcPct val="90000"/>
            </a:lnSpc>
            <a:spcBef>
              <a:spcPct val="0"/>
            </a:spcBef>
            <a:spcAft>
              <a:spcPct val="35000"/>
            </a:spcAft>
            <a:buNone/>
          </a:pPr>
          <a:r>
            <a:rPr lang="en-US" sz="3300" kern="1200" dirty="0"/>
            <a:t>Peter Justin</a:t>
          </a:r>
        </a:p>
      </dsp:txBody>
      <dsp:txXfrm>
        <a:off x="77108" y="2596689"/>
        <a:ext cx="3052193" cy="142534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6B5CCE-7EF5-4356-A410-0D88099598DC}" type="datetimeFigureOut">
              <a:rPr lang="en-US" smtClean="0"/>
              <a:t>12/20/2019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013977-1E0B-4D7C-B40B-05BBC6011318}" type="slidenum">
              <a:rPr lang="en-US" smtClean="0"/>
              <a:t>‹#›</a:t>
            </a:fld>
            <a:endParaRPr lang="en-US"/>
          </a:p>
        </p:txBody>
      </p:sp>
    </p:spTree>
    <p:extLst>
      <p:ext uri="{BB962C8B-B14F-4D97-AF65-F5344CB8AC3E}">
        <p14:creationId xmlns:p14="http://schemas.microsoft.com/office/powerpoint/2010/main" val="1267773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013977-1E0B-4D7C-B40B-05BBC6011318}" type="slidenum">
              <a:rPr lang="en-US" smtClean="0"/>
              <a:t>1</a:t>
            </a:fld>
            <a:endParaRPr lang="en-US"/>
          </a:p>
        </p:txBody>
      </p:sp>
    </p:spTree>
    <p:extLst>
      <p:ext uri="{BB962C8B-B14F-4D97-AF65-F5344CB8AC3E}">
        <p14:creationId xmlns:p14="http://schemas.microsoft.com/office/powerpoint/2010/main" val="2701142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AICPA is one of the leading organization for accountants in the United States of America. The AICPA received the main draft of its Code of Professional Conduct barely a century prior. Its long history has molded the present form of the Code into a robust model that explains the accounting regulations which are used to govern and oversee their authorized professionals. It is used as a formal standard in 20 states of the USA, which has been somewhat received by the board of accountancy in the other 12 states of the country. Indeed, in some states like California, which have not followed yet the AICPA Code, the member of accountants of AICPA willfully consent as the part of the profession-wide struggle to keep up the most noteworthy standards of professional and ethical practices. </a:t>
            </a:r>
          </a:p>
          <a:p>
            <a:endParaRPr lang="en-US" dirty="0"/>
          </a:p>
        </p:txBody>
      </p:sp>
      <p:sp>
        <p:nvSpPr>
          <p:cNvPr id="4" name="Slide Number Placeholder 3"/>
          <p:cNvSpPr>
            <a:spLocks noGrp="1"/>
          </p:cNvSpPr>
          <p:nvPr>
            <p:ph type="sldNum" sz="quarter" idx="5"/>
          </p:nvPr>
        </p:nvSpPr>
        <p:spPr/>
        <p:txBody>
          <a:bodyPr/>
          <a:lstStyle/>
          <a:p>
            <a:fld id="{31013977-1E0B-4D7C-B40B-05BBC6011318}" type="slidenum">
              <a:rPr lang="en-US" smtClean="0"/>
              <a:t>2</a:t>
            </a:fld>
            <a:endParaRPr lang="en-US"/>
          </a:p>
        </p:txBody>
      </p:sp>
    </p:spTree>
    <p:extLst>
      <p:ext uri="{BB962C8B-B14F-4D97-AF65-F5344CB8AC3E}">
        <p14:creationId xmlns:p14="http://schemas.microsoft.com/office/powerpoint/2010/main" val="863229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Many accountants in both the public and private sectors, working either in small or large corporations usually face ethical issues throughout their professional career. Being accountants we are responsible for all the internal and external stakeholders of the organization, and we are considered to perform our work with due carefulness. </a:t>
            </a:r>
            <a:endParaRPr lang="en-US" dirty="0"/>
          </a:p>
        </p:txBody>
      </p:sp>
      <p:sp>
        <p:nvSpPr>
          <p:cNvPr id="4" name="Slide Number Placeholder 3"/>
          <p:cNvSpPr>
            <a:spLocks noGrp="1"/>
          </p:cNvSpPr>
          <p:nvPr>
            <p:ph type="sldNum" sz="quarter" idx="5"/>
          </p:nvPr>
        </p:nvSpPr>
        <p:spPr/>
        <p:txBody>
          <a:bodyPr/>
          <a:lstStyle/>
          <a:p>
            <a:fld id="{31013977-1E0B-4D7C-B40B-05BBC6011318}" type="slidenum">
              <a:rPr lang="en-US" smtClean="0"/>
              <a:t>3</a:t>
            </a:fld>
            <a:endParaRPr lang="en-US"/>
          </a:p>
        </p:txBody>
      </p:sp>
    </p:spTree>
    <p:extLst>
      <p:ext uri="{BB962C8B-B14F-4D97-AF65-F5344CB8AC3E}">
        <p14:creationId xmlns:p14="http://schemas.microsoft.com/office/powerpoint/2010/main" val="1505756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013977-1E0B-4D7C-B40B-05BBC6011318}" type="slidenum">
              <a:rPr lang="en-US" smtClean="0"/>
              <a:t>4</a:t>
            </a:fld>
            <a:endParaRPr lang="en-US"/>
          </a:p>
        </p:txBody>
      </p:sp>
    </p:spTree>
    <p:extLst>
      <p:ext uri="{BB962C8B-B14F-4D97-AF65-F5344CB8AC3E}">
        <p14:creationId xmlns:p14="http://schemas.microsoft.com/office/powerpoint/2010/main" val="2045283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Rich was the manager and he was the one involved in the embezzlement of money from the organization. The internal auditor was a competent individual but trusted Rich as he was his step-son. Rebecca was the book keeper but he was CPA certified and she was doing that job only because she wanted to work less then 40 hours a week as she had a child. She was also the daughter-in-law of Rich, and that was why she kept quite throughout the embezzlement.</a:t>
            </a:r>
          </a:p>
        </p:txBody>
      </p:sp>
      <p:sp>
        <p:nvSpPr>
          <p:cNvPr id="4" name="Slide Number Placeholder 3"/>
          <p:cNvSpPr>
            <a:spLocks noGrp="1"/>
          </p:cNvSpPr>
          <p:nvPr>
            <p:ph type="sldNum" sz="quarter" idx="5"/>
          </p:nvPr>
        </p:nvSpPr>
        <p:spPr/>
        <p:txBody>
          <a:bodyPr/>
          <a:lstStyle/>
          <a:p>
            <a:fld id="{31013977-1E0B-4D7C-B40B-05BBC6011318}" type="slidenum">
              <a:rPr lang="en-US" smtClean="0"/>
              <a:t>6</a:t>
            </a:fld>
            <a:endParaRPr lang="en-US"/>
          </a:p>
        </p:txBody>
      </p:sp>
    </p:spTree>
    <p:extLst>
      <p:ext uri="{BB962C8B-B14F-4D97-AF65-F5344CB8AC3E}">
        <p14:creationId xmlns:p14="http://schemas.microsoft.com/office/powerpoint/2010/main" val="1211845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HR department did not follow the due process for the appointment of a manager. They gave Rich the offer to be the manager and he accepted it without taking a pay raise. The decision was approved by the dean who wanted to save the cost of operations by not hiring a proper manager. Peter Justin was the crime partner of Rich who provided him with cash without checks and no record for a long time.</a:t>
            </a:r>
          </a:p>
        </p:txBody>
      </p:sp>
      <p:sp>
        <p:nvSpPr>
          <p:cNvPr id="4" name="Slide Number Placeholder 3"/>
          <p:cNvSpPr>
            <a:spLocks noGrp="1"/>
          </p:cNvSpPr>
          <p:nvPr>
            <p:ph type="sldNum" sz="quarter" idx="5"/>
          </p:nvPr>
        </p:nvSpPr>
        <p:spPr/>
        <p:txBody>
          <a:bodyPr/>
          <a:lstStyle/>
          <a:p>
            <a:fld id="{31013977-1E0B-4D7C-B40B-05BBC6011318}" type="slidenum">
              <a:rPr lang="en-US" smtClean="0"/>
              <a:t>7</a:t>
            </a:fld>
            <a:endParaRPr lang="en-US"/>
          </a:p>
        </p:txBody>
      </p:sp>
    </p:spTree>
    <p:extLst>
      <p:ext uri="{BB962C8B-B14F-4D97-AF65-F5344CB8AC3E}">
        <p14:creationId xmlns:p14="http://schemas.microsoft.com/office/powerpoint/2010/main" val="15126285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After a careful examination, the internal auditor group verified that the vast majority of the cash stolen by Richie from course book repurchase programs. Usually, practice for course reading affiliates to touch base on grounds two times every year (toward the finish of each fall and spring semester) to pay discount costs to repurchase course readings employees and book shops never again need. In his situation as the course book administrator, Rich exploited this chance. </a:t>
            </a:r>
          </a:p>
          <a:p>
            <a:r>
              <a:rPr lang="en-US" sz="1200" kern="1200" dirty="0">
                <a:solidFill>
                  <a:schemeClr val="tx1"/>
                </a:solidFill>
                <a:effectLst/>
                <a:latin typeface="+mn-lt"/>
                <a:ea typeface="+mn-ea"/>
                <a:cs typeface="+mn-cs"/>
              </a:rPr>
              <a:t>What remains a riddle is the way Rich could have gathered $80,000 from what ordinarily offers to ascend to a little amount of cash. Actually the safeguard was nowhere in the organization every person tried to do support and facilitate the person who was involved in frauds. The fraudulent activities were supported by those employees who were supposed to stop corruption. To identify the fraudulent activities are the primary function and duty of the internal auditors, and it has not been performing to staff in the organization. </a:t>
            </a:r>
          </a:p>
          <a:p>
            <a:endParaRPr lang="en-US" dirty="0"/>
          </a:p>
        </p:txBody>
      </p:sp>
      <p:sp>
        <p:nvSpPr>
          <p:cNvPr id="4" name="Slide Number Placeholder 3"/>
          <p:cNvSpPr>
            <a:spLocks noGrp="1"/>
          </p:cNvSpPr>
          <p:nvPr>
            <p:ph type="sldNum" sz="quarter" idx="5"/>
          </p:nvPr>
        </p:nvSpPr>
        <p:spPr/>
        <p:txBody>
          <a:bodyPr/>
          <a:lstStyle/>
          <a:p>
            <a:fld id="{31013977-1E0B-4D7C-B40B-05BBC6011318}" type="slidenum">
              <a:rPr lang="en-US" smtClean="0"/>
              <a:t>8</a:t>
            </a:fld>
            <a:endParaRPr lang="en-US"/>
          </a:p>
        </p:txBody>
      </p:sp>
    </p:spTree>
    <p:extLst>
      <p:ext uri="{BB962C8B-B14F-4D97-AF65-F5344CB8AC3E}">
        <p14:creationId xmlns:p14="http://schemas.microsoft.com/office/powerpoint/2010/main" val="35377818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As a whole the story is about the organization and its professional accountants dealing with different issues faced by the organization. There was the loss of millions of dollars because of the mismanagement, nepotism, and the lack of responsibilities by all the stakeholders. Rich was also given the responsibility to communicate with the Booker's Inc. they purchase the books which are not used by the university professors. So the university management is totally responsible for the losses and mismanagement. </a:t>
            </a:r>
          </a:p>
          <a:p>
            <a:endParaRPr lang="en-US" dirty="0"/>
          </a:p>
        </p:txBody>
      </p:sp>
      <p:sp>
        <p:nvSpPr>
          <p:cNvPr id="4" name="Slide Number Placeholder 3"/>
          <p:cNvSpPr>
            <a:spLocks noGrp="1"/>
          </p:cNvSpPr>
          <p:nvPr>
            <p:ph type="sldNum" sz="quarter" idx="5"/>
          </p:nvPr>
        </p:nvSpPr>
        <p:spPr/>
        <p:txBody>
          <a:bodyPr/>
          <a:lstStyle/>
          <a:p>
            <a:fld id="{31013977-1E0B-4D7C-B40B-05BBC6011318}" type="slidenum">
              <a:rPr lang="en-US" smtClean="0"/>
              <a:t>9</a:t>
            </a:fld>
            <a:endParaRPr lang="en-US"/>
          </a:p>
        </p:txBody>
      </p:sp>
    </p:spTree>
    <p:extLst>
      <p:ext uri="{BB962C8B-B14F-4D97-AF65-F5344CB8AC3E}">
        <p14:creationId xmlns:p14="http://schemas.microsoft.com/office/powerpoint/2010/main" val="2177859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013977-1E0B-4D7C-B40B-05BBC6011318}" type="slidenum">
              <a:rPr lang="en-US" smtClean="0"/>
              <a:t>10</a:t>
            </a:fld>
            <a:endParaRPr lang="en-US"/>
          </a:p>
        </p:txBody>
      </p:sp>
    </p:spTree>
    <p:extLst>
      <p:ext uri="{BB962C8B-B14F-4D97-AF65-F5344CB8AC3E}">
        <p14:creationId xmlns:p14="http://schemas.microsoft.com/office/powerpoint/2010/main" val="3138293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FA910AA-F192-4655-8FE5-38AD4C0D2A0C}" type="datetimeFigureOut">
              <a:rPr lang="en-US" smtClean="0"/>
              <a:t>12/20/2019</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C4B2B27-4711-4657-83AA-F2E626F62081}" type="slidenum">
              <a:rPr lang="en-US" smtClean="0"/>
              <a:t>‹#›</a:t>
            </a:fld>
            <a:endParaRPr lang="en-US"/>
          </a:p>
        </p:txBody>
      </p:sp>
    </p:spTree>
    <p:extLst>
      <p:ext uri="{BB962C8B-B14F-4D97-AF65-F5344CB8AC3E}">
        <p14:creationId xmlns:p14="http://schemas.microsoft.com/office/powerpoint/2010/main" val="4260048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A910AA-F192-4655-8FE5-38AD4C0D2A0C}" type="datetimeFigureOut">
              <a:rPr lang="en-US" smtClean="0"/>
              <a:t>12/20/2019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C4B2B27-4711-4657-83AA-F2E626F62081}" type="slidenum">
              <a:rPr lang="en-US" smtClean="0"/>
              <a:t>‹#›</a:t>
            </a:fld>
            <a:endParaRPr lang="en-US"/>
          </a:p>
        </p:txBody>
      </p:sp>
    </p:spTree>
    <p:extLst>
      <p:ext uri="{BB962C8B-B14F-4D97-AF65-F5344CB8AC3E}">
        <p14:creationId xmlns:p14="http://schemas.microsoft.com/office/powerpoint/2010/main" val="3891429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A910AA-F192-4655-8FE5-38AD4C0D2A0C}" type="datetimeFigureOut">
              <a:rPr lang="en-US" smtClean="0"/>
              <a:t>12/20/2019</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C4B2B27-4711-4657-83AA-F2E626F62081}"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0794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FA910AA-F192-4655-8FE5-38AD4C0D2A0C}" type="datetimeFigureOut">
              <a:rPr lang="en-US" smtClean="0"/>
              <a:t>12/20/2019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C4B2B27-4711-4657-83AA-F2E626F62081}" type="slidenum">
              <a:rPr lang="en-US" smtClean="0"/>
              <a:t>‹#›</a:t>
            </a:fld>
            <a:endParaRPr lang="en-US"/>
          </a:p>
        </p:txBody>
      </p:sp>
    </p:spTree>
    <p:extLst>
      <p:ext uri="{BB962C8B-B14F-4D97-AF65-F5344CB8AC3E}">
        <p14:creationId xmlns:p14="http://schemas.microsoft.com/office/powerpoint/2010/main" val="681003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FA910AA-F192-4655-8FE5-38AD4C0D2A0C}" type="datetimeFigureOut">
              <a:rPr lang="en-US" smtClean="0"/>
              <a:t>12/20/2019</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C4B2B27-4711-4657-83AA-F2E626F62081}"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375685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FA910AA-F192-4655-8FE5-38AD4C0D2A0C}" type="datetimeFigureOut">
              <a:rPr lang="en-US" smtClean="0"/>
              <a:t>12/20/2019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C4B2B27-4711-4657-83AA-F2E626F62081}" type="slidenum">
              <a:rPr lang="en-US" smtClean="0"/>
              <a:t>‹#›</a:t>
            </a:fld>
            <a:endParaRPr lang="en-US"/>
          </a:p>
        </p:txBody>
      </p:sp>
    </p:spTree>
    <p:extLst>
      <p:ext uri="{BB962C8B-B14F-4D97-AF65-F5344CB8AC3E}">
        <p14:creationId xmlns:p14="http://schemas.microsoft.com/office/powerpoint/2010/main" val="7476006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A910AA-F192-4655-8FE5-38AD4C0D2A0C}" type="datetimeFigureOut">
              <a:rPr lang="en-US" smtClean="0"/>
              <a:t>12/20/2019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C4B2B27-4711-4657-83AA-F2E626F62081}" type="slidenum">
              <a:rPr lang="en-US" smtClean="0"/>
              <a:t>‹#›</a:t>
            </a:fld>
            <a:endParaRPr lang="en-US"/>
          </a:p>
        </p:txBody>
      </p:sp>
    </p:spTree>
    <p:extLst>
      <p:ext uri="{BB962C8B-B14F-4D97-AF65-F5344CB8AC3E}">
        <p14:creationId xmlns:p14="http://schemas.microsoft.com/office/powerpoint/2010/main" val="22327126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A910AA-F192-4655-8FE5-38AD4C0D2A0C}" type="datetimeFigureOut">
              <a:rPr lang="en-US" smtClean="0"/>
              <a:t>12/20/2019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C4B2B27-4711-4657-83AA-F2E626F62081}" type="slidenum">
              <a:rPr lang="en-US" smtClean="0"/>
              <a:t>‹#›</a:t>
            </a:fld>
            <a:endParaRPr lang="en-US"/>
          </a:p>
        </p:txBody>
      </p:sp>
    </p:spTree>
    <p:extLst>
      <p:ext uri="{BB962C8B-B14F-4D97-AF65-F5344CB8AC3E}">
        <p14:creationId xmlns:p14="http://schemas.microsoft.com/office/powerpoint/2010/main" val="897633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A910AA-F192-4655-8FE5-38AD4C0D2A0C}" type="datetimeFigureOut">
              <a:rPr lang="en-US" smtClean="0"/>
              <a:t>12/20/2019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C4B2B27-4711-4657-83AA-F2E626F62081}" type="slidenum">
              <a:rPr lang="en-US" smtClean="0"/>
              <a:t>‹#›</a:t>
            </a:fld>
            <a:endParaRPr lang="en-US"/>
          </a:p>
        </p:txBody>
      </p:sp>
    </p:spTree>
    <p:extLst>
      <p:ext uri="{BB962C8B-B14F-4D97-AF65-F5344CB8AC3E}">
        <p14:creationId xmlns:p14="http://schemas.microsoft.com/office/powerpoint/2010/main" val="1352921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A910AA-F192-4655-8FE5-38AD4C0D2A0C}" type="datetimeFigureOut">
              <a:rPr lang="en-US" smtClean="0"/>
              <a:t>12/20/2019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C4B2B27-4711-4657-83AA-F2E626F62081}" type="slidenum">
              <a:rPr lang="en-US" smtClean="0"/>
              <a:t>‹#›</a:t>
            </a:fld>
            <a:endParaRPr lang="en-US"/>
          </a:p>
        </p:txBody>
      </p:sp>
    </p:spTree>
    <p:extLst>
      <p:ext uri="{BB962C8B-B14F-4D97-AF65-F5344CB8AC3E}">
        <p14:creationId xmlns:p14="http://schemas.microsoft.com/office/powerpoint/2010/main" val="3756107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FA910AA-F192-4655-8FE5-38AD4C0D2A0C}" type="datetimeFigureOut">
              <a:rPr lang="en-US" smtClean="0"/>
              <a:t>12/20/2019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C4B2B27-4711-4657-83AA-F2E626F62081}" type="slidenum">
              <a:rPr lang="en-US" smtClean="0"/>
              <a:t>‹#›</a:t>
            </a:fld>
            <a:endParaRPr lang="en-US"/>
          </a:p>
        </p:txBody>
      </p:sp>
    </p:spTree>
    <p:extLst>
      <p:ext uri="{BB962C8B-B14F-4D97-AF65-F5344CB8AC3E}">
        <p14:creationId xmlns:p14="http://schemas.microsoft.com/office/powerpoint/2010/main" val="34805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FA910AA-F192-4655-8FE5-38AD4C0D2A0C}" type="datetimeFigureOut">
              <a:rPr lang="en-US" smtClean="0"/>
              <a:t>12/20/2019</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C4B2B27-4711-4657-83AA-F2E626F62081}" type="slidenum">
              <a:rPr lang="en-US" smtClean="0"/>
              <a:t>‹#›</a:t>
            </a:fld>
            <a:endParaRPr lang="en-US"/>
          </a:p>
        </p:txBody>
      </p:sp>
    </p:spTree>
    <p:extLst>
      <p:ext uri="{BB962C8B-B14F-4D97-AF65-F5344CB8AC3E}">
        <p14:creationId xmlns:p14="http://schemas.microsoft.com/office/powerpoint/2010/main" val="2177915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A910AA-F192-4655-8FE5-38AD4C0D2A0C}" type="datetimeFigureOut">
              <a:rPr lang="en-US" smtClean="0"/>
              <a:t>12/20/2019</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C4B2B27-4711-4657-83AA-F2E626F62081}" type="slidenum">
              <a:rPr lang="en-US" smtClean="0"/>
              <a:t>‹#›</a:t>
            </a:fld>
            <a:endParaRPr lang="en-US"/>
          </a:p>
        </p:txBody>
      </p:sp>
    </p:spTree>
    <p:extLst>
      <p:ext uri="{BB962C8B-B14F-4D97-AF65-F5344CB8AC3E}">
        <p14:creationId xmlns:p14="http://schemas.microsoft.com/office/powerpoint/2010/main" val="1436624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A910AA-F192-4655-8FE5-38AD4C0D2A0C}" type="datetimeFigureOut">
              <a:rPr lang="en-US" smtClean="0"/>
              <a:t>12/20/2019</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C4B2B27-4711-4657-83AA-F2E626F62081}" type="slidenum">
              <a:rPr lang="en-US" smtClean="0"/>
              <a:t>‹#›</a:t>
            </a:fld>
            <a:endParaRPr lang="en-US"/>
          </a:p>
        </p:txBody>
      </p:sp>
    </p:spTree>
    <p:extLst>
      <p:ext uri="{BB962C8B-B14F-4D97-AF65-F5344CB8AC3E}">
        <p14:creationId xmlns:p14="http://schemas.microsoft.com/office/powerpoint/2010/main" val="1487004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A910AA-F192-4655-8FE5-38AD4C0D2A0C}" type="datetimeFigureOut">
              <a:rPr lang="en-US" smtClean="0"/>
              <a:t>12/20/2019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C4B2B27-4711-4657-83AA-F2E626F62081}" type="slidenum">
              <a:rPr lang="en-US" smtClean="0"/>
              <a:t>‹#›</a:t>
            </a:fld>
            <a:endParaRPr lang="en-US"/>
          </a:p>
        </p:txBody>
      </p:sp>
    </p:spTree>
    <p:extLst>
      <p:ext uri="{BB962C8B-B14F-4D97-AF65-F5344CB8AC3E}">
        <p14:creationId xmlns:p14="http://schemas.microsoft.com/office/powerpoint/2010/main" val="2282645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A910AA-F192-4655-8FE5-38AD4C0D2A0C}" type="datetimeFigureOut">
              <a:rPr lang="en-US" smtClean="0"/>
              <a:t>12/20/2019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C4B2B27-4711-4657-83AA-F2E626F62081}" type="slidenum">
              <a:rPr lang="en-US" smtClean="0"/>
              <a:t>‹#›</a:t>
            </a:fld>
            <a:endParaRPr lang="en-US"/>
          </a:p>
        </p:txBody>
      </p:sp>
    </p:spTree>
    <p:extLst>
      <p:ext uri="{BB962C8B-B14F-4D97-AF65-F5344CB8AC3E}">
        <p14:creationId xmlns:p14="http://schemas.microsoft.com/office/powerpoint/2010/main" val="656564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FA910AA-F192-4655-8FE5-38AD4C0D2A0C}" type="datetimeFigureOut">
              <a:rPr lang="en-US" smtClean="0"/>
              <a:t>12/20/2019</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C4B2B27-4711-4657-83AA-F2E626F62081}" type="slidenum">
              <a:rPr lang="en-US" smtClean="0"/>
              <a:t>‹#›</a:t>
            </a:fld>
            <a:endParaRPr lang="en-US"/>
          </a:p>
        </p:txBody>
      </p:sp>
    </p:spTree>
    <p:extLst>
      <p:ext uri="{BB962C8B-B14F-4D97-AF65-F5344CB8AC3E}">
        <p14:creationId xmlns:p14="http://schemas.microsoft.com/office/powerpoint/2010/main" val="331675656"/>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imanet.org/Annual_Reports/2016/_/img/IMAAnnualReport2016.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4F498-CBF9-4BFA-97AF-2229B7C9587B}"/>
              </a:ext>
            </a:extLst>
          </p:cNvPr>
          <p:cNvSpPr>
            <a:spLocks noGrp="1"/>
          </p:cNvSpPr>
          <p:nvPr>
            <p:ph type="ctrTitle"/>
          </p:nvPr>
        </p:nvSpPr>
        <p:spPr/>
        <p:txBody>
          <a:bodyPr>
            <a:normAutofit/>
          </a:bodyPr>
          <a:lstStyle/>
          <a:p>
            <a:r>
              <a:rPr lang="en-US" dirty="0"/>
              <a:t>Valuing Familiarity at the Expense of Ethics</a:t>
            </a:r>
          </a:p>
        </p:txBody>
      </p:sp>
      <p:sp>
        <p:nvSpPr>
          <p:cNvPr id="3" name="Subtitle 2">
            <a:extLst>
              <a:ext uri="{FF2B5EF4-FFF2-40B4-BE49-F238E27FC236}">
                <a16:creationId xmlns:a16="http://schemas.microsoft.com/office/drawing/2014/main" id="{C2944DD2-404B-4DFF-AE12-93DB0ACA6306}"/>
              </a:ext>
            </a:extLst>
          </p:cNvPr>
          <p:cNvSpPr>
            <a:spLocks noGrp="1"/>
          </p:cNvSpPr>
          <p:nvPr>
            <p:ph type="subTitle" idx="1"/>
          </p:nvPr>
        </p:nvSpPr>
        <p:spPr/>
        <p:txBody>
          <a:bodyPr/>
          <a:lstStyle/>
          <a:p>
            <a:r>
              <a:rPr lang="en-US" dirty="0"/>
              <a:t>The University Bookstore</a:t>
            </a:r>
          </a:p>
        </p:txBody>
      </p:sp>
    </p:spTree>
    <p:extLst>
      <p:ext uri="{BB962C8B-B14F-4D97-AF65-F5344CB8AC3E}">
        <p14:creationId xmlns:p14="http://schemas.microsoft.com/office/powerpoint/2010/main" val="1200579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DA7B7-F035-46FC-9EAE-D0BD49E96C78}"/>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56C9684-0884-466B-9FA0-D42D4317770B}"/>
              </a:ext>
            </a:extLst>
          </p:cNvPr>
          <p:cNvSpPr>
            <a:spLocks noGrp="1"/>
          </p:cNvSpPr>
          <p:nvPr>
            <p:ph idx="1"/>
          </p:nvPr>
        </p:nvSpPr>
        <p:spPr>
          <a:xfrm>
            <a:off x="2589212" y="1905000"/>
            <a:ext cx="8915400" cy="4006222"/>
          </a:xfrm>
        </p:spPr>
        <p:txBody>
          <a:bodyPr>
            <a:normAutofit lnSpcReduction="10000"/>
          </a:bodyPr>
          <a:lstStyle/>
          <a:p>
            <a:r>
              <a:rPr lang="en-US" sz="2800" dirty="0"/>
              <a:t>Institute of Management Accountants, Inc. (2016). IMA Annual Report. Retrieved March 2019, from </a:t>
            </a:r>
            <a:r>
              <a:rPr lang="en-US" sz="2800" dirty="0">
                <a:hlinkClick r:id="rId3"/>
              </a:rPr>
              <a:t>https://www.imanet.org/Annual_Reports/2016/_/img/IMAAnnualReport2016.pdf</a:t>
            </a:r>
            <a:endParaRPr lang="en-US" sz="2800" dirty="0"/>
          </a:p>
          <a:p>
            <a:r>
              <a:rPr lang="en-US" sz="2800" dirty="0"/>
              <a:t>Ho, S., Li, A., Tam, K., &amp; Zhang, F. (2015). CEO Gender, Ethical Leadership, and Accounting Conservatism. </a:t>
            </a:r>
            <a:r>
              <a:rPr lang="en-US" sz="2800" i="1" dirty="0"/>
              <a:t>Journal of Business Ethics, 127</a:t>
            </a:r>
            <a:r>
              <a:rPr lang="en-US" sz="2800" dirty="0"/>
              <a:t>(2), 351-370. doi:10.1007/s10551-013-2044-0</a:t>
            </a:r>
          </a:p>
          <a:p>
            <a:endParaRPr lang="en-US" dirty="0"/>
          </a:p>
        </p:txBody>
      </p:sp>
    </p:spTree>
    <p:extLst>
      <p:ext uri="{BB962C8B-B14F-4D97-AF65-F5344CB8AC3E}">
        <p14:creationId xmlns:p14="http://schemas.microsoft.com/office/powerpoint/2010/main" val="430332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FBFC-A849-4BE1-93AB-8B0FCFB67EA3}"/>
              </a:ext>
            </a:extLst>
          </p:cNvPr>
          <p:cNvSpPr>
            <a:spLocks noGrp="1"/>
          </p:cNvSpPr>
          <p:nvPr>
            <p:ph type="title"/>
          </p:nvPr>
        </p:nvSpPr>
        <p:spPr/>
        <p:txBody>
          <a:bodyPr/>
          <a:lstStyle/>
          <a:p>
            <a:r>
              <a:rPr lang="en-US" dirty="0"/>
              <a:t>AICPA : American Institute of Certified Public Accountants</a:t>
            </a:r>
          </a:p>
        </p:txBody>
      </p:sp>
      <p:sp>
        <p:nvSpPr>
          <p:cNvPr id="3" name="Content Placeholder 2">
            <a:extLst>
              <a:ext uri="{FF2B5EF4-FFF2-40B4-BE49-F238E27FC236}">
                <a16:creationId xmlns:a16="http://schemas.microsoft.com/office/drawing/2014/main" id="{47C96F68-97BA-4376-BD95-C177B4CA50AE}"/>
              </a:ext>
            </a:extLst>
          </p:cNvPr>
          <p:cNvSpPr>
            <a:spLocks noGrp="1"/>
          </p:cNvSpPr>
          <p:nvPr>
            <p:ph idx="1"/>
          </p:nvPr>
        </p:nvSpPr>
        <p:spPr/>
        <p:txBody>
          <a:bodyPr>
            <a:normAutofit/>
          </a:bodyPr>
          <a:lstStyle/>
          <a:p>
            <a:r>
              <a:rPr lang="en-US" sz="2400" dirty="0"/>
              <a:t>The leading organization for accountants in the US.</a:t>
            </a:r>
          </a:p>
          <a:p>
            <a:r>
              <a:rPr lang="en-US" sz="2400" dirty="0"/>
              <a:t>Present model of the code of Conduct is a robust model accepted as a formal standard in 20 states of the US.</a:t>
            </a:r>
          </a:p>
          <a:p>
            <a:r>
              <a:rPr lang="en-US" sz="2400" dirty="0"/>
              <a:t>12 other states have partially received the code of conduct. </a:t>
            </a:r>
          </a:p>
          <a:p>
            <a:r>
              <a:rPr lang="en-US" sz="2400" dirty="0"/>
              <a:t>Accountants associated with the organization willfully consent as the part of the profession wide struggle to keep up with the standards of ethics and professional practices.</a:t>
            </a:r>
          </a:p>
        </p:txBody>
      </p:sp>
    </p:spTree>
    <p:extLst>
      <p:ext uri="{BB962C8B-B14F-4D97-AF65-F5344CB8AC3E}">
        <p14:creationId xmlns:p14="http://schemas.microsoft.com/office/powerpoint/2010/main" val="2733823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D9599-1644-46BE-9EA8-1F8FF853684F}"/>
              </a:ext>
            </a:extLst>
          </p:cNvPr>
          <p:cNvSpPr>
            <a:spLocks noGrp="1"/>
          </p:cNvSpPr>
          <p:nvPr>
            <p:ph type="title"/>
          </p:nvPr>
        </p:nvSpPr>
        <p:spPr/>
        <p:txBody>
          <a:bodyPr/>
          <a:lstStyle/>
          <a:p>
            <a:r>
              <a:rPr lang="en-US" dirty="0"/>
              <a:t>Roles and Responsibilities : </a:t>
            </a:r>
          </a:p>
        </p:txBody>
      </p:sp>
      <p:sp>
        <p:nvSpPr>
          <p:cNvPr id="3" name="Content Placeholder 2">
            <a:extLst>
              <a:ext uri="{FF2B5EF4-FFF2-40B4-BE49-F238E27FC236}">
                <a16:creationId xmlns:a16="http://schemas.microsoft.com/office/drawing/2014/main" id="{9876C280-1C5D-40E4-88EC-37C5C784415A}"/>
              </a:ext>
            </a:extLst>
          </p:cNvPr>
          <p:cNvSpPr>
            <a:spLocks noGrp="1"/>
          </p:cNvSpPr>
          <p:nvPr>
            <p:ph idx="1"/>
          </p:nvPr>
        </p:nvSpPr>
        <p:spPr>
          <a:xfrm>
            <a:off x="2589212" y="1479177"/>
            <a:ext cx="8915400" cy="4432046"/>
          </a:xfrm>
        </p:spPr>
        <p:txBody>
          <a:bodyPr>
            <a:normAutofit/>
          </a:bodyPr>
          <a:lstStyle/>
          <a:p>
            <a:r>
              <a:rPr lang="en-US" sz="3200" dirty="0"/>
              <a:t>To alleviate risk and ensure safeguard of firm’s resources.</a:t>
            </a:r>
          </a:p>
          <a:p>
            <a:r>
              <a:rPr lang="en-US" sz="3200" dirty="0"/>
              <a:t>To make sure that the guidelines regarding financial transactions are being followed.</a:t>
            </a:r>
          </a:p>
          <a:p>
            <a:r>
              <a:rPr lang="en-US" sz="3200" dirty="0"/>
              <a:t>To figure out if it was a misrepresentation or a financial blunder.</a:t>
            </a:r>
          </a:p>
        </p:txBody>
      </p:sp>
    </p:spTree>
    <p:extLst>
      <p:ext uri="{BB962C8B-B14F-4D97-AF65-F5344CB8AC3E}">
        <p14:creationId xmlns:p14="http://schemas.microsoft.com/office/powerpoint/2010/main" val="1185004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89067-0871-48B0-8FFA-7E6DCCEB6D5B}"/>
              </a:ext>
            </a:extLst>
          </p:cNvPr>
          <p:cNvSpPr>
            <a:spLocks noGrp="1"/>
          </p:cNvSpPr>
          <p:nvPr>
            <p:ph type="title"/>
          </p:nvPr>
        </p:nvSpPr>
        <p:spPr>
          <a:xfrm>
            <a:off x="2592925" y="624110"/>
            <a:ext cx="8911687" cy="881960"/>
          </a:xfrm>
        </p:spPr>
        <p:txBody>
          <a:bodyPr/>
          <a:lstStyle/>
          <a:p>
            <a:r>
              <a:rPr lang="en-US" dirty="0"/>
              <a:t>Accounting</a:t>
            </a:r>
          </a:p>
        </p:txBody>
      </p:sp>
      <p:sp>
        <p:nvSpPr>
          <p:cNvPr id="3" name="Content Placeholder 2">
            <a:extLst>
              <a:ext uri="{FF2B5EF4-FFF2-40B4-BE49-F238E27FC236}">
                <a16:creationId xmlns:a16="http://schemas.microsoft.com/office/drawing/2014/main" id="{FE9A1973-400A-4E8C-8741-6F8FA5EF5853}"/>
              </a:ext>
            </a:extLst>
          </p:cNvPr>
          <p:cNvSpPr>
            <a:spLocks noGrp="1"/>
          </p:cNvSpPr>
          <p:nvPr>
            <p:ph idx="1"/>
          </p:nvPr>
        </p:nvSpPr>
        <p:spPr>
          <a:xfrm>
            <a:off x="2592925" y="1506070"/>
            <a:ext cx="8915400" cy="4948517"/>
          </a:xfrm>
        </p:spPr>
        <p:txBody>
          <a:bodyPr>
            <a:normAutofit fontScale="92500"/>
          </a:bodyPr>
          <a:lstStyle/>
          <a:p>
            <a:r>
              <a:rPr lang="en-US" sz="2800" dirty="0"/>
              <a:t>Accounting is generating information which is used for future decision making. If the information is true and trustworthy a decision made will be right, and no ethical issues will arise.</a:t>
            </a:r>
          </a:p>
          <a:p>
            <a:r>
              <a:rPr lang="en-US" sz="2800" dirty="0"/>
              <a:t>The ethical decisions of the internal auditors are fundamentally framed by the principles, strategies and decisions of an association.</a:t>
            </a:r>
          </a:p>
          <a:p>
            <a:r>
              <a:rPr lang="en-US" sz="2800" dirty="0">
                <a:solidFill>
                  <a:schemeClr val="tx1"/>
                </a:solidFill>
              </a:rPr>
              <a:t>To provide external control system about their members the professional bodies also contribute to the member firm's internal management control system. </a:t>
            </a:r>
            <a:endParaRPr lang="en-US" sz="2800" dirty="0"/>
          </a:p>
          <a:p>
            <a:endParaRPr lang="en-US" sz="3200" dirty="0"/>
          </a:p>
        </p:txBody>
      </p:sp>
    </p:spTree>
    <p:extLst>
      <p:ext uri="{BB962C8B-B14F-4D97-AF65-F5344CB8AC3E}">
        <p14:creationId xmlns:p14="http://schemas.microsoft.com/office/powerpoint/2010/main" val="443318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CBCA7-82CF-48F9-BCBD-912CE400C91B}"/>
              </a:ext>
            </a:extLst>
          </p:cNvPr>
          <p:cNvSpPr>
            <a:spLocks noGrp="1"/>
          </p:cNvSpPr>
          <p:nvPr>
            <p:ph type="title"/>
          </p:nvPr>
        </p:nvSpPr>
        <p:spPr/>
        <p:txBody>
          <a:bodyPr/>
          <a:lstStyle/>
          <a:p>
            <a:r>
              <a:rPr lang="en-US" dirty="0"/>
              <a:t>Case Study: The University Bookstore</a:t>
            </a:r>
          </a:p>
        </p:txBody>
      </p:sp>
      <p:sp>
        <p:nvSpPr>
          <p:cNvPr id="3" name="Content Placeholder 2">
            <a:extLst>
              <a:ext uri="{FF2B5EF4-FFF2-40B4-BE49-F238E27FC236}">
                <a16:creationId xmlns:a16="http://schemas.microsoft.com/office/drawing/2014/main" id="{66AE9AC7-6AB0-4558-B1EC-7E49C032956C}"/>
              </a:ext>
            </a:extLst>
          </p:cNvPr>
          <p:cNvSpPr>
            <a:spLocks noGrp="1"/>
          </p:cNvSpPr>
          <p:nvPr>
            <p:ph idx="1"/>
          </p:nvPr>
        </p:nvSpPr>
        <p:spPr>
          <a:xfrm>
            <a:off x="2589212" y="1452282"/>
            <a:ext cx="8915400" cy="4458940"/>
          </a:xfrm>
        </p:spPr>
        <p:txBody>
          <a:bodyPr>
            <a:normAutofit lnSpcReduction="10000"/>
          </a:bodyPr>
          <a:lstStyle/>
          <a:p>
            <a:r>
              <a:rPr lang="en-US" sz="2800" dirty="0"/>
              <a:t>The manager Rich committed extortion due to lack of internal checks.</a:t>
            </a:r>
          </a:p>
          <a:p>
            <a:r>
              <a:rPr lang="en-US" sz="2800" dirty="0"/>
              <a:t>The role of internal auditors, external auditors, the CPA and other stakeholders will also be discussed.</a:t>
            </a:r>
          </a:p>
          <a:p>
            <a:r>
              <a:rPr lang="en-US" sz="2800" dirty="0"/>
              <a:t>The HR department and their incompetency in the whole incident will be discussed.</a:t>
            </a:r>
          </a:p>
          <a:p>
            <a:r>
              <a:rPr lang="en-US" sz="2800" dirty="0"/>
              <a:t>The effects of inter-personal relationships of the employees on the efficient functioning of the organization will also be explained.</a:t>
            </a:r>
          </a:p>
        </p:txBody>
      </p:sp>
    </p:spTree>
    <p:extLst>
      <p:ext uri="{BB962C8B-B14F-4D97-AF65-F5344CB8AC3E}">
        <p14:creationId xmlns:p14="http://schemas.microsoft.com/office/powerpoint/2010/main" val="964761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E933-5E24-4BC1-ABEF-676215C250B9}"/>
              </a:ext>
            </a:extLst>
          </p:cNvPr>
          <p:cNvSpPr>
            <a:spLocks noGrp="1"/>
          </p:cNvSpPr>
          <p:nvPr>
            <p:ph type="title"/>
          </p:nvPr>
        </p:nvSpPr>
        <p:spPr/>
        <p:txBody>
          <a:bodyPr/>
          <a:lstStyle/>
          <a:p>
            <a:r>
              <a:rPr lang="en-US" dirty="0"/>
              <a:t>Main characters of the case</a:t>
            </a:r>
          </a:p>
        </p:txBody>
      </p:sp>
      <p:graphicFrame>
        <p:nvGraphicFramePr>
          <p:cNvPr id="4" name="Content Placeholder 3">
            <a:extLst>
              <a:ext uri="{FF2B5EF4-FFF2-40B4-BE49-F238E27FC236}">
                <a16:creationId xmlns:a16="http://schemas.microsoft.com/office/drawing/2014/main" id="{1A6DA74C-1609-41D8-9DE6-2831713D5067}"/>
              </a:ext>
            </a:extLst>
          </p:cNvPr>
          <p:cNvGraphicFramePr>
            <a:graphicFrameLocks noGrp="1"/>
          </p:cNvGraphicFramePr>
          <p:nvPr>
            <p:ph idx="1"/>
            <p:extLst>
              <p:ext uri="{D42A27DB-BD31-4B8C-83A1-F6EECF244321}">
                <p14:modId xmlns:p14="http://schemas.microsoft.com/office/powerpoint/2010/main" val="3753486935"/>
              </p:ext>
            </p:extLst>
          </p:nvPr>
        </p:nvGraphicFramePr>
        <p:xfrm>
          <a:off x="2194766" y="1905000"/>
          <a:ext cx="8915400" cy="3778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82165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E933-5E24-4BC1-ABEF-676215C250B9}"/>
              </a:ext>
            </a:extLst>
          </p:cNvPr>
          <p:cNvSpPr>
            <a:spLocks noGrp="1"/>
          </p:cNvSpPr>
          <p:nvPr>
            <p:ph type="title"/>
          </p:nvPr>
        </p:nvSpPr>
        <p:spPr/>
        <p:txBody>
          <a:bodyPr/>
          <a:lstStyle/>
          <a:p>
            <a:r>
              <a:rPr lang="en-US" dirty="0"/>
              <a:t>Main characters of the case</a:t>
            </a:r>
          </a:p>
        </p:txBody>
      </p:sp>
      <p:graphicFrame>
        <p:nvGraphicFramePr>
          <p:cNvPr id="4" name="Content Placeholder 3">
            <a:extLst>
              <a:ext uri="{FF2B5EF4-FFF2-40B4-BE49-F238E27FC236}">
                <a16:creationId xmlns:a16="http://schemas.microsoft.com/office/drawing/2014/main" id="{1A6DA74C-1609-41D8-9DE6-2831713D5067}"/>
              </a:ext>
            </a:extLst>
          </p:cNvPr>
          <p:cNvGraphicFramePr>
            <a:graphicFrameLocks noGrp="1"/>
          </p:cNvGraphicFramePr>
          <p:nvPr>
            <p:ph idx="1"/>
            <p:extLst>
              <p:ext uri="{D42A27DB-BD31-4B8C-83A1-F6EECF244321}">
                <p14:modId xmlns:p14="http://schemas.microsoft.com/office/powerpoint/2010/main" val="520427113"/>
              </p:ext>
            </p:extLst>
          </p:nvPr>
        </p:nvGraphicFramePr>
        <p:xfrm>
          <a:off x="1911608" y="1905000"/>
          <a:ext cx="8915400" cy="41002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59218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1EF11-F90E-49CA-A8FA-C39EA4640809}"/>
              </a:ext>
            </a:extLst>
          </p:cNvPr>
          <p:cNvSpPr>
            <a:spLocks noGrp="1"/>
          </p:cNvSpPr>
          <p:nvPr>
            <p:ph type="title"/>
          </p:nvPr>
        </p:nvSpPr>
        <p:spPr>
          <a:xfrm>
            <a:off x="2592925" y="624110"/>
            <a:ext cx="8911687" cy="828172"/>
          </a:xfrm>
        </p:spPr>
        <p:txBody>
          <a:bodyPr/>
          <a:lstStyle/>
          <a:p>
            <a:r>
              <a:rPr lang="en-US" dirty="0"/>
              <a:t>The Fraud</a:t>
            </a:r>
          </a:p>
        </p:txBody>
      </p:sp>
      <p:sp>
        <p:nvSpPr>
          <p:cNvPr id="3" name="Content Placeholder 2">
            <a:extLst>
              <a:ext uri="{FF2B5EF4-FFF2-40B4-BE49-F238E27FC236}">
                <a16:creationId xmlns:a16="http://schemas.microsoft.com/office/drawing/2014/main" id="{C6FABEE8-DF5A-46D1-BD44-06633893F73F}"/>
              </a:ext>
            </a:extLst>
          </p:cNvPr>
          <p:cNvSpPr>
            <a:spLocks noGrp="1"/>
          </p:cNvSpPr>
          <p:nvPr>
            <p:ph idx="1"/>
          </p:nvPr>
        </p:nvSpPr>
        <p:spPr>
          <a:xfrm>
            <a:off x="2589212" y="1953490"/>
            <a:ext cx="8915400" cy="3957731"/>
          </a:xfrm>
        </p:spPr>
        <p:txBody>
          <a:bodyPr>
            <a:normAutofit/>
          </a:bodyPr>
          <a:lstStyle/>
          <a:p>
            <a:r>
              <a:rPr lang="en-US" sz="3200" dirty="0"/>
              <a:t>Majority cash stolen from course book repurchase programs.</a:t>
            </a:r>
          </a:p>
          <a:p>
            <a:r>
              <a:rPr lang="en-US" sz="3200" dirty="0"/>
              <a:t>Rich fraudulently gathered 80,000$ evading all safeguards put in place by the organization.</a:t>
            </a:r>
          </a:p>
        </p:txBody>
      </p:sp>
    </p:spTree>
    <p:extLst>
      <p:ext uri="{BB962C8B-B14F-4D97-AF65-F5344CB8AC3E}">
        <p14:creationId xmlns:p14="http://schemas.microsoft.com/office/powerpoint/2010/main" val="3698829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82604-BF4F-4419-ACB9-471ABAFBCC12}"/>
              </a:ext>
            </a:extLst>
          </p:cNvPr>
          <p:cNvSpPr>
            <a:spLocks noGrp="1"/>
          </p:cNvSpPr>
          <p:nvPr>
            <p:ph type="title"/>
          </p:nvPr>
        </p:nvSpPr>
        <p:spPr/>
        <p:txBody>
          <a:bodyPr/>
          <a:lstStyle/>
          <a:p>
            <a:r>
              <a:rPr lang="en-US" dirty="0"/>
              <a:t>The Fraud</a:t>
            </a:r>
          </a:p>
        </p:txBody>
      </p:sp>
      <p:sp>
        <p:nvSpPr>
          <p:cNvPr id="3" name="Content Placeholder 2">
            <a:extLst>
              <a:ext uri="{FF2B5EF4-FFF2-40B4-BE49-F238E27FC236}">
                <a16:creationId xmlns:a16="http://schemas.microsoft.com/office/drawing/2014/main" id="{1F9CFC4A-C1E3-4C30-AA4F-87520919C5E2}"/>
              </a:ext>
            </a:extLst>
          </p:cNvPr>
          <p:cNvSpPr>
            <a:spLocks noGrp="1"/>
          </p:cNvSpPr>
          <p:nvPr>
            <p:ph idx="1"/>
          </p:nvPr>
        </p:nvSpPr>
        <p:spPr>
          <a:xfrm>
            <a:off x="2589212" y="2133600"/>
            <a:ext cx="8915400" cy="3581400"/>
          </a:xfrm>
        </p:spPr>
        <p:txBody>
          <a:bodyPr>
            <a:normAutofit lnSpcReduction="10000"/>
          </a:bodyPr>
          <a:lstStyle/>
          <a:p>
            <a:r>
              <a:rPr lang="en-US" sz="3200" dirty="0">
                <a:solidFill>
                  <a:schemeClr val="tx1"/>
                </a:solidFill>
              </a:rPr>
              <a:t>The fraudulent activities were supported by those employees who were supposed to stop corruption.</a:t>
            </a:r>
          </a:p>
          <a:p>
            <a:r>
              <a:rPr lang="en-US" sz="3200" dirty="0">
                <a:solidFill>
                  <a:schemeClr val="tx1"/>
                </a:solidFill>
              </a:rPr>
              <a:t>There was the loss of millions of dollars because of the mismanagement, nepotism, and the lack of responsibilities by all the stakeholders.</a:t>
            </a:r>
            <a:endParaRPr lang="en-US" sz="3200" dirty="0"/>
          </a:p>
        </p:txBody>
      </p:sp>
    </p:spTree>
    <p:extLst>
      <p:ext uri="{BB962C8B-B14F-4D97-AF65-F5344CB8AC3E}">
        <p14:creationId xmlns:p14="http://schemas.microsoft.com/office/powerpoint/2010/main" val="289604552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C333A"/>
      </a:dk2>
      <a:lt2>
        <a:srgbClr val="D6ECED"/>
      </a:lt2>
      <a:accent1>
        <a:srgbClr val="DE32DE"/>
      </a:accent1>
      <a:accent2>
        <a:srgbClr val="F42B8A"/>
      </a:accent2>
      <a:accent3>
        <a:srgbClr val="349FE7"/>
      </a:accent3>
      <a:accent4>
        <a:srgbClr val="565FF8"/>
      </a:accent4>
      <a:accent5>
        <a:srgbClr val="876BE7"/>
      </a:accent5>
      <a:accent6>
        <a:srgbClr val="F268C2"/>
      </a:accent6>
      <a:hlink>
        <a:srgbClr val="F55CF9"/>
      </a:hlink>
      <a:folHlink>
        <a:srgbClr val="E8A0EE"/>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396</TotalTime>
  <Words>1179</Words>
  <Application>Microsoft Office PowerPoint</Application>
  <PresentationFormat>Widescreen</PresentationFormat>
  <Paragraphs>66</Paragraphs>
  <Slides>10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Century Gothic</vt:lpstr>
      <vt:lpstr>Wingdings 3</vt:lpstr>
      <vt:lpstr>Wisp</vt:lpstr>
      <vt:lpstr>Valuing Familiarity at the Expense of Ethics</vt:lpstr>
      <vt:lpstr>AICPA : American Institute of Certified Public Accountants</vt:lpstr>
      <vt:lpstr>Roles and Responsibilities : </vt:lpstr>
      <vt:lpstr>Accounting</vt:lpstr>
      <vt:lpstr>Case Study: The University Bookstore</vt:lpstr>
      <vt:lpstr>Main characters of the case</vt:lpstr>
      <vt:lpstr>Main characters of the case</vt:lpstr>
      <vt:lpstr>The Fraud</vt:lpstr>
      <vt:lpstr>The Fraud</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Valuing Familiarity at the Expense of Ethics</dc:title>
  <dc:creator>morning</dc:creator>
  <cp:lastModifiedBy>morning</cp:lastModifiedBy>
  <cp:revision>42</cp:revision>
  <dcterms:created xsi:type="dcterms:W3CDTF">2019-12-20T05:58:20Z</dcterms:created>
  <dcterms:modified xsi:type="dcterms:W3CDTF">2019-12-20T12:36:14Z</dcterms:modified>
</cp:coreProperties>
</file>