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77" r:id="rId3"/>
    <p:sldId id="278" r:id="rId4"/>
    <p:sldId id="268" r:id="rId5"/>
    <p:sldId id="272" r:id="rId6"/>
    <p:sldId id="273" r:id="rId7"/>
    <p:sldId id="259" r:id="rId8"/>
    <p:sldId id="260" r:id="rId9"/>
    <p:sldId id="261" r:id="rId10"/>
    <p:sldId id="262" r:id="rId11"/>
    <p:sldId id="263" r:id="rId12"/>
    <p:sldId id="266" r:id="rId13"/>
    <p:sldId id="264" r:id="rId14"/>
    <p:sldId id="265" r:id="rId15"/>
    <p:sldId id="267" r:id="rId16"/>
    <p:sldId id="269" r:id="rId17"/>
    <p:sldId id="270" r:id="rId18"/>
    <p:sldId id="271"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96BC23C-711F-4846-807A-3019C9322429}">
          <p14:sldIdLst>
            <p14:sldId id="256"/>
            <p14:sldId id="277"/>
            <p14:sldId id="278"/>
            <p14:sldId id="268"/>
            <p14:sldId id="272"/>
            <p14:sldId id="273"/>
            <p14:sldId id="259"/>
            <p14:sldId id="260"/>
            <p14:sldId id="261"/>
            <p14:sldId id="262"/>
            <p14:sldId id="263"/>
            <p14:sldId id="266"/>
            <p14:sldId id="264"/>
            <p14:sldId id="265"/>
            <p14:sldId id="267"/>
            <p14:sldId id="269"/>
            <p14:sldId id="270"/>
            <p14:sldId id="271"/>
            <p14:sldId id="274"/>
            <p14:sldId id="275"/>
            <p14:sldId id="27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main Gary" initials="Romain Ga" lastIdx="8" clrIdx="0">
    <p:extLst>
      <p:ext uri="{19B8F6BF-5375-455C-9EA6-DF929625EA0E}">
        <p15:presenceInfo xmlns:p15="http://schemas.microsoft.com/office/powerpoint/2012/main" userId="Romain Ga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87" autoAdjust="0"/>
    <p:restoredTop sz="94660"/>
  </p:normalViewPr>
  <p:slideViewPr>
    <p:cSldViewPr snapToGrid="0">
      <p:cViewPr varScale="1">
        <p:scale>
          <a:sx n="87" d="100"/>
          <a:sy n="87" d="100"/>
        </p:scale>
        <p:origin x="5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1D7177-EE06-4E0E-A353-577D1E1B766C}" type="datetimeFigureOut">
              <a:rPr lang="en-US" smtClean="0"/>
              <a:t>7/16/2019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8D5B72-D6C8-42DC-B100-7284923F4159}" type="slidenum">
              <a:rPr lang="en-US" smtClean="0"/>
              <a:t>‹#›</a:t>
            </a:fld>
            <a:endParaRPr lang="en-US" dirty="0"/>
          </a:p>
        </p:txBody>
      </p:sp>
    </p:spTree>
    <p:extLst>
      <p:ext uri="{BB962C8B-B14F-4D97-AF65-F5344CB8AC3E}">
        <p14:creationId xmlns:p14="http://schemas.microsoft.com/office/powerpoint/2010/main" val="95503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anose="02020603050405020304" pitchFamily="18" charset="0"/>
                <a:cs typeface="Times New Roman" panose="02020603050405020304" pitchFamily="18" charset="0"/>
              </a:rPr>
              <a:t>The author of the book was born on April 9, 1929. She is an American author who was born in Brooklyn and her parents were Barbadian. She took her last degree from the Hunter college in 1955 after which she wrote prose for sometime but returned to literature soon after. She got to spend time with Langston Hughes which gave her work a new direction.</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2</a:t>
            </a:fld>
            <a:endParaRPr lang="en-US"/>
          </a:p>
        </p:txBody>
      </p:sp>
    </p:spTree>
    <p:extLst>
      <p:ext uri="{BB962C8B-B14F-4D97-AF65-F5344CB8AC3E}">
        <p14:creationId xmlns:p14="http://schemas.microsoft.com/office/powerpoint/2010/main" val="673568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At different ages, there are different thoughts and problems faced by Selina. At the age of 10-12, she thinks about the white family that lived in the Brownstones house in which her family lived now. As she grew older, she started discussing signs of womanhood and puberty with her friend named Beryl. Both of them were not clear about the actual signs and processes as yet.  There was a war outside of her house as well as inside of her house as her mother  insisted her father to sell the piece of land but he refused. Her mother sells the land illegally and her father commits suicide by jumping off the ship. As the time goes on, she joins the association and meets Clive and both try to get scholarships of association to get away from their respective mothers. Selina gets the scholarship on the basis of fake credentials. She also finds dancing as her major interest in the college. She was then introduced to the racism by the parent of one of the dance club members. At the end she decides to live alone as an independent woman.</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11</a:t>
            </a:fld>
            <a:endParaRPr lang="en-US" dirty="0"/>
          </a:p>
        </p:txBody>
      </p:sp>
    </p:spTree>
    <p:extLst>
      <p:ext uri="{BB962C8B-B14F-4D97-AF65-F5344CB8AC3E}">
        <p14:creationId xmlns:p14="http://schemas.microsoft.com/office/powerpoint/2010/main" val="361950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A literary part that shows how the author uses various words and how he chooses them. The sentence structure also play an important part in this regard. The overall mood of the piece of writing is developed with the help of images and various characters. The term thus describes how the author explains the events, objects and ideas. The usage of third person narrative in the book means that the focus of the story continuously shifts from one person to another.  The description of similarities and differences between incumbents of the brownstones have been used to show the similarities and differences between the people of that community.</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12</a:t>
            </a:fld>
            <a:endParaRPr lang="en-US" dirty="0"/>
          </a:p>
        </p:txBody>
      </p:sp>
    </p:spTree>
    <p:extLst>
      <p:ext uri="{BB962C8B-B14F-4D97-AF65-F5344CB8AC3E}">
        <p14:creationId xmlns:p14="http://schemas.microsoft.com/office/powerpoint/2010/main" val="1560417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This novel is divided into four books and has been communicated in a third person.  This person is supposed to have some access to the inner thoughts of some of the characters. Most of the narrative Is done by Salina but sometimes the focus shifts to some other person such as Miss Thompson. There is a certain usage of imagery by the author in order to show something that will happen in the near  future for example, the end of relationship between Selina and Clive is shown by the end of spring. There are  many explanations of Selina’s point of view  in different time periods and she imagines herself to be similar to different people at different times.  At the time when she drank rum with Suggie, thought herself to be like her. This change in point of view also allows her to identify different people from different walks of like such as Miss Mary or Miss Thompson.  The darkest part of the narrative is when she comes across the racism and at this point she comes to know how she is perceived by many white people.</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13</a:t>
            </a:fld>
            <a:endParaRPr lang="en-US" dirty="0"/>
          </a:p>
        </p:txBody>
      </p:sp>
    </p:spTree>
    <p:extLst>
      <p:ext uri="{BB962C8B-B14F-4D97-AF65-F5344CB8AC3E}">
        <p14:creationId xmlns:p14="http://schemas.microsoft.com/office/powerpoint/2010/main" val="1330381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With the passage of time, her point of view is expanded and then she sees the reality that whatever she used to think was no more than an illusion. She is much more comfortable with the things associated with Barbadian culture for example, the dancing and other related things.</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14</a:t>
            </a:fld>
            <a:endParaRPr lang="en-US" dirty="0"/>
          </a:p>
        </p:txBody>
      </p:sp>
    </p:spTree>
    <p:extLst>
      <p:ext uri="{BB962C8B-B14F-4D97-AF65-F5344CB8AC3E}">
        <p14:creationId xmlns:p14="http://schemas.microsoft.com/office/powerpoint/2010/main" val="2807097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 novel tries to get into the details of forcing someone to do something by using the notion of ethnic unity.  This book does not say that there is no unique identity for a single person against the identity of the whole ethnic class, it shows that there is a continuous struggle between the two major parts of the society. The main character girl has two distinct nations to see. The American and The Barbadian cultures and ethnicities. This difference is more prominent due to the presence of strict parental role played by Silla. This strict role gives the children their own ways of deciding on the path they choose for the ethnic lives. This also shows why the character feels uneasy in coming to terms with the differences between individualism and communalism.</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15</a:t>
            </a:fld>
            <a:endParaRPr lang="en-US" dirty="0"/>
          </a:p>
        </p:txBody>
      </p:sp>
    </p:spTree>
    <p:extLst>
      <p:ext uri="{BB962C8B-B14F-4D97-AF65-F5344CB8AC3E}">
        <p14:creationId xmlns:p14="http://schemas.microsoft.com/office/powerpoint/2010/main" val="3540144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 author likes certain characters and Americanness is the main factor that is common among them. This shows that there is a certain degree of  racism shown in the book. The main character of the book also comes across the racism element during the course of her life and come to know what these white people think about the other races. The major repellant to Selina comes through slowly as the novel progresses. The careful construction of ethnicity has allowed the author to assert ethnicity and individualism at the same time. </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16</a:t>
            </a:fld>
            <a:endParaRPr lang="en-US" dirty="0"/>
          </a:p>
        </p:txBody>
      </p:sp>
    </p:spTree>
    <p:extLst>
      <p:ext uri="{BB962C8B-B14F-4D97-AF65-F5344CB8AC3E}">
        <p14:creationId xmlns:p14="http://schemas.microsoft.com/office/powerpoint/2010/main" val="1305805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 author has to take on the ethnic pressures and at the same time keep the individualism intact. There is a clear need that the main character should be justified as to why she has taken the path of individualism. The need to justify the  presence of individualism creates a certain level of tension in the story. The author has to show some negative aspects of the ethnic community so that the existence of individualism can be justified.  Showing too much negative aspects of the ethnic community will leave the main character with such over confidence that will lead her to some destructive behavior. The polite behaviors between Salina and her mother have shown that there is a link between the old-world ethnic community and individualism. </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17</a:t>
            </a:fld>
            <a:endParaRPr lang="en-US" dirty="0"/>
          </a:p>
        </p:txBody>
      </p:sp>
    </p:spTree>
    <p:extLst>
      <p:ext uri="{BB962C8B-B14F-4D97-AF65-F5344CB8AC3E}">
        <p14:creationId xmlns:p14="http://schemas.microsoft.com/office/powerpoint/2010/main" val="13781791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 reviewers noted some small problems in the novel, most of which were due to the inexperience of the writer. Sometimes the narrow mindedness of the reviewers criticize the sexual exposure that Salina has experienced. At some place in the book, the author has shown the creation of great impulse. The family characters are all different and all of them have been described and detailed in a comprehensive manner. The author has beautifully used the brown girl to depict the phylon of the black people whereas the brownstones refer to the problems that these people face during the course of their lives. This book also led the way for several other black writers to  show their thoughts on racism.</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18</a:t>
            </a:fld>
            <a:endParaRPr lang="en-US" dirty="0"/>
          </a:p>
        </p:txBody>
      </p:sp>
    </p:spTree>
    <p:extLst>
      <p:ext uri="{BB962C8B-B14F-4D97-AF65-F5344CB8AC3E}">
        <p14:creationId xmlns:p14="http://schemas.microsoft.com/office/powerpoint/2010/main" val="311000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anose="02020603050405020304" pitchFamily="18" charset="0"/>
                <a:cs typeface="Times New Roman" panose="02020603050405020304" pitchFamily="18" charset="0"/>
              </a:rPr>
              <a:t>“And nothing, no matter how beautiful, was ever described as simply beautiful. It was always ‘beautiful-ugly’: the beautiful-ugly dress, the beautiful-ugly house, the beautiful-ugly car. Why the word ''ugly,'' I used to wonder, when the thing they were referring to was beautiful, and they knew it. Why the antonym, the contradiction, the linking of opposites? It used to puzzle me greatly as a child.” (Marshall, 1983)</a:t>
            </a:r>
            <a:endParaRPr 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19</a:t>
            </a:fld>
            <a:endParaRPr lang="en-US" dirty="0"/>
          </a:p>
        </p:txBody>
      </p:sp>
    </p:spTree>
    <p:extLst>
      <p:ext uri="{BB962C8B-B14F-4D97-AF65-F5344CB8AC3E}">
        <p14:creationId xmlns:p14="http://schemas.microsoft.com/office/powerpoint/2010/main" val="31503570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 novel is beautifully written and has duly expressed the feelings of a young girl who tries to find a way of expression for her own self. There are a large number of problems faced by the girl and biggest challenge is posed by her own mother who tries to make her just like she is. The most interesting part of the novel is when she comes across the outside world and especially the racism issue. She identifies the hard way that the whites still do not accept them as a part of their country and even humans.</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20</a:t>
            </a:fld>
            <a:endParaRPr lang="en-US" dirty="0"/>
          </a:p>
        </p:txBody>
      </p:sp>
    </p:spTree>
    <p:extLst>
      <p:ext uri="{BB962C8B-B14F-4D97-AF65-F5344CB8AC3E}">
        <p14:creationId xmlns:p14="http://schemas.microsoft.com/office/powerpoint/2010/main" val="1490739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Times New Roman" panose="02020603050405020304" pitchFamily="18" charset="0"/>
                <a:cs typeface="Times New Roman" panose="02020603050405020304" pitchFamily="18" charset="0"/>
              </a:rPr>
              <a:t>She has taught at various universities that include the Virginia Commonwealth university and Yale University. She also held the Helen Gould Sheppard chair for literature and culture at the New York University. She also received and honorary degree from the Bates college in 1993. Currently she is living in Richmond Va. She has won a Dos Pass </a:t>
            </a:r>
            <a:r>
              <a:rPr lang="en-US" sz="1200" dirty="0" err="1" smtClean="0">
                <a:latin typeface="Times New Roman" panose="02020603050405020304" pitchFamily="18" charset="0"/>
                <a:cs typeface="Times New Roman" panose="02020603050405020304" pitchFamily="18" charset="0"/>
              </a:rPr>
              <a:t>os</a:t>
            </a:r>
            <a:r>
              <a:rPr lang="en-US" sz="1200" dirty="0" smtClean="0">
                <a:latin typeface="Times New Roman" panose="02020603050405020304" pitchFamily="18" charset="0"/>
                <a:cs typeface="Times New Roman" panose="02020603050405020304" pitchFamily="18" charset="0"/>
              </a:rPr>
              <a:t> prize for literature. In 1994, she was named as a literary lion by the New York Public Library.</a:t>
            </a:r>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3</a:t>
            </a:fld>
            <a:endParaRPr lang="en-US"/>
          </a:p>
        </p:txBody>
      </p:sp>
    </p:spTree>
    <p:extLst>
      <p:ext uri="{BB962C8B-B14F-4D97-AF65-F5344CB8AC3E}">
        <p14:creationId xmlns:p14="http://schemas.microsoft.com/office/powerpoint/2010/main" val="1575312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 family members presented in the book have different and conflicting ambitions that has led to the suicide of the family head. The main character of the book seems to be a misfit in the story because of her looks, thoughts and utterances. The books shows a relationship between  a man and a woman that has only agony and fury in it. There is no affection in their relationship and the only look that is expressed between them is the one when the man is arrested for being an illegal immigrant. The wife has been more ambitious than the husband and this makes her life miserable as for a large number of Caribbean women. The author has made a commendable job to let the readers see the life of islanders and still being present in the New York City. One of the criticism that can be associated to this book is that it uses excessive words from the old Greek literature. </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4</a:t>
            </a:fld>
            <a:endParaRPr lang="en-US" dirty="0"/>
          </a:p>
        </p:txBody>
      </p:sp>
    </p:spTree>
    <p:extLst>
      <p:ext uri="{BB962C8B-B14F-4D97-AF65-F5344CB8AC3E}">
        <p14:creationId xmlns:p14="http://schemas.microsoft.com/office/powerpoint/2010/main" val="1854349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 author has said that the relationship of her mother and the language inspired her to take on the writing. She was brought up among poets but those people did not have any characteristic that matched the imagery of poets. These women were dressed just as the ordinary housewives did and the mother of Salina was also the same. These ladies took on the cleaning services for the homes of the white people to earn their livings. The ladies talked to each other the way poets do and this helped take away the pains that came through their cleaning work. The main character did not seem to understand this sort of therapy when she was young but with the passage of time, she started to understand that the talk between these ladies helped them regain their own selves.</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5</a:t>
            </a:fld>
            <a:endParaRPr lang="en-US" dirty="0"/>
          </a:p>
        </p:txBody>
      </p:sp>
    </p:spTree>
    <p:extLst>
      <p:ext uri="{BB962C8B-B14F-4D97-AF65-F5344CB8AC3E}">
        <p14:creationId xmlns:p14="http://schemas.microsoft.com/office/powerpoint/2010/main" val="101077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dirty="0">
                <a:latin typeface="Times New Roman" panose="02020603050405020304" pitchFamily="18" charset="0"/>
                <a:cs typeface="Times New Roman" panose="02020603050405020304" pitchFamily="18" charset="0"/>
              </a:rPr>
              <a:t>The major theme that has been at work in the book is the  personal and social alienation. The environment does not welcome a black girl who is trying to make her own individuality in a society where racism exists. The buildings seem to be encircling the girl for a longer period of time than expected just like her dark skin.  All the people whom she meets seem to be stuck in the darkness of their own lives and show that different things provide power to different people. </a:t>
            </a:r>
          </a:p>
          <a:p>
            <a:pPr algn="just"/>
            <a:r>
              <a:rPr lang="en-US" sz="1200" dirty="0">
                <a:latin typeface="Times New Roman" panose="02020603050405020304" pitchFamily="18" charset="0"/>
                <a:cs typeface="Times New Roman" panose="02020603050405020304" pitchFamily="18" charset="0"/>
              </a:rPr>
              <a:t>Suggie seemed to take power from her sexual encounters that apparently have no meanings. Miss Thompson continues to remind the violent interactions of the world with the black, the weak and the women.  Selina thinks that her mother will make her just like her own self and then starts an effort towards individualism.</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6</a:t>
            </a:fld>
            <a:endParaRPr lang="en-US" dirty="0"/>
          </a:p>
        </p:txBody>
      </p:sp>
    </p:spTree>
    <p:extLst>
      <p:ext uri="{BB962C8B-B14F-4D97-AF65-F5344CB8AC3E}">
        <p14:creationId xmlns:p14="http://schemas.microsoft.com/office/powerpoint/2010/main" val="2466436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 said book has been written with the setting in Brooklyn, New York in the 1930s era. There are a large number of families moving into brownstone houses as the rich white population sees this area as unfit for living. There are different characteristics of different streets, showing some quiet streets where Selina lives and other streets where different people are interacting with each other. There are contrasting thoughts of the city of New York on the beautiful and ugly have been presented in the book. The various characters are prone to very harsh circumstances but they remain spiritually firm.</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7</a:t>
            </a:fld>
            <a:endParaRPr lang="en-US" dirty="0"/>
          </a:p>
        </p:txBody>
      </p:sp>
    </p:spTree>
    <p:extLst>
      <p:ext uri="{BB962C8B-B14F-4D97-AF65-F5344CB8AC3E}">
        <p14:creationId xmlns:p14="http://schemas.microsoft.com/office/powerpoint/2010/main" val="4066147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dirty="0">
                <a:latin typeface="Times New Roman" panose="02020603050405020304" pitchFamily="18" charset="0"/>
                <a:cs typeface="Times New Roman" panose="02020603050405020304" pitchFamily="18" charset="0"/>
              </a:rPr>
              <a:t>A family of immigrants from the West indies living in the brownstone house in Brooklyn has a daughter named Selina Boyce. There are several other similar people living in the area The ultimate aim of this family is to have an owned house for themselves in the USA. </a:t>
            </a:r>
          </a:p>
          <a:p>
            <a:pPr algn="just"/>
            <a:r>
              <a:rPr lang="en-US" sz="1200" dirty="0">
                <a:latin typeface="Times New Roman" panose="02020603050405020304" pitchFamily="18" charset="0"/>
                <a:cs typeface="Times New Roman" panose="02020603050405020304" pitchFamily="18" charset="0"/>
              </a:rPr>
              <a:t>The mother of Selina is a rude and harsh person  who always complains about the happenings and people around her.  The family head is the father of Selina who is a carefree person named Delighton who does not work regularly. Mother of Selina always complain that her husband is a lazy person and her elder sister does not allow anyone to know what is she up to. She says that Selina is more of a boy than a girl. As Delighton receives the news that he has inherited a piece of land in Barbados, his wife starts to push him to sell that land and buy their own house but Delighton does not agree</a:t>
            </a:r>
            <a:r>
              <a:rPr lang="en-US" dirty="0">
                <a:latin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8</a:t>
            </a:fld>
            <a:endParaRPr lang="en-US" dirty="0"/>
          </a:p>
        </p:txBody>
      </p:sp>
    </p:spTree>
    <p:extLst>
      <p:ext uri="{BB962C8B-B14F-4D97-AF65-F5344CB8AC3E}">
        <p14:creationId xmlns:p14="http://schemas.microsoft.com/office/powerpoint/2010/main" val="1083168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dirty="0">
                <a:latin typeface="Times New Roman" panose="02020603050405020304" pitchFamily="18" charset="0"/>
                <a:cs typeface="Times New Roman" panose="02020603050405020304" pitchFamily="18" charset="0"/>
              </a:rPr>
              <a:t>In the meanwhile, world war 2 started and Sila started to go to work in a defense factory.  She cheats on her husband to copy his signatures and sells their piece of land in Barbados. The money that the family received was spent by them in buying finest clothes for all the family members. This provides Sila a reason to show her anger.  After this happens, one day Delighton meets an accident at his work place which results in complete malfunctioning of one of his arms. </a:t>
            </a:r>
          </a:p>
          <a:p>
            <a:pPr algn="just"/>
            <a:r>
              <a:rPr lang="en-US" sz="1200" dirty="0">
                <a:latin typeface="Times New Roman" panose="02020603050405020304" pitchFamily="18" charset="0"/>
                <a:cs typeface="Times New Roman" panose="02020603050405020304" pitchFamily="18" charset="0"/>
              </a:rPr>
              <a:t>After coming back from the hospital, Delighton seems to hate the war and talks about peace all the time. This leads the family to discover that Delighton has joined some peace movement who have their own God in the name of Father peace. Delighton tries to convince the whole family to go and live with the people of peace movement but nobody agrees. He goes with them alone but his wife calls up the police and they send him back to Barbados. On the way, he jumps in the river and dies. The mother wishes that Selina becomes a doctor but she prefers to use her dance skills and wits to support herself and lives as an alone young woman.</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9</a:t>
            </a:fld>
            <a:endParaRPr lang="en-US" dirty="0"/>
          </a:p>
        </p:txBody>
      </p:sp>
    </p:spTree>
    <p:extLst>
      <p:ext uri="{BB962C8B-B14F-4D97-AF65-F5344CB8AC3E}">
        <p14:creationId xmlns:p14="http://schemas.microsoft.com/office/powerpoint/2010/main" val="1153437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 author ahs shed light on the changes that have taken place in the life of the main character as she steps in the adulthood from childhood.  This form of writing is generally known as Bildungsroman. This kind of writing revolves around a person who is depressed because he or she cannot find the answers to certain questions. Further this person is always ready to  experience new things  learnt from own personal happenings. The main role of the novel is Salina who is bound to achieve maturity and she does it with difficulty and  with the passage of time.  There is a certain level of conflict between the main character Salina and her mother in particular and the society in general</a:t>
            </a:r>
            <a:r>
              <a:rPr lang="en-US" sz="1200" dirty="0"/>
              <a:t>.</a:t>
            </a:r>
          </a:p>
          <a:p>
            <a:endParaRPr lang="en-US" dirty="0"/>
          </a:p>
        </p:txBody>
      </p:sp>
      <p:sp>
        <p:nvSpPr>
          <p:cNvPr id="4" name="Slide Number Placeholder 3"/>
          <p:cNvSpPr>
            <a:spLocks noGrp="1"/>
          </p:cNvSpPr>
          <p:nvPr>
            <p:ph type="sldNum" sz="quarter" idx="10"/>
          </p:nvPr>
        </p:nvSpPr>
        <p:spPr/>
        <p:txBody>
          <a:bodyPr/>
          <a:lstStyle/>
          <a:p>
            <a:fld id="{608D5B72-D6C8-42DC-B100-7284923F4159}" type="slidenum">
              <a:rPr lang="en-US" smtClean="0"/>
              <a:t>10</a:t>
            </a:fld>
            <a:endParaRPr lang="en-US" dirty="0"/>
          </a:p>
        </p:txBody>
      </p:sp>
    </p:spTree>
    <p:extLst>
      <p:ext uri="{BB962C8B-B14F-4D97-AF65-F5344CB8AC3E}">
        <p14:creationId xmlns:p14="http://schemas.microsoft.com/office/powerpoint/2010/main" val="3690898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74C6D7-ACE3-4E9A-B480-B6A3C82A9B1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A0EB9-F1B7-4925-BBA9-18FCC43390FF}"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2670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74C6D7-ACE3-4E9A-B480-B6A3C82A9B1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A0EB9-F1B7-4925-BBA9-18FCC43390FF}" type="slidenum">
              <a:rPr lang="en-US" smtClean="0"/>
              <a:t>‹#›</a:t>
            </a:fld>
            <a:endParaRPr lang="en-US" dirty="0"/>
          </a:p>
        </p:txBody>
      </p:sp>
    </p:spTree>
    <p:extLst>
      <p:ext uri="{BB962C8B-B14F-4D97-AF65-F5344CB8AC3E}">
        <p14:creationId xmlns:p14="http://schemas.microsoft.com/office/powerpoint/2010/main" val="1066383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74C6D7-ACE3-4E9A-B480-B6A3C82A9B1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A0EB9-F1B7-4925-BBA9-18FCC43390FF}" type="slidenum">
              <a:rPr lang="en-US" smtClean="0"/>
              <a:t>‹#›</a:t>
            </a:fld>
            <a:endParaRPr lang="en-US" dirty="0"/>
          </a:p>
        </p:txBody>
      </p:sp>
    </p:spTree>
    <p:extLst>
      <p:ext uri="{BB962C8B-B14F-4D97-AF65-F5344CB8AC3E}">
        <p14:creationId xmlns:p14="http://schemas.microsoft.com/office/powerpoint/2010/main" val="3979787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74C6D7-ACE3-4E9A-B480-B6A3C82A9B1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A0EB9-F1B7-4925-BBA9-18FCC43390FF}" type="slidenum">
              <a:rPr lang="en-US" smtClean="0"/>
              <a:t>‹#›</a:t>
            </a:fld>
            <a:endParaRPr lang="en-US" dirty="0"/>
          </a:p>
        </p:txBody>
      </p:sp>
    </p:spTree>
    <p:extLst>
      <p:ext uri="{BB962C8B-B14F-4D97-AF65-F5344CB8AC3E}">
        <p14:creationId xmlns:p14="http://schemas.microsoft.com/office/powerpoint/2010/main" val="2128105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74C6D7-ACE3-4E9A-B480-B6A3C82A9B19}" type="datetimeFigureOut">
              <a:rPr lang="en-US" smtClean="0"/>
              <a:t>7/16/2019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A0EB9-F1B7-4925-BBA9-18FCC43390FF}"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665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74C6D7-ACE3-4E9A-B480-B6A3C82A9B19}" type="datetimeFigureOut">
              <a:rPr lang="en-US" smtClean="0"/>
              <a:t>7/16/2019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6A0EB9-F1B7-4925-BBA9-18FCC43390FF}" type="slidenum">
              <a:rPr lang="en-US" smtClean="0"/>
              <a:t>‹#›</a:t>
            </a:fld>
            <a:endParaRPr lang="en-US" dirty="0"/>
          </a:p>
        </p:txBody>
      </p:sp>
    </p:spTree>
    <p:extLst>
      <p:ext uri="{BB962C8B-B14F-4D97-AF65-F5344CB8AC3E}">
        <p14:creationId xmlns:p14="http://schemas.microsoft.com/office/powerpoint/2010/main" val="1869480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74C6D7-ACE3-4E9A-B480-B6A3C82A9B19}" type="datetimeFigureOut">
              <a:rPr lang="en-US" smtClean="0"/>
              <a:t>7/16/2019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6A0EB9-F1B7-4925-BBA9-18FCC43390FF}" type="slidenum">
              <a:rPr lang="en-US" smtClean="0"/>
              <a:t>‹#›</a:t>
            </a:fld>
            <a:endParaRPr lang="en-US" dirty="0"/>
          </a:p>
        </p:txBody>
      </p:sp>
    </p:spTree>
    <p:extLst>
      <p:ext uri="{BB962C8B-B14F-4D97-AF65-F5344CB8AC3E}">
        <p14:creationId xmlns:p14="http://schemas.microsoft.com/office/powerpoint/2010/main" val="2716935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74C6D7-ACE3-4E9A-B480-B6A3C82A9B19}" type="datetimeFigureOut">
              <a:rPr lang="en-US" smtClean="0"/>
              <a:t>7/16/2019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6A0EB9-F1B7-4925-BBA9-18FCC43390FF}" type="slidenum">
              <a:rPr lang="en-US" smtClean="0"/>
              <a:t>‹#›</a:t>
            </a:fld>
            <a:endParaRPr lang="en-US" dirty="0"/>
          </a:p>
        </p:txBody>
      </p:sp>
    </p:spTree>
    <p:extLst>
      <p:ext uri="{BB962C8B-B14F-4D97-AF65-F5344CB8AC3E}">
        <p14:creationId xmlns:p14="http://schemas.microsoft.com/office/powerpoint/2010/main" val="4142703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374C6D7-ACE3-4E9A-B480-B6A3C82A9B19}" type="datetimeFigureOut">
              <a:rPr lang="en-US" smtClean="0"/>
              <a:t>7/16/2019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C6A0EB9-F1B7-4925-BBA9-18FCC43390FF}" type="slidenum">
              <a:rPr lang="en-US" smtClean="0"/>
              <a:t>‹#›</a:t>
            </a:fld>
            <a:endParaRPr lang="en-US" dirty="0"/>
          </a:p>
        </p:txBody>
      </p:sp>
    </p:spTree>
    <p:extLst>
      <p:ext uri="{BB962C8B-B14F-4D97-AF65-F5344CB8AC3E}">
        <p14:creationId xmlns:p14="http://schemas.microsoft.com/office/powerpoint/2010/main" val="428187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374C6D7-ACE3-4E9A-B480-B6A3C82A9B19}" type="datetimeFigureOut">
              <a:rPr lang="en-US" smtClean="0"/>
              <a:t>7/16/2019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C6A0EB9-F1B7-4925-BBA9-18FCC43390FF}" type="slidenum">
              <a:rPr lang="en-US" smtClean="0"/>
              <a:t>‹#›</a:t>
            </a:fld>
            <a:endParaRPr lang="en-US" dirty="0"/>
          </a:p>
        </p:txBody>
      </p:sp>
    </p:spTree>
    <p:extLst>
      <p:ext uri="{BB962C8B-B14F-4D97-AF65-F5344CB8AC3E}">
        <p14:creationId xmlns:p14="http://schemas.microsoft.com/office/powerpoint/2010/main" val="1439388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74C6D7-ACE3-4E9A-B480-B6A3C82A9B19}" type="datetimeFigureOut">
              <a:rPr lang="en-US" smtClean="0"/>
              <a:t>7/16/2019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6A0EB9-F1B7-4925-BBA9-18FCC43390FF}" type="slidenum">
              <a:rPr lang="en-US" smtClean="0"/>
              <a:t>‹#›</a:t>
            </a:fld>
            <a:endParaRPr lang="en-US" dirty="0"/>
          </a:p>
        </p:txBody>
      </p:sp>
    </p:spTree>
    <p:extLst>
      <p:ext uri="{BB962C8B-B14F-4D97-AF65-F5344CB8AC3E}">
        <p14:creationId xmlns:p14="http://schemas.microsoft.com/office/powerpoint/2010/main" val="3017482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374C6D7-ACE3-4E9A-B480-B6A3C82A9B19}" type="datetimeFigureOut">
              <a:rPr lang="en-US" smtClean="0"/>
              <a:t>7/16/2019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C6A0EB9-F1B7-4925-BBA9-18FCC43390FF}"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40542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Book Review	</a:t>
            </a:r>
          </a:p>
        </p:txBody>
      </p:sp>
      <p:sp>
        <p:nvSpPr>
          <p:cNvPr id="3" name="Subtitle 2"/>
          <p:cNvSpPr>
            <a:spLocks noGrp="1"/>
          </p:cNvSpPr>
          <p:nvPr>
            <p:ph type="subTitle" idx="1"/>
          </p:nvPr>
        </p:nvSpPr>
        <p:spPr/>
        <p:txBody>
          <a:bodyPr/>
          <a:lstStyle/>
          <a:p>
            <a:r>
              <a:rPr lang="en-US" dirty="0"/>
              <a:t>Brown Girls, Brownstones</a:t>
            </a:r>
            <a:br>
              <a:rPr lang="en-US" dirty="0"/>
            </a:br>
            <a:r>
              <a:rPr lang="en-US" dirty="0"/>
              <a:t>Paul Marshall</a:t>
            </a:r>
          </a:p>
        </p:txBody>
      </p:sp>
    </p:spTree>
    <p:extLst>
      <p:ext uri="{BB962C8B-B14F-4D97-AF65-F5344CB8AC3E}">
        <p14:creationId xmlns:p14="http://schemas.microsoft.com/office/powerpoint/2010/main" val="1334943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a:t>
            </a:r>
          </a:p>
        </p:txBody>
      </p:sp>
      <p:sp>
        <p:nvSpPr>
          <p:cNvPr id="3" name="Content Placeholder 2"/>
          <p:cNvSpPr>
            <a:spLocks noGrp="1"/>
          </p:cNvSpPr>
          <p:nvPr>
            <p:ph sz="half" idx="1"/>
          </p:nvPr>
        </p:nvSpPr>
        <p:spPr>
          <a:xfrm>
            <a:off x="1097278" y="1845734"/>
            <a:ext cx="10058401" cy="4023360"/>
          </a:xfrm>
        </p:spPr>
        <p:txBody>
          <a:bodyPr>
            <a:norm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Changes in the life of the main character as she steps in adulthood.</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form of writing is generally known as Bildungsroman which revolves around a person who is depressed because he or she cannot find the answers to certain questions. </a:t>
            </a:r>
          </a:p>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main character is a person who wants to explore new things by experiencing those by her own</a:t>
            </a:r>
            <a:endParaRPr lang="en-US" sz="24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main role of the novel is Salina who is bound to achieve maturity and she does it with difficulty and  with the passage of time.  </a:t>
            </a:r>
            <a:endParaRPr lang="en-US" sz="2400" dirty="0"/>
          </a:p>
        </p:txBody>
      </p:sp>
    </p:spTree>
    <p:extLst>
      <p:ext uri="{BB962C8B-B14F-4D97-AF65-F5344CB8AC3E}">
        <p14:creationId xmlns:p14="http://schemas.microsoft.com/office/powerpoint/2010/main" val="703427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of Selina</a:t>
            </a:r>
          </a:p>
        </p:txBody>
      </p:sp>
      <p:sp>
        <p:nvSpPr>
          <p:cNvPr id="3" name="Content Placeholder 2"/>
          <p:cNvSpPr>
            <a:spLocks noGrp="1"/>
          </p:cNvSpPr>
          <p:nvPr>
            <p:ph sz="half" idx="1"/>
          </p:nvPr>
        </p:nvSpPr>
        <p:spPr>
          <a:xfrm>
            <a:off x="1097278" y="1845734"/>
            <a:ext cx="10058401" cy="4023360"/>
          </a:xfrm>
        </p:spPr>
        <p:txBody>
          <a:bodyPr>
            <a:no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 the age of 10-12, she thinks about the white family that lived in the Brownstones house in which her family lived now.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 the age 15-18, she started discussing signs of womanhood and puberty with her friend named Beryl.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There was a war outside of her house as well as inside of her house as her mother  insisted her father to sell the piece of land but he refused.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 the time goes on, she joins the association and meets Clive and both try to get scholarships of association to get away from their respective mothers.</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She is also introduced to racism during the course of the work</a:t>
            </a:r>
          </a:p>
        </p:txBody>
      </p:sp>
    </p:spTree>
    <p:extLst>
      <p:ext uri="{BB962C8B-B14F-4D97-AF65-F5344CB8AC3E}">
        <p14:creationId xmlns:p14="http://schemas.microsoft.com/office/powerpoint/2010/main" val="704011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style?</a:t>
            </a:r>
          </a:p>
        </p:txBody>
      </p:sp>
      <p:sp>
        <p:nvSpPr>
          <p:cNvPr id="3" name="Content Placeholder 2"/>
          <p:cNvSpPr>
            <a:spLocks noGrp="1"/>
          </p:cNvSpPr>
          <p:nvPr>
            <p:ph sz="half" idx="1"/>
          </p:nvPr>
        </p:nvSpPr>
        <p:spPr>
          <a:xfrm>
            <a:off x="1097278" y="1845734"/>
            <a:ext cx="10058401" cy="4023360"/>
          </a:xfrm>
        </p:spPr>
        <p:txBody>
          <a:bodyPr>
            <a:norm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literary part that shows how the author uses various words and how he chooses them. The sentence structure also plays an important part in this regard.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overall mood of the piece of writing is developed with the help of images and various characters. The term thus describes how the author explains the events, objects and ideas.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usage of third person narrative in the book means that the focus of the story continuously shifts from one person to another.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description of similarities and differences between incumbents of the brownstones have been used to show the similarities and differences between the people of that community.</a:t>
            </a:r>
          </a:p>
        </p:txBody>
      </p:sp>
    </p:spTree>
    <p:extLst>
      <p:ext uri="{BB962C8B-B14F-4D97-AF65-F5344CB8AC3E}">
        <p14:creationId xmlns:p14="http://schemas.microsoft.com/office/powerpoint/2010/main" val="1916378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Narrative Technique and Style</a:t>
            </a:r>
          </a:p>
        </p:txBody>
      </p:sp>
      <p:sp>
        <p:nvSpPr>
          <p:cNvPr id="3" name="Content Placeholder 2"/>
          <p:cNvSpPr>
            <a:spLocks noGrp="1"/>
          </p:cNvSpPr>
          <p:nvPr>
            <p:ph sz="half" idx="1"/>
          </p:nvPr>
        </p:nvSpPr>
        <p:spPr>
          <a:xfrm>
            <a:off x="1097278" y="1845733"/>
            <a:ext cx="10058401" cy="4424437"/>
          </a:xfrm>
        </p:spPr>
        <p:txBody>
          <a:bodyPr>
            <a:no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novel is divided into four books and has been communicated in a third person.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person is supposed to have some access to the inner thoughts of some of the characters.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Most of the narrative Is done by Salina but sometimes the focus shifts to some other person such as Miss Thompson.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There is a certain usage of imagery by the author in order to show something that will happen in the near future for example, the end of relationship between Selina and Clive is shown by the end of spring.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darkest part of the narrative is when she comes across the racism and at this point, she comes to know how she is perceived by many white people.</a:t>
            </a:r>
          </a:p>
        </p:txBody>
      </p:sp>
    </p:spTree>
    <p:extLst>
      <p:ext uri="{BB962C8B-B14F-4D97-AF65-F5344CB8AC3E}">
        <p14:creationId xmlns:p14="http://schemas.microsoft.com/office/powerpoint/2010/main" val="941755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sz="half" idx="1"/>
          </p:nvPr>
        </p:nvSpPr>
        <p:spPr>
          <a:xfrm>
            <a:off x="1097278" y="1845734"/>
            <a:ext cx="10058401" cy="4023360"/>
          </a:xfrm>
        </p:spPr>
        <p:txBody>
          <a:bodyPr>
            <a:norm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With the passage of time, her point of view is expanded and then she sees the reality that whatever she used to think was no more than an illusion.</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She is much more comfortable with the things associated with Barbadian culture for example, the dancing and other related things.</a:t>
            </a:r>
          </a:p>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At the end, she lives her life as an independent woman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4919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 Conveyed</a:t>
            </a:r>
          </a:p>
        </p:txBody>
      </p:sp>
      <p:sp>
        <p:nvSpPr>
          <p:cNvPr id="3" name="Content Placeholder 2"/>
          <p:cNvSpPr>
            <a:spLocks noGrp="1"/>
          </p:cNvSpPr>
          <p:nvPr>
            <p:ph sz="half" idx="1"/>
          </p:nvPr>
        </p:nvSpPr>
        <p:spPr>
          <a:xfrm>
            <a:off x="1097278" y="1845734"/>
            <a:ext cx="10058401" cy="4023360"/>
          </a:xfrm>
        </p:spPr>
        <p:txBody>
          <a:bodyPr>
            <a:norm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novel tries to get into the details of forcing someone to do something by using the notion of ethnic unity.  </a:t>
            </a:r>
          </a:p>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There seems to be a continuous struggle between an individual and the ethnic class as a whole.</a:t>
            </a:r>
            <a:endParaRPr lang="en-US" sz="24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main character girl has two distinct nations to see. The American and The Barbadian cultures and ethnicities.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difference is more prominent due to the presence of strict parental role played by Silla.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Individualism and Colonialism is also contrasted</a:t>
            </a:r>
          </a:p>
        </p:txBody>
      </p:sp>
    </p:spTree>
    <p:extLst>
      <p:ext uri="{BB962C8B-B14F-4D97-AF65-F5344CB8AC3E}">
        <p14:creationId xmlns:p14="http://schemas.microsoft.com/office/powerpoint/2010/main" val="3419366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 cont’d</a:t>
            </a:r>
          </a:p>
        </p:txBody>
      </p:sp>
      <p:sp>
        <p:nvSpPr>
          <p:cNvPr id="3" name="Content Placeholder 2"/>
          <p:cNvSpPr>
            <a:spLocks noGrp="1"/>
          </p:cNvSpPr>
          <p:nvPr>
            <p:ph sz="half" idx="1"/>
          </p:nvPr>
        </p:nvSpPr>
        <p:spPr>
          <a:xfrm>
            <a:off x="1097278" y="1845734"/>
            <a:ext cx="10058401" cy="4023360"/>
          </a:xfrm>
        </p:spPr>
        <p:txBody>
          <a:bodyPr>
            <a:norm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author likes certain characters and Americanness is the main factor that is common among them.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shows that there is a certain degree of racism shown in the book. The main character of the book also comes across the racism element during the course of her life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major repellant to Selina comes through slowly as the novel progresses. The careful construction of ethnicity has allowed the author to assert ethnicity and individualism at the same time. </a:t>
            </a:r>
          </a:p>
        </p:txBody>
      </p:sp>
    </p:spTree>
    <p:extLst>
      <p:ext uri="{BB962C8B-B14F-4D97-AF65-F5344CB8AC3E}">
        <p14:creationId xmlns:p14="http://schemas.microsoft.com/office/powerpoint/2010/main" val="2293821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Dilemma</a:t>
            </a:r>
          </a:p>
        </p:txBody>
      </p:sp>
      <p:sp>
        <p:nvSpPr>
          <p:cNvPr id="3" name="Content Placeholder 2"/>
          <p:cNvSpPr>
            <a:spLocks noGrp="1"/>
          </p:cNvSpPr>
          <p:nvPr>
            <p:ph sz="half" idx="1"/>
          </p:nvPr>
        </p:nvSpPr>
        <p:spPr>
          <a:xfrm>
            <a:off x="1097280" y="1967654"/>
            <a:ext cx="10058401" cy="4023360"/>
          </a:xfrm>
        </p:spPr>
        <p:txBody>
          <a:bodyPr>
            <a:normAutofit lnSpcReduction="10000"/>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author has to take on the ethnic pressures and at the same time keep the individualism intact.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There is a clear need that the main character should be justified as to why she has taken the path of individualism.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need to justify the presence of individualism creates a certain level of tension in the story.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author has to show some negative aspects of the ethnic community so that the existence of individualism can be justified.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Showing too much negative aspects of the ethnic community will leave the main character with such over confidence that will lead her to some destructive behavior. </a:t>
            </a:r>
          </a:p>
        </p:txBody>
      </p:sp>
    </p:spTree>
    <p:extLst>
      <p:ext uri="{BB962C8B-B14F-4D97-AF65-F5344CB8AC3E}">
        <p14:creationId xmlns:p14="http://schemas.microsoft.com/office/powerpoint/2010/main" val="2077741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Qualities of Endurance</a:t>
            </a:r>
          </a:p>
        </p:txBody>
      </p:sp>
      <p:sp>
        <p:nvSpPr>
          <p:cNvPr id="3" name="Content Placeholder 2"/>
          <p:cNvSpPr>
            <a:spLocks noGrp="1"/>
          </p:cNvSpPr>
          <p:nvPr>
            <p:ph sz="half" idx="1"/>
          </p:nvPr>
        </p:nvSpPr>
        <p:spPr>
          <a:xfrm>
            <a:off x="1097280" y="2001520"/>
            <a:ext cx="10058400" cy="4023360"/>
          </a:xfrm>
        </p:spPr>
        <p:txBody>
          <a:bodyPr>
            <a:norm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reviewers noted some small problems in the novel, most of which were due to the inexperience of the writer.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Sometimes the narrow mindedness of the reviewers criticize the sexual exposure that Salina has experienced.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At some place in the book, the author has shown the creation of great impulse. The family characters are all different and all of them have been described and detailed in a comprehensive manner.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author has beautifully used the brown girl to depict the phylon of the black people whereas the brownstones refer to the problems that these people face during the course of their lives..</a:t>
            </a:r>
          </a:p>
        </p:txBody>
      </p:sp>
    </p:spTree>
    <p:extLst>
      <p:ext uri="{BB962C8B-B14F-4D97-AF65-F5344CB8AC3E}">
        <p14:creationId xmlns:p14="http://schemas.microsoft.com/office/powerpoint/2010/main" val="3265067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Opposing Depictions</a:t>
            </a:r>
          </a:p>
        </p:txBody>
      </p:sp>
      <p:sp>
        <p:nvSpPr>
          <p:cNvPr id="3" name="Content Placeholder 2"/>
          <p:cNvSpPr>
            <a:spLocks noGrp="1"/>
          </p:cNvSpPr>
          <p:nvPr>
            <p:ph sz="half" idx="1"/>
          </p:nvPr>
        </p:nvSpPr>
        <p:spPr>
          <a:xfrm>
            <a:off x="1097278" y="1845734"/>
            <a:ext cx="10058401" cy="4023360"/>
          </a:xfrm>
        </p:spPr>
        <p:txBody>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title of the novel shows two different ethnic groups who are different in a large number of aspects.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opposition of words has been shown in many other parts of the book in the form of Beautiful-Ugly.</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Individualism and Colonialism has been taken along in a professional manner by the author.</a:t>
            </a:r>
          </a:p>
          <a:p>
            <a:endParaRPr lang="en-US" dirty="0"/>
          </a:p>
        </p:txBody>
      </p:sp>
    </p:spTree>
    <p:extLst>
      <p:ext uri="{BB962C8B-B14F-4D97-AF65-F5344CB8AC3E}">
        <p14:creationId xmlns:p14="http://schemas.microsoft.com/office/powerpoint/2010/main" val="4073654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smtClean="0"/>
              <a:t>Author: Paule Marshall</a:t>
            </a:r>
            <a:endParaRPr lang="en-US" dirty="0"/>
          </a:p>
        </p:txBody>
      </p:sp>
      <p:sp>
        <p:nvSpPr>
          <p:cNvPr id="17" name="Content Placeholder 16"/>
          <p:cNvSpPr>
            <a:spLocks noGrp="1"/>
          </p:cNvSpPr>
          <p:nvPr>
            <p:ph sz="half" idx="1"/>
          </p:nvPr>
        </p:nvSpPr>
        <p:spPr/>
        <p:txBody>
          <a:bodyPr>
            <a:normAutofit/>
          </a:bodyPr>
          <a:lstStyle/>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Born on April 9, 1929</a:t>
            </a:r>
          </a:p>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She was inspired by her mother to become a writer.</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After having a meeting with </a:t>
            </a:r>
            <a:r>
              <a:rPr lang="en-US" sz="2400" smtClean="0">
                <a:latin typeface="Times New Roman" panose="02020603050405020304" pitchFamily="18" charset="0"/>
                <a:cs typeface="Times New Roman" panose="02020603050405020304" pitchFamily="18" charset="0"/>
              </a:rPr>
              <a:t>a renown </a:t>
            </a:r>
            <a:r>
              <a:rPr lang="en-US" sz="2400" dirty="0" smtClean="0">
                <a:latin typeface="Times New Roman" panose="02020603050405020304" pitchFamily="18" charset="0"/>
                <a:cs typeface="Times New Roman" panose="02020603050405020304" pitchFamily="18" charset="0"/>
              </a:rPr>
              <a:t>literature celebrity, she directed herself back from the prose to literature</a:t>
            </a:r>
            <a:endParaRPr lang="en-US" sz="2400" dirty="0">
              <a:latin typeface="Times New Roman" panose="02020603050405020304" pitchFamily="18" charset="0"/>
              <a:cs typeface="Times New Roman" panose="02020603050405020304" pitchFamily="18" charset="0"/>
            </a:endParaRPr>
          </a:p>
        </p:txBody>
      </p:sp>
      <p:pic>
        <p:nvPicPr>
          <p:cNvPr id="19" name="Content Placeholder 1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473950" y="2517775"/>
            <a:ext cx="2425700" cy="2679700"/>
          </a:xfrm>
        </p:spPr>
      </p:pic>
    </p:spTree>
    <p:extLst>
      <p:ext uri="{BB962C8B-B14F-4D97-AF65-F5344CB8AC3E}">
        <p14:creationId xmlns:p14="http://schemas.microsoft.com/office/powerpoint/2010/main" val="3852856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Thoughts </a:t>
            </a:r>
          </a:p>
        </p:txBody>
      </p:sp>
      <p:sp>
        <p:nvSpPr>
          <p:cNvPr id="3" name="Content Placeholder 2"/>
          <p:cNvSpPr>
            <a:spLocks noGrp="1"/>
          </p:cNvSpPr>
          <p:nvPr>
            <p:ph sz="half" idx="1"/>
          </p:nvPr>
        </p:nvSpPr>
        <p:spPr>
          <a:xfrm>
            <a:off x="1097278" y="1845734"/>
            <a:ext cx="10058401" cy="4023360"/>
          </a:xfrm>
        </p:spPr>
        <p:txBody>
          <a:bodyPr>
            <a:norm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novel is beautifully written and  has duly expressed the feelings of a young girl who tries to find a way of expression for her own self.</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There are a large number of problems faced by the girl and biggest challenge is posed by her own mother who tries to make her just like she is.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most interesting part of the novel is when she comes across the outside world and especially the racism issue.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She identifies the hard way that the whites still do not accept them as a part of their country and even humans.</a:t>
            </a:r>
          </a:p>
        </p:txBody>
      </p:sp>
    </p:spTree>
    <p:extLst>
      <p:ext uri="{BB962C8B-B14F-4D97-AF65-F5344CB8AC3E}">
        <p14:creationId xmlns:p14="http://schemas.microsoft.com/office/powerpoint/2010/main" val="1117221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Grp="1" noChangeArrowheads="1"/>
          </p:cNvSpPr>
          <p:nvPr>
            <p:ph sz="half" idx="1"/>
          </p:nvPr>
        </p:nvSpPr>
        <p:spPr bwMode="auto">
          <a:xfrm>
            <a:off x="203201" y="1919599"/>
            <a:ext cx="11602719" cy="3847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2352"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Works Cited</a:t>
            </a:r>
            <a:endParaRPr kumimoji="0" lang="en-US" sz="2800" b="0" i="0" u="none" strike="noStrike" cap="none" normalizeH="0" baseline="0" dirty="0">
              <a:ln>
                <a:noFill/>
              </a:ln>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James, Cynthia. "Reconnecting the Caribbean-American Diaspora in Paule Marshall's Brown girl, Brownstones and Erna Brodber's Lousiana." </a:t>
            </a:r>
            <a:r>
              <a:rPr kumimoji="0" lang="en-US" sz="28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CLA </a:t>
            </a:r>
            <a:r>
              <a:rPr kumimoji="0" 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(2001): 151-170.</a:t>
            </a:r>
            <a:endParaRPr kumimoji="0" 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Japtok, Martin. "Paule Marshall's Brown Girl, Brownstones: Reconciling Ethnicity and Individualism." </a:t>
            </a:r>
            <a:r>
              <a:rPr kumimoji="0" lang="en-US" sz="28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African American Review</a:t>
            </a:r>
            <a:r>
              <a:rPr kumimoji="0" 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(1998): 305-315.</a:t>
            </a:r>
            <a:endParaRPr kumimoji="0" 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Pettis, Joyce. "Qualities of Endurance: Paul Marshall's Brown girl, brownstones." </a:t>
            </a:r>
            <a:r>
              <a:rPr kumimoji="0" lang="en-US" sz="2800" b="0"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Black Scholar</a:t>
            </a:r>
            <a:r>
              <a:rPr kumimoji="0" 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(2000): 15-20</a:t>
            </a:r>
            <a:r>
              <a:rPr kumimoji="0" lang="en-US"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a:t>
            </a:r>
            <a:endParaRPr kumimoji="0" lang="en-US"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7591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 Professional Roles	</a:t>
            </a:r>
            <a:endParaRPr lang="en-US" dirty="0"/>
          </a:p>
        </p:txBody>
      </p:sp>
      <p:sp>
        <p:nvSpPr>
          <p:cNvPr id="3" name="Content Placeholder 2"/>
          <p:cNvSpPr>
            <a:spLocks noGrp="1"/>
          </p:cNvSpPr>
          <p:nvPr>
            <p:ph sz="half" idx="1"/>
          </p:nvPr>
        </p:nvSpPr>
        <p:spPr/>
        <p:txBody>
          <a:bodyPr>
            <a:noAutofit/>
          </a:bodyPr>
          <a:lstStyle/>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Has been a teacher at various prestigious institutions</a:t>
            </a:r>
          </a:p>
          <a:p>
            <a:pPr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Held some subject chairs as an acknowledgement of her services. </a:t>
            </a: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024255" y="2660073"/>
            <a:ext cx="3293918" cy="2358736"/>
          </a:xfrm>
        </p:spPr>
      </p:pic>
    </p:spTree>
    <p:extLst>
      <p:ext uri="{BB962C8B-B14F-4D97-AF65-F5344CB8AC3E}">
        <p14:creationId xmlns:p14="http://schemas.microsoft.com/office/powerpoint/2010/main" val="4259902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Artsetc Review</a:t>
            </a:r>
          </a:p>
        </p:txBody>
      </p:sp>
      <p:sp>
        <p:nvSpPr>
          <p:cNvPr id="3" name="Content Placeholder 2"/>
          <p:cNvSpPr>
            <a:spLocks noGrp="1"/>
          </p:cNvSpPr>
          <p:nvPr>
            <p:ph sz="half" idx="1"/>
          </p:nvPr>
        </p:nvSpPr>
        <p:spPr>
          <a:xfrm>
            <a:off x="1097278" y="1845734"/>
            <a:ext cx="10058401" cy="4023360"/>
          </a:xfrm>
        </p:spPr>
        <p:txBody>
          <a:bodyPr>
            <a:no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Different and opposing ambitions for the characters</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Main character has differing characteristics</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No emotional attachment between husband and wife.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Wife is quite ambitious</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Good representation of island life while being in the New York City. </a:t>
            </a:r>
          </a:p>
        </p:txBody>
      </p:sp>
    </p:spTree>
    <p:extLst>
      <p:ext uri="{BB962C8B-B14F-4D97-AF65-F5344CB8AC3E}">
        <p14:creationId xmlns:p14="http://schemas.microsoft.com/office/powerpoint/2010/main" val="1172785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York Times</a:t>
            </a:r>
          </a:p>
        </p:txBody>
      </p:sp>
      <p:sp>
        <p:nvSpPr>
          <p:cNvPr id="3" name="Content Placeholder 2"/>
          <p:cNvSpPr>
            <a:spLocks noGrp="1"/>
          </p:cNvSpPr>
          <p:nvPr>
            <p:ph sz="half" idx="1"/>
          </p:nvPr>
        </p:nvSpPr>
        <p:spPr>
          <a:xfrm>
            <a:off x="1097278" y="1845734"/>
            <a:ext cx="10058401" cy="4023360"/>
          </a:xfrm>
        </p:spPr>
        <p:txBody>
          <a:bodyPr>
            <a:norm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First inspiration to write</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Poets without any particular characteristics</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Ordinary women earning through cleaning houses of white people</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Talking to each other helped them take the pains away</a:t>
            </a:r>
          </a:p>
        </p:txBody>
      </p:sp>
    </p:spTree>
    <p:extLst>
      <p:ext uri="{BB962C8B-B14F-4D97-AF65-F5344CB8AC3E}">
        <p14:creationId xmlns:p14="http://schemas.microsoft.com/office/powerpoint/2010/main" val="469152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Themes</a:t>
            </a:r>
          </a:p>
        </p:txBody>
      </p:sp>
      <p:sp>
        <p:nvSpPr>
          <p:cNvPr id="3" name="Content Placeholder 2"/>
          <p:cNvSpPr>
            <a:spLocks noGrp="1"/>
          </p:cNvSpPr>
          <p:nvPr>
            <p:ph sz="half" idx="1"/>
          </p:nvPr>
        </p:nvSpPr>
        <p:spPr>
          <a:xfrm>
            <a:off x="1097278" y="1845734"/>
            <a:ext cx="10058401" cy="4023360"/>
          </a:xfrm>
        </p:spPr>
        <p:txBody>
          <a:bodyPr>
            <a:norm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Personal and Social alienation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The brown girl and brownstones are </a:t>
            </a:r>
            <a:r>
              <a:rPr lang="en-US" sz="2400" dirty="0" smtClean="0">
                <a:latin typeface="Times New Roman" panose="02020603050405020304" pitchFamily="18" charset="0"/>
                <a:cs typeface="Times New Roman" panose="02020603050405020304" pitchFamily="18" charset="0"/>
              </a:rPr>
              <a:t>also considered as symbols that are opposite to each other</a:t>
            </a:r>
            <a:endParaRPr lang="en-US" sz="2400"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Different characters take powers from different sources, example has been given of Suggie.</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mother takes power from money received from sale of land.</a:t>
            </a:r>
          </a:p>
        </p:txBody>
      </p:sp>
    </p:spTree>
    <p:extLst>
      <p:ext uri="{BB962C8B-B14F-4D97-AF65-F5344CB8AC3E}">
        <p14:creationId xmlns:p14="http://schemas.microsoft.com/office/powerpoint/2010/main" val="1453192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things work out?</a:t>
            </a:r>
          </a:p>
        </p:txBody>
      </p:sp>
      <p:sp>
        <p:nvSpPr>
          <p:cNvPr id="3" name="Content Placeholder 2"/>
          <p:cNvSpPr>
            <a:spLocks noGrp="1"/>
          </p:cNvSpPr>
          <p:nvPr>
            <p:ph sz="half" idx="1"/>
          </p:nvPr>
        </p:nvSpPr>
        <p:spPr>
          <a:xfrm>
            <a:off x="1097278" y="1845734"/>
            <a:ext cx="10058401" cy="4023360"/>
          </a:xfrm>
        </p:spPr>
        <p:txBody>
          <a:bodyPr>
            <a:norm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City of Brooklyn in the 1930s</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Houses left over by White people are taken up by the West Indians</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Different Streets have different characteristics</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Many opposing thoughts have been presented including the title itself</a:t>
            </a:r>
          </a:p>
        </p:txBody>
      </p:sp>
    </p:spTree>
    <p:extLst>
      <p:ext uri="{BB962C8B-B14F-4D97-AF65-F5344CB8AC3E}">
        <p14:creationId xmlns:p14="http://schemas.microsoft.com/office/powerpoint/2010/main" val="4254802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the Structure</a:t>
            </a:r>
          </a:p>
        </p:txBody>
      </p:sp>
      <p:sp>
        <p:nvSpPr>
          <p:cNvPr id="3" name="Content Placeholder 2"/>
          <p:cNvSpPr>
            <a:spLocks noGrp="1"/>
          </p:cNvSpPr>
          <p:nvPr>
            <p:ph sz="half" idx="1"/>
          </p:nvPr>
        </p:nvSpPr>
        <p:spPr>
          <a:xfrm>
            <a:off x="1097278" y="1845734"/>
            <a:ext cx="10058402" cy="4023360"/>
          </a:xfrm>
        </p:spPr>
        <p:txBody>
          <a:bodyPr>
            <a:norm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 Main character is Selina whose family has migrated from the West Indies and now living in Brownstone house.</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Mother of Selina is a rude person who has a problem with every person around.</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family head is the father of Selina who is a carefree person named Delighton who does not work regularly.</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 Delighton receives the news that he has inherited a piece of land in Barbados, his wife starts to push him to sell that land and buy their own house but Delighton does not agree</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67939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cont’d</a:t>
            </a:r>
          </a:p>
        </p:txBody>
      </p:sp>
      <p:sp>
        <p:nvSpPr>
          <p:cNvPr id="3" name="Content Placeholder 2"/>
          <p:cNvSpPr>
            <a:spLocks noGrp="1"/>
          </p:cNvSpPr>
          <p:nvPr>
            <p:ph sz="half" idx="1"/>
          </p:nvPr>
        </p:nvSpPr>
        <p:spPr>
          <a:xfrm>
            <a:off x="1097280" y="1737360"/>
            <a:ext cx="10058400" cy="4023360"/>
          </a:xfrm>
        </p:spPr>
        <p:txBody>
          <a:bodyPr>
            <a:noAutofit/>
          </a:bodyPr>
          <a:lstStyle/>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World war II starts and Delighton has an accident at the work place</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After coming back from the hospital, Delighton seems to hate the war and talks about peace all the time.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leads the family to discover that Delighton has joined some peace movement who have their own God in the name of Father peace. </a:t>
            </a:r>
          </a:p>
          <a:p>
            <a:pPr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Delighton gets arrested by the police after his wife tells them that he is an illegal resident. He is deported and commits suicide on the way back</a:t>
            </a:r>
          </a:p>
        </p:txBody>
      </p:sp>
    </p:spTree>
    <p:extLst>
      <p:ext uri="{BB962C8B-B14F-4D97-AF65-F5344CB8AC3E}">
        <p14:creationId xmlns:p14="http://schemas.microsoft.com/office/powerpoint/2010/main" val="386474390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542</TotalTime>
  <Words>4089</Words>
  <Application>Microsoft Office PowerPoint</Application>
  <PresentationFormat>Widescreen</PresentationFormat>
  <Paragraphs>141</Paragraphs>
  <Slides>21</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Retrospect</vt:lpstr>
      <vt:lpstr>Book Review </vt:lpstr>
      <vt:lpstr>Author: Paule Marshall</vt:lpstr>
      <vt:lpstr>Author Professional Roles </vt:lpstr>
      <vt:lpstr>Artsetc Review</vt:lpstr>
      <vt:lpstr>New York Times</vt:lpstr>
      <vt:lpstr>Themes</vt:lpstr>
      <vt:lpstr>How things work out?</vt:lpstr>
      <vt:lpstr>Summary of the Structure</vt:lpstr>
      <vt:lpstr>Summary cont’d</vt:lpstr>
      <vt:lpstr>Analysis</vt:lpstr>
      <vt:lpstr>Analysis of Selina</vt:lpstr>
      <vt:lpstr>What is style?</vt:lpstr>
      <vt:lpstr>Narrative Technique and Style</vt:lpstr>
      <vt:lpstr>Cont’d</vt:lpstr>
      <vt:lpstr>Message Conveyed</vt:lpstr>
      <vt:lpstr>Message cont’d</vt:lpstr>
      <vt:lpstr>Dilemma</vt:lpstr>
      <vt:lpstr>Qualities of Endurance</vt:lpstr>
      <vt:lpstr>Opposing Depictions</vt:lpstr>
      <vt:lpstr>My Thoughts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Review</dc:title>
  <dc:creator>Adam Gilly</dc:creator>
  <cp:lastModifiedBy>Adam Gilly</cp:lastModifiedBy>
  <cp:revision>266</cp:revision>
  <dcterms:created xsi:type="dcterms:W3CDTF">2019-07-15T07:46:29Z</dcterms:created>
  <dcterms:modified xsi:type="dcterms:W3CDTF">2019-07-16T10:19:47Z</dcterms:modified>
</cp:coreProperties>
</file>