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9" r:id="rId3"/>
    <p:sldId id="260" r:id="rId4"/>
    <p:sldId id="257" r:id="rId5"/>
    <p:sldId id="263"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23A34-137F-4CBC-8841-373719F9FECD}" v="30" dt="2019-05-13T14:28:07.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r Ul Ain" userId="116c68e3817bbc62" providerId="LiveId" clId="{57A23A34-137F-4CBC-8841-373719F9FECD}"/>
    <pc:docChg chg="undo custSel mod modSld">
      <pc:chgData name="Noor Ul Ain" userId="116c68e3817bbc62" providerId="LiveId" clId="{57A23A34-137F-4CBC-8841-373719F9FECD}" dt="2019-05-13T14:28:19.037" v="1240" actId="20577"/>
      <pc:docMkLst>
        <pc:docMk/>
      </pc:docMkLst>
      <pc:sldChg chg="modSp">
        <pc:chgData name="Noor Ul Ain" userId="116c68e3817bbc62" providerId="LiveId" clId="{57A23A34-137F-4CBC-8841-373719F9FECD}" dt="2019-05-13T14:28:19.037" v="1240" actId="20577"/>
        <pc:sldMkLst>
          <pc:docMk/>
          <pc:sldMk cId="1532226186" sldId="258"/>
        </pc:sldMkLst>
        <pc:spChg chg="mod">
          <ac:chgData name="Noor Ul Ain" userId="116c68e3817bbc62" providerId="LiveId" clId="{57A23A34-137F-4CBC-8841-373719F9FECD}" dt="2019-05-13T14:28:19.037" v="1240" actId="20577"/>
          <ac:spMkLst>
            <pc:docMk/>
            <pc:sldMk cId="1532226186" sldId="258"/>
            <ac:spMk id="4" creationId="{C416F72A-0D96-4DE4-AC15-543C205AD3B0}"/>
          </ac:spMkLst>
        </pc:spChg>
      </pc:sldChg>
      <pc:sldChg chg="addSp modSp mod setBg setClrOvrMap">
        <pc:chgData name="Noor Ul Ain" userId="116c68e3817bbc62" providerId="LiveId" clId="{57A23A34-137F-4CBC-8841-373719F9FECD}" dt="2019-05-13T13:59:46.453" v="840" actId="27636"/>
        <pc:sldMkLst>
          <pc:docMk/>
          <pc:sldMk cId="2482628780" sldId="263"/>
        </pc:sldMkLst>
        <pc:spChg chg="mod">
          <ac:chgData name="Noor Ul Ain" userId="116c68e3817bbc62" providerId="LiveId" clId="{57A23A34-137F-4CBC-8841-373719F9FECD}" dt="2019-05-13T13:51:55.111" v="0" actId="26606"/>
          <ac:spMkLst>
            <pc:docMk/>
            <pc:sldMk cId="2482628780" sldId="263"/>
            <ac:spMk id="3" creationId="{14B33E45-0D72-4CE8-B5F4-7A64864C3753}"/>
          </ac:spMkLst>
        </pc:spChg>
        <pc:spChg chg="mod">
          <ac:chgData name="Noor Ul Ain" userId="116c68e3817bbc62" providerId="LiveId" clId="{57A23A34-137F-4CBC-8841-373719F9FECD}" dt="2019-05-13T13:59:46.453" v="840" actId="27636"/>
          <ac:spMkLst>
            <pc:docMk/>
            <pc:sldMk cId="2482628780" sldId="263"/>
            <ac:spMk id="4" creationId="{C416F72A-0D96-4DE4-AC15-543C205AD3B0}"/>
          </ac:spMkLst>
        </pc:spChg>
        <pc:spChg chg="add">
          <ac:chgData name="Noor Ul Ain" userId="116c68e3817bbc62" providerId="LiveId" clId="{57A23A34-137F-4CBC-8841-373719F9FECD}" dt="2019-05-13T13:51:55.111" v="0" actId="26606"/>
          <ac:spMkLst>
            <pc:docMk/>
            <pc:sldMk cId="2482628780" sldId="263"/>
            <ac:spMk id="9" creationId="{5DF0ABDC-C29E-46EA-A8C5-51B2BEDC0DD4}"/>
          </ac:spMkLst>
        </pc:spChg>
        <pc:spChg chg="add">
          <ac:chgData name="Noor Ul Ain" userId="116c68e3817bbc62" providerId="LiveId" clId="{57A23A34-137F-4CBC-8841-373719F9FECD}" dt="2019-05-13T13:51:55.111" v="0" actId="26606"/>
          <ac:spMkLst>
            <pc:docMk/>
            <pc:sldMk cId="2482628780" sldId="263"/>
            <ac:spMk id="13" creationId="{718B0F80-1C8E-49FA-9B66-C9285753E25F}"/>
          </ac:spMkLst>
        </pc:spChg>
        <pc:spChg chg="add">
          <ac:chgData name="Noor Ul Ain" userId="116c68e3817bbc62" providerId="LiveId" clId="{57A23A34-137F-4CBC-8841-373719F9FECD}" dt="2019-05-13T13:51:55.111" v="0" actId="26606"/>
          <ac:spMkLst>
            <pc:docMk/>
            <pc:sldMk cId="2482628780" sldId="263"/>
            <ac:spMk id="15" creationId="{CEF2B853-4083-4B70-AC2A-F79D80809342}"/>
          </ac:spMkLst>
        </pc:spChg>
        <pc:cxnChg chg="add">
          <ac:chgData name="Noor Ul Ain" userId="116c68e3817bbc62" providerId="LiveId" clId="{57A23A34-137F-4CBC-8841-373719F9FECD}" dt="2019-05-13T13:51:55.111" v="0" actId="26606"/>
          <ac:cxnSpMkLst>
            <pc:docMk/>
            <pc:sldMk cId="2482628780" sldId="263"/>
            <ac:cxnSpMk id="11" creationId="{9AAA1ABC-EDDB-47B3-BF58-8700979C6CEA}"/>
          </ac:cxnSpMkLst>
        </pc:cxnChg>
        <pc:cxnChg chg="add">
          <ac:chgData name="Noor Ul Ain" userId="116c68e3817bbc62" providerId="LiveId" clId="{57A23A34-137F-4CBC-8841-373719F9FECD}" dt="2019-05-13T13:51:55.111" v="0" actId="26606"/>
          <ac:cxnSpMkLst>
            <pc:docMk/>
            <pc:sldMk cId="2482628780" sldId="263"/>
            <ac:cxnSpMk id="17" creationId="{D434EAAF-BF44-4CCC-84D4-105F3370AFF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4FAB73BC-B049-4115-A692-8D63A059BFB8}"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16797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667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4FAB73BC-B049-4115-A692-8D63A059BFB8}" type="slidenum">
              <a:rPr lang="en-US" smtClean="0"/>
              <a:pPr/>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62057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980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4FAB73BC-B049-4115-A692-8D63A059BFB8}"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43329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802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704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290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39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398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125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5586B75A-687E-405C-8A0B-8D00578BA2C3}" type="datetimeFigureOut">
              <a:rPr lang="en-US" smtClean="0"/>
              <a:pPr/>
              <a:t>5/13/2019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4FAB73BC-B049-4115-A692-8D63A059BFB8}"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387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theguardian.com/global-development/2016/mar/04/a-girl-in-the-river-oscar-win-pakistan-end-honour-killings" TargetMode="External"/><Relationship Id="rId2" Type="http://schemas.openxmlformats.org/officeDocument/2006/relationships/hyperlink" Target="https://feministlibrary.co.uk/4783-2/" TargetMode="External"/><Relationship Id="rId1" Type="http://schemas.openxmlformats.org/officeDocument/2006/relationships/slideLayout" Target="../slideLayouts/slideLayout7.xml"/><Relationship Id="rId4" Type="http://schemas.openxmlformats.org/officeDocument/2006/relationships/hyperlink" Target="https://www.loc.gov/item/ihas.2001526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82CB-A8B2-475A-9922-8E4DEF6B5F1F}"/>
              </a:ext>
            </a:extLst>
          </p:cNvPr>
          <p:cNvSpPr>
            <a:spLocks noGrp="1"/>
          </p:cNvSpPr>
          <p:nvPr>
            <p:ph type="ctrTitle"/>
          </p:nvPr>
        </p:nvSpPr>
        <p:spPr>
          <a:xfrm>
            <a:off x="1100014" y="1012698"/>
            <a:ext cx="7315200" cy="3255264"/>
          </a:xfrm>
        </p:spPr>
        <p:txBody>
          <a:bodyPr/>
          <a:lstStyle/>
          <a:p>
            <a:pPr algn="ctr"/>
            <a:r>
              <a:rPr lang="en-US" b="1" dirty="0">
                <a:solidFill>
                  <a:schemeClr val="tx1"/>
                </a:solidFill>
              </a:rPr>
              <a:t>Feminism and Women of Color</a:t>
            </a:r>
            <a:endParaRPr lang="en-PK" b="1" dirty="0">
              <a:solidFill>
                <a:schemeClr val="tx1"/>
              </a:solidFill>
            </a:endParaRPr>
          </a:p>
        </p:txBody>
      </p:sp>
      <p:sp>
        <p:nvSpPr>
          <p:cNvPr id="3" name="Subtitle 2">
            <a:extLst>
              <a:ext uri="{FF2B5EF4-FFF2-40B4-BE49-F238E27FC236}">
                <a16:creationId xmlns:a16="http://schemas.microsoft.com/office/drawing/2014/main" id="{9A67B39A-7908-47C9-BE4A-90E97DAEDDA0}"/>
              </a:ext>
            </a:extLst>
          </p:cNvPr>
          <p:cNvSpPr>
            <a:spLocks noGrp="1"/>
          </p:cNvSpPr>
          <p:nvPr>
            <p:ph type="subTitle" idx="1"/>
          </p:nvPr>
        </p:nvSpPr>
        <p:spPr>
          <a:xfrm>
            <a:off x="1100014" y="4267963"/>
            <a:ext cx="7586785" cy="1780412"/>
          </a:xfrm>
        </p:spPr>
        <p:txBody>
          <a:bodyPr>
            <a:normAutofit lnSpcReduction="10000"/>
          </a:bodyPr>
          <a:lstStyle/>
          <a:p>
            <a:pPr algn="just"/>
            <a:r>
              <a:rPr lang="en-US" dirty="0"/>
              <a:t>Intersectional feminism, despite its current relevance in the global discourse, remains an ideology in need of propagation. I believe that we can achieve remarkable goals on the road to gender equality. However, unless our struggle also uplifts women of color, we are  ignoring the most basic tenet of what feminism is. </a:t>
            </a:r>
            <a:endParaRPr lang="en-PK" dirty="0"/>
          </a:p>
        </p:txBody>
      </p:sp>
    </p:spTree>
    <p:extLst>
      <p:ext uri="{BB962C8B-B14F-4D97-AF65-F5344CB8AC3E}">
        <p14:creationId xmlns:p14="http://schemas.microsoft.com/office/powerpoint/2010/main" val="35268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C36D2F4-71BB-4B26-94DD-BC1F00A82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13" name="Straight Connector 12">
            <a:extLst>
              <a:ext uri="{FF2B5EF4-FFF2-40B4-BE49-F238E27FC236}">
                <a16:creationId xmlns:a16="http://schemas.microsoft.com/office/drawing/2014/main" id="{6B364F89-F830-420F-9F49-95136CBDC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ECE9CD6-EF9B-4307-85AA-55C8434F51DD}"/>
              </a:ext>
            </a:extLst>
          </p:cNvPr>
          <p:cNvSpPr>
            <a:spLocks noGrp="1"/>
          </p:cNvSpPr>
          <p:nvPr>
            <p:ph type="title"/>
          </p:nvPr>
        </p:nvSpPr>
        <p:spPr>
          <a:xfrm>
            <a:off x="5181600" y="559678"/>
            <a:ext cx="6248398" cy="1484275"/>
          </a:xfrm>
        </p:spPr>
        <p:txBody>
          <a:bodyPr vert="horz" lIns="91440" tIns="45720" rIns="91440" bIns="45720" rtlCol="0" anchor="t">
            <a:normAutofit/>
          </a:bodyPr>
          <a:lstStyle/>
          <a:p>
            <a:pPr algn="ctr">
              <a:lnSpc>
                <a:spcPct val="90000"/>
              </a:lnSpc>
            </a:pPr>
            <a:r>
              <a:rPr lang="en-US" dirty="0">
                <a:solidFill>
                  <a:schemeClr val="tx2"/>
                </a:solidFill>
              </a:rPr>
              <a:t>Literature: The Color Purple</a:t>
            </a:r>
          </a:p>
        </p:txBody>
      </p:sp>
      <p:pic>
        <p:nvPicPr>
          <p:cNvPr id="6" name="Picture Placeholder 5" descr="A picture containing book, text&#10;&#10;Description automatically generated">
            <a:extLst>
              <a:ext uri="{FF2B5EF4-FFF2-40B4-BE49-F238E27FC236}">
                <a16:creationId xmlns:a16="http://schemas.microsoft.com/office/drawing/2014/main" id="{93089F12-254B-4C12-9C7B-CC86DEC18415}"/>
              </a:ext>
            </a:extLst>
          </p:cNvPr>
          <p:cNvPicPr>
            <a:picLocks noGrp="1" noChangeAspect="1"/>
          </p:cNvPicPr>
          <p:nvPr>
            <p:ph type="pic" idx="1"/>
          </p:nvPr>
        </p:nvPicPr>
        <p:blipFill rotWithShape="1">
          <a:blip r:embed="rId2"/>
          <a:srcRect t="319" r="1" b="3062"/>
          <a:stretch/>
        </p:blipFill>
        <p:spPr>
          <a:xfrm>
            <a:off x="20" y="10"/>
            <a:ext cx="4595888" cy="6857990"/>
          </a:xfrm>
          <a:prstGeom prst="rect">
            <a:avLst/>
          </a:prstGeom>
        </p:spPr>
      </p:pic>
      <p:sp>
        <p:nvSpPr>
          <p:cNvPr id="4" name="Text Placeholder 3">
            <a:extLst>
              <a:ext uri="{FF2B5EF4-FFF2-40B4-BE49-F238E27FC236}">
                <a16:creationId xmlns:a16="http://schemas.microsoft.com/office/drawing/2014/main" id="{D54D25D6-A6F5-4CC1-B276-6726691E90C5}"/>
              </a:ext>
            </a:extLst>
          </p:cNvPr>
          <p:cNvSpPr>
            <a:spLocks noGrp="1"/>
          </p:cNvSpPr>
          <p:nvPr>
            <p:ph type="body" sz="half" idx="2"/>
          </p:nvPr>
        </p:nvSpPr>
        <p:spPr>
          <a:xfrm>
            <a:off x="5569792" y="2863103"/>
            <a:ext cx="5648323" cy="2463134"/>
          </a:xfrm>
        </p:spPr>
        <p:txBody>
          <a:bodyPr vert="horz" lIns="91440" tIns="45720" rIns="91440" bIns="45720" rtlCol="0">
            <a:normAutofit lnSpcReduction="10000"/>
          </a:bodyPr>
          <a:lstStyle/>
          <a:p>
            <a:pPr marL="283464" indent="-283464" algn="l">
              <a:lnSpc>
                <a:spcPct val="112000"/>
              </a:lnSpc>
            </a:pPr>
            <a:r>
              <a:rPr lang="en-US" sz="1800" dirty="0">
                <a:solidFill>
                  <a:schemeClr val="tx2"/>
                </a:solidFill>
              </a:rPr>
              <a:t>The author has meticulously explored the added jeopardy of a black woman as she faces discrimination both for her gender and her race. A Civil Rights campaigner herself, Alice Walker coined the term ‘Womanism’ especially taking into context the struggles, plights and triumphs of women of color. This novel is an ode to the unique realization of what it means to be a black woman. </a:t>
            </a:r>
          </a:p>
        </p:txBody>
      </p:sp>
      <p:sp>
        <p:nvSpPr>
          <p:cNvPr id="17"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9" name="Straight Connector 18">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0160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6C36D2F4-71BB-4B26-94DD-BC1F00A82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15" name="Straight Connector 14">
            <a:extLst>
              <a:ext uri="{FF2B5EF4-FFF2-40B4-BE49-F238E27FC236}">
                <a16:creationId xmlns:a16="http://schemas.microsoft.com/office/drawing/2014/main" id="{6B364F89-F830-420F-9F49-95136CBDC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94CC073-6FD2-4B2B-A54C-5B32C5194D8E}"/>
              </a:ext>
            </a:extLst>
          </p:cNvPr>
          <p:cNvSpPr>
            <a:spLocks noGrp="1"/>
          </p:cNvSpPr>
          <p:nvPr>
            <p:ph type="title"/>
          </p:nvPr>
        </p:nvSpPr>
        <p:spPr>
          <a:xfrm>
            <a:off x="5181600" y="559678"/>
            <a:ext cx="6248398" cy="1484275"/>
          </a:xfrm>
        </p:spPr>
        <p:txBody>
          <a:bodyPr vert="horz" lIns="91440" tIns="45720" rIns="91440" bIns="45720" rtlCol="0" anchor="t">
            <a:normAutofit/>
          </a:bodyPr>
          <a:lstStyle/>
          <a:p>
            <a:pPr algn="ctr">
              <a:lnSpc>
                <a:spcPct val="90000"/>
              </a:lnSpc>
            </a:pPr>
            <a:r>
              <a:rPr lang="en-US" sz="5000" dirty="0">
                <a:solidFill>
                  <a:schemeClr val="tx2"/>
                </a:solidFill>
              </a:rPr>
              <a:t>Film: A Girl in the River</a:t>
            </a:r>
          </a:p>
        </p:txBody>
      </p:sp>
      <p:pic>
        <p:nvPicPr>
          <p:cNvPr id="8" name="Picture Placeholder 7" descr="A close up of a person&#10;&#10;Description automatically generated">
            <a:extLst>
              <a:ext uri="{FF2B5EF4-FFF2-40B4-BE49-F238E27FC236}">
                <a16:creationId xmlns:a16="http://schemas.microsoft.com/office/drawing/2014/main" id="{924CD39D-0822-41D2-AFD3-F887A5E0C1B0}"/>
              </a:ext>
            </a:extLst>
          </p:cNvPr>
          <p:cNvPicPr>
            <a:picLocks noGrp="1" noChangeAspect="1"/>
          </p:cNvPicPr>
          <p:nvPr>
            <p:ph type="pic" idx="1"/>
          </p:nvPr>
        </p:nvPicPr>
        <p:blipFill rotWithShape="1">
          <a:blip r:embed="rId2"/>
          <a:srcRect b="395"/>
          <a:stretch/>
        </p:blipFill>
        <p:spPr>
          <a:xfrm>
            <a:off x="20" y="10"/>
            <a:ext cx="4595888" cy="6857990"/>
          </a:xfrm>
          <a:prstGeom prst="rect">
            <a:avLst/>
          </a:prstGeom>
        </p:spPr>
      </p:pic>
      <p:sp>
        <p:nvSpPr>
          <p:cNvPr id="4" name="Text Placeholder 3">
            <a:extLst>
              <a:ext uri="{FF2B5EF4-FFF2-40B4-BE49-F238E27FC236}">
                <a16:creationId xmlns:a16="http://schemas.microsoft.com/office/drawing/2014/main" id="{16158C1F-54B8-4571-A14F-0D7FAA82FE74}"/>
              </a:ext>
            </a:extLst>
          </p:cNvPr>
          <p:cNvSpPr>
            <a:spLocks noGrp="1"/>
          </p:cNvSpPr>
          <p:nvPr>
            <p:ph type="body" sz="half" idx="2"/>
          </p:nvPr>
        </p:nvSpPr>
        <p:spPr>
          <a:xfrm>
            <a:off x="5181600" y="3009900"/>
            <a:ext cx="6248398" cy="2931932"/>
          </a:xfrm>
        </p:spPr>
        <p:txBody>
          <a:bodyPr vert="horz" lIns="91440" tIns="45720" rIns="91440" bIns="45720" rtlCol="0">
            <a:normAutofit/>
          </a:bodyPr>
          <a:lstStyle/>
          <a:p>
            <a:pPr marL="283464" indent="-283464" algn="l">
              <a:lnSpc>
                <a:spcPct val="112000"/>
              </a:lnSpc>
            </a:pPr>
            <a:r>
              <a:rPr lang="en-US" sz="1800" dirty="0">
                <a:solidFill>
                  <a:schemeClr val="tx2"/>
                </a:solidFill>
              </a:rPr>
              <a:t>This Oscar-winning documentary follows the life of a Pakistani girl who must be murdered by her own family over the accusation of soiling their ‘honor’. Her sole crime was falling in love. Honor killings claim over a thousand lives each year in Pakistan. This film gives the justice and legal system of the country a chance at redemption. </a:t>
            </a:r>
          </a:p>
        </p:txBody>
      </p:sp>
      <p:sp>
        <p:nvSpPr>
          <p:cNvPr id="19"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21" name="Straight Connector 20">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006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6C36D2F4-71BB-4B26-94DD-BC1F00A82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22" name="Straight Connector 21">
            <a:extLst>
              <a:ext uri="{FF2B5EF4-FFF2-40B4-BE49-F238E27FC236}">
                <a16:creationId xmlns:a16="http://schemas.microsoft.com/office/drawing/2014/main" id="{6B364F89-F830-420F-9F49-95136CBDC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336A0F1-000F-44F1-A8CF-2CD193543F10}"/>
              </a:ext>
            </a:extLst>
          </p:cNvPr>
          <p:cNvSpPr>
            <a:spLocks noGrp="1"/>
          </p:cNvSpPr>
          <p:nvPr>
            <p:ph type="title"/>
          </p:nvPr>
        </p:nvSpPr>
        <p:spPr>
          <a:xfrm>
            <a:off x="5181600" y="559678"/>
            <a:ext cx="6248398" cy="1484275"/>
          </a:xfrm>
        </p:spPr>
        <p:txBody>
          <a:bodyPr vert="horz" lIns="91440" tIns="45720" rIns="91440" bIns="45720" rtlCol="0" anchor="t">
            <a:normAutofit/>
          </a:bodyPr>
          <a:lstStyle/>
          <a:p>
            <a:pPr algn="ctr">
              <a:lnSpc>
                <a:spcPct val="90000"/>
              </a:lnSpc>
            </a:pPr>
            <a:r>
              <a:rPr lang="en-US" sz="5000" dirty="0">
                <a:solidFill>
                  <a:schemeClr val="tx2"/>
                </a:solidFill>
              </a:rPr>
              <a:t>Dance: Katherine Dunham</a:t>
            </a:r>
          </a:p>
        </p:txBody>
      </p:sp>
      <p:pic>
        <p:nvPicPr>
          <p:cNvPr id="6" name="Picture Placeholder 5" descr="A close up of a person&#10;&#10;Description automatically generated">
            <a:extLst>
              <a:ext uri="{FF2B5EF4-FFF2-40B4-BE49-F238E27FC236}">
                <a16:creationId xmlns:a16="http://schemas.microsoft.com/office/drawing/2014/main" id="{2532ABB7-0681-4957-BD2D-BFBAF43A8DFF}"/>
              </a:ext>
            </a:extLst>
          </p:cNvPr>
          <p:cNvPicPr>
            <a:picLocks noGrp="1" noChangeAspect="1"/>
          </p:cNvPicPr>
          <p:nvPr>
            <p:ph type="pic" idx="1"/>
          </p:nvPr>
        </p:nvPicPr>
        <p:blipFill rotWithShape="1">
          <a:blip r:embed="rId2"/>
          <a:srcRect l="13249"/>
          <a:stretch/>
        </p:blipFill>
        <p:spPr>
          <a:xfrm>
            <a:off x="20" y="10"/>
            <a:ext cx="4595888" cy="6857990"/>
          </a:xfrm>
          <a:prstGeom prst="rect">
            <a:avLst/>
          </a:prstGeom>
        </p:spPr>
      </p:pic>
      <p:sp>
        <p:nvSpPr>
          <p:cNvPr id="8" name="Text Placeholder 7">
            <a:extLst>
              <a:ext uri="{FF2B5EF4-FFF2-40B4-BE49-F238E27FC236}">
                <a16:creationId xmlns:a16="http://schemas.microsoft.com/office/drawing/2014/main" id="{8A71654D-9EB7-4143-9308-9B0752DBCC65}"/>
              </a:ext>
            </a:extLst>
          </p:cNvPr>
          <p:cNvSpPr>
            <a:spLocks noGrp="1"/>
          </p:cNvSpPr>
          <p:nvPr>
            <p:ph type="body" sz="half" idx="2"/>
          </p:nvPr>
        </p:nvSpPr>
        <p:spPr>
          <a:xfrm>
            <a:off x="5181600" y="3127730"/>
            <a:ext cx="6248398" cy="2931932"/>
          </a:xfrm>
        </p:spPr>
        <p:txBody>
          <a:bodyPr vert="horz" lIns="91440" tIns="45720" rIns="91440" bIns="45720" rtlCol="0">
            <a:normAutofit/>
          </a:bodyPr>
          <a:lstStyle/>
          <a:p>
            <a:pPr marL="283464" indent="-283464" algn="l">
              <a:lnSpc>
                <a:spcPct val="112000"/>
              </a:lnSpc>
            </a:pPr>
            <a:r>
              <a:rPr lang="en-US" sz="1800" dirty="0">
                <a:solidFill>
                  <a:schemeClr val="tx2"/>
                </a:solidFill>
              </a:rPr>
              <a:t>She rose to fame with dance numbers and rhythms that symbolized the dances of slaves. These specifically memorialized slaves dancing in preparation of uprisings against their masters. Also incorporated in her dance were ballet and modern dance inspirations. </a:t>
            </a:r>
          </a:p>
          <a:p>
            <a:pPr marL="283464" indent="-283464" algn="l">
              <a:lnSpc>
                <a:spcPct val="112000"/>
              </a:lnSpc>
            </a:pPr>
            <a:endParaRPr lang="en-US" sz="1800" dirty="0">
              <a:solidFill>
                <a:schemeClr val="tx2"/>
              </a:solidFill>
            </a:endParaRPr>
          </a:p>
        </p:txBody>
      </p:sp>
      <p:sp>
        <p:nvSpPr>
          <p:cNvPr id="26"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28" name="Straight Connector 27">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20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5DF0ABDC-C29E-46EA-A8C5-51B2BEDC0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11" name="Straight Connector 10">
            <a:extLst>
              <a:ext uri="{FF2B5EF4-FFF2-40B4-BE49-F238E27FC236}">
                <a16:creationId xmlns:a16="http://schemas.microsoft.com/office/drawing/2014/main" id="{9AAA1ABC-EDDB-47B3-BF58-8700979C6C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14B33E45-0D72-4CE8-B5F4-7A64864C3753}"/>
              </a:ext>
            </a:extLst>
          </p:cNvPr>
          <p:cNvSpPr txBox="1"/>
          <p:nvPr/>
        </p:nvSpPr>
        <p:spPr>
          <a:xfrm>
            <a:off x="643467" y="643466"/>
            <a:ext cx="3933390" cy="49372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i="1">
                <a:latin typeface="+mj-lt"/>
                <a:ea typeface="+mj-ea"/>
                <a:cs typeface="+mj-cs"/>
              </a:rPr>
              <a:t>Conclusions</a:t>
            </a:r>
          </a:p>
        </p:txBody>
      </p:sp>
      <p:sp>
        <p:nvSpPr>
          <p:cNvPr id="15"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4" name="TextBox 3">
            <a:extLst>
              <a:ext uri="{FF2B5EF4-FFF2-40B4-BE49-F238E27FC236}">
                <a16:creationId xmlns:a16="http://schemas.microsoft.com/office/drawing/2014/main" id="{C416F72A-0D96-4DE4-AC15-543C205AD3B0}"/>
              </a:ext>
            </a:extLst>
          </p:cNvPr>
          <p:cNvSpPr txBox="1"/>
          <p:nvPr/>
        </p:nvSpPr>
        <p:spPr>
          <a:xfrm>
            <a:off x="4812336" y="643466"/>
            <a:ext cx="6736198" cy="5320454"/>
          </a:xfrm>
          <a:prstGeom prst="rect">
            <a:avLst/>
          </a:prstGeom>
        </p:spPr>
        <p:txBody>
          <a:bodyPr vert="horz" lIns="91440" tIns="45720" rIns="91440" bIns="45720" rtlCol="0" anchor="ctr">
            <a:normAutofit lnSpcReduction="10000"/>
          </a:bodyPr>
          <a:lstStyle/>
          <a:p>
            <a:pPr marL="342900" indent="-283464" defTabSz="914400">
              <a:lnSpc>
                <a:spcPct val="112000"/>
              </a:lnSpc>
              <a:spcBef>
                <a:spcPts val="900"/>
              </a:spcBef>
              <a:buFont typeface="Arial" panose="020B0604020202020204" pitchFamily="34" charset="0"/>
              <a:buChar char="•"/>
            </a:pPr>
            <a:r>
              <a:rPr lang="en-US" dirty="0">
                <a:solidFill>
                  <a:schemeClr val="tx1">
                    <a:lumMod val="85000"/>
                    <a:lumOff val="15000"/>
                  </a:schemeClr>
                </a:solidFill>
              </a:rPr>
              <a:t>I learned that adding a second lens of race to feminism opens a world of injustices previously overlooked in the sacred fight for gender equality. Movements that fight to right the wrongs of race or gender, both overlook the people caught in the middle i.e. women of color. </a:t>
            </a:r>
          </a:p>
          <a:p>
            <a:pPr marL="342900" indent="-283464" defTabSz="914400">
              <a:lnSpc>
                <a:spcPct val="112000"/>
              </a:lnSpc>
              <a:spcBef>
                <a:spcPts val="900"/>
              </a:spcBef>
              <a:buFont typeface="Arial" panose="020B0604020202020204" pitchFamily="34" charset="0"/>
              <a:buChar char="•"/>
            </a:pPr>
            <a:r>
              <a:rPr lang="en-US" dirty="0">
                <a:solidFill>
                  <a:schemeClr val="tx1">
                    <a:lumMod val="85000"/>
                    <a:lumOff val="15000"/>
                  </a:schemeClr>
                </a:solidFill>
              </a:rPr>
              <a:t>The complex issues relating to women of color in various parts of the world are exclusive to their communities and work around those issues therefore needs to find root inside those very communities. </a:t>
            </a:r>
          </a:p>
          <a:p>
            <a:pPr marL="342900" indent="-283464" defTabSz="914400">
              <a:lnSpc>
                <a:spcPct val="112000"/>
              </a:lnSpc>
              <a:spcBef>
                <a:spcPts val="900"/>
              </a:spcBef>
              <a:buFont typeface="Arial" panose="020B0604020202020204" pitchFamily="34" charset="0"/>
              <a:buChar char="•"/>
            </a:pPr>
            <a:r>
              <a:rPr lang="en-US" dirty="0">
                <a:solidFill>
                  <a:schemeClr val="tx1">
                    <a:lumMod val="85000"/>
                    <a:lumOff val="15000"/>
                  </a:schemeClr>
                </a:solidFill>
              </a:rPr>
              <a:t>I also learned that relating the struggle of women of color to the struggle of their respective races and/or ethnicities is a legitimate feminist tool in increasing the credibility of the demands and the actions that surround those demands. </a:t>
            </a:r>
          </a:p>
          <a:p>
            <a:pPr marL="342900" indent="-283464" defTabSz="914400">
              <a:lnSpc>
                <a:spcPct val="112000"/>
              </a:lnSpc>
              <a:spcBef>
                <a:spcPts val="900"/>
              </a:spcBef>
              <a:buFont typeface="Arial" panose="020B0604020202020204" pitchFamily="34" charset="0"/>
              <a:buChar char="•"/>
            </a:pPr>
            <a:r>
              <a:rPr lang="en-US" dirty="0">
                <a:solidFill>
                  <a:schemeClr val="tx1">
                    <a:lumMod val="85000"/>
                    <a:lumOff val="15000"/>
                  </a:schemeClr>
                </a:solidFill>
              </a:rPr>
              <a:t>I will, therefore, equate feminism with intersectional feminism from now on and urge my fellow feminists and allies to made the inclusion of women of color on feminist platforms a mandatory act of social justice. </a:t>
            </a:r>
          </a:p>
        </p:txBody>
      </p:sp>
      <p:cxnSp>
        <p:nvCxnSpPr>
          <p:cNvPr id="17" name="Straight Connector 16">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6287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33E45-0D72-4CE8-B5F4-7A64864C3753}"/>
              </a:ext>
            </a:extLst>
          </p:cNvPr>
          <p:cNvSpPr txBox="1"/>
          <p:nvPr/>
        </p:nvSpPr>
        <p:spPr>
          <a:xfrm>
            <a:off x="1152525" y="523875"/>
            <a:ext cx="9848850" cy="769441"/>
          </a:xfrm>
          <a:prstGeom prst="rect">
            <a:avLst/>
          </a:prstGeom>
          <a:noFill/>
        </p:spPr>
        <p:txBody>
          <a:bodyPr wrap="square" rtlCol="0">
            <a:spAutoFit/>
          </a:bodyPr>
          <a:lstStyle/>
          <a:p>
            <a:pPr algn="ctr"/>
            <a:r>
              <a:rPr lang="en-US" sz="4400" b="1" i="1" dirty="0">
                <a:latin typeface="+mj-lt"/>
              </a:rPr>
              <a:t>References</a:t>
            </a:r>
            <a:endParaRPr lang="en-PK" sz="4400" b="1" i="1" dirty="0">
              <a:latin typeface="+mj-lt"/>
            </a:endParaRPr>
          </a:p>
        </p:txBody>
      </p:sp>
      <p:sp>
        <p:nvSpPr>
          <p:cNvPr id="4" name="TextBox 3">
            <a:extLst>
              <a:ext uri="{FF2B5EF4-FFF2-40B4-BE49-F238E27FC236}">
                <a16:creationId xmlns:a16="http://schemas.microsoft.com/office/drawing/2014/main" id="{C416F72A-0D96-4DE4-AC15-543C205AD3B0}"/>
              </a:ext>
            </a:extLst>
          </p:cNvPr>
          <p:cNvSpPr txBox="1"/>
          <p:nvPr/>
        </p:nvSpPr>
        <p:spPr>
          <a:xfrm>
            <a:off x="1295400" y="1790700"/>
            <a:ext cx="9848850" cy="3785652"/>
          </a:xfrm>
          <a:prstGeom prst="rect">
            <a:avLst/>
          </a:prstGeom>
          <a:noFill/>
        </p:spPr>
        <p:txBody>
          <a:bodyPr wrap="square" rtlCol="0">
            <a:spAutoFit/>
          </a:bodyPr>
          <a:lstStyle/>
          <a:p>
            <a:pPr marL="457200" indent="-457200">
              <a:buAutoNum type="arabicPeriod"/>
            </a:pPr>
            <a:r>
              <a:rPr lang="en-US" sz="2400" dirty="0"/>
              <a:t>Harriet, Elizabeth. “The Color Purple by Alice Walker”. </a:t>
            </a:r>
            <a:r>
              <a:rPr lang="en-US" sz="2400" i="1" dirty="0"/>
              <a:t>Feminist Library</a:t>
            </a:r>
            <a:r>
              <a:rPr lang="en-US" sz="2400" dirty="0"/>
              <a:t>, Feminist Library, 30-03-2018, </a:t>
            </a:r>
            <a:r>
              <a:rPr lang="en-US" sz="2400" dirty="0">
                <a:hlinkClick r:id="rId2"/>
              </a:rPr>
              <a:t>feministlibrary.co.uk/4783-2/</a:t>
            </a:r>
            <a:r>
              <a:rPr lang="en-US" sz="2400" dirty="0"/>
              <a:t>. (Literature)</a:t>
            </a:r>
          </a:p>
          <a:p>
            <a:pPr marL="457200" indent="-457200">
              <a:buAutoNum type="arabicPeriod"/>
            </a:pPr>
            <a:r>
              <a:rPr lang="en-US" sz="2400" dirty="0"/>
              <a:t>Hassan, Yasmeen. “A Girl in the River's Oscar win gives Pakistan chance to end </a:t>
            </a:r>
            <a:r>
              <a:rPr lang="en-US" sz="2400" dirty="0" err="1"/>
              <a:t>honour</a:t>
            </a:r>
            <a:r>
              <a:rPr lang="en-US" sz="2400" dirty="0"/>
              <a:t> killings”. </a:t>
            </a:r>
            <a:r>
              <a:rPr lang="en-US" sz="2400" i="1" dirty="0"/>
              <a:t>The Guardian, </a:t>
            </a:r>
            <a:r>
              <a:rPr lang="en-US" sz="2400" dirty="0"/>
              <a:t>Guardian News and Media Limited, 04-03-2016, </a:t>
            </a:r>
            <a:r>
              <a:rPr lang="en-US" sz="2400" dirty="0">
                <a:hlinkClick r:id="rId3"/>
              </a:rPr>
              <a:t>theguardian.com/global-development/2016/mar/04/a-girl-in-the-river-</a:t>
            </a:r>
            <a:r>
              <a:rPr lang="en-US" sz="2400" dirty="0" err="1">
                <a:hlinkClick r:id="rId3"/>
              </a:rPr>
              <a:t>oscar</a:t>
            </a:r>
            <a:r>
              <a:rPr lang="en-US" sz="2400" dirty="0">
                <a:hlinkClick r:id="rId3"/>
              </a:rPr>
              <a:t>-win-</a:t>
            </a:r>
            <a:r>
              <a:rPr lang="en-US" sz="2400" dirty="0" err="1">
                <a:hlinkClick r:id="rId3"/>
              </a:rPr>
              <a:t>pakistan</a:t>
            </a:r>
            <a:r>
              <a:rPr lang="en-US" sz="2400" dirty="0">
                <a:hlinkClick r:id="rId3"/>
              </a:rPr>
              <a:t>-end-</a:t>
            </a:r>
            <a:r>
              <a:rPr lang="en-US" sz="2400" dirty="0" err="1">
                <a:hlinkClick r:id="rId3"/>
              </a:rPr>
              <a:t>honour</a:t>
            </a:r>
            <a:r>
              <a:rPr lang="en-US" sz="2400">
                <a:hlinkClick r:id="rId3"/>
              </a:rPr>
              <a:t>-killings</a:t>
            </a:r>
            <a:r>
              <a:rPr lang="en-US" sz="2400"/>
              <a:t>. (</a:t>
            </a:r>
            <a:r>
              <a:rPr lang="en-US" sz="2400" dirty="0"/>
              <a:t>Film)</a:t>
            </a:r>
          </a:p>
          <a:p>
            <a:pPr marL="457200" indent="-457200">
              <a:buAutoNum type="arabicPeriod"/>
            </a:pPr>
            <a:r>
              <a:rPr lang="en-US" sz="2400" dirty="0" err="1"/>
              <a:t>Risner</a:t>
            </a:r>
            <a:r>
              <a:rPr lang="en-US" sz="2400" dirty="0"/>
              <a:t>, Vicky J. “Katherine Dunham: A Life in Dance”. </a:t>
            </a:r>
            <a:r>
              <a:rPr lang="en-US" sz="2400" i="1" dirty="0"/>
              <a:t>Library of Congress</a:t>
            </a:r>
            <a:r>
              <a:rPr lang="en-US" sz="2400" dirty="0"/>
              <a:t>, Congress US. </a:t>
            </a:r>
            <a:r>
              <a:rPr lang="en-US" sz="2400" dirty="0">
                <a:hlinkClick r:id="rId4"/>
              </a:rPr>
              <a:t>loc.gov/item/ihas.200152685/</a:t>
            </a:r>
            <a:r>
              <a:rPr lang="en-US" sz="2400" dirty="0"/>
              <a:t>. (Dance)</a:t>
            </a:r>
          </a:p>
          <a:p>
            <a:pPr marL="457200" indent="-457200">
              <a:buAutoNum type="arabicPeriod"/>
            </a:pPr>
            <a:endParaRPr lang="en-US" sz="2400" dirty="0"/>
          </a:p>
          <a:p>
            <a:pPr marL="457200" indent="-457200">
              <a:buAutoNum type="arabicPeriod"/>
            </a:pPr>
            <a:endParaRPr lang="en-PK" sz="2400" dirty="0"/>
          </a:p>
        </p:txBody>
      </p:sp>
    </p:spTree>
    <p:extLst>
      <p:ext uri="{BB962C8B-B14F-4D97-AF65-F5344CB8AC3E}">
        <p14:creationId xmlns:p14="http://schemas.microsoft.com/office/powerpoint/2010/main" val="153222618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otalTime>30</TotalTime>
  <Words>538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Schoolbook</vt:lpstr>
      <vt:lpstr>Corbel</vt:lpstr>
      <vt:lpstr>Headlines</vt:lpstr>
      <vt:lpstr>Feminism and Women of Color</vt:lpstr>
      <vt:lpstr>Literature: The Color Purple</vt:lpstr>
      <vt:lpstr>Film: A Girl in the River</vt:lpstr>
      <vt:lpstr>Dance: Katherine Dunham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and Women of Color</dc:title>
  <dc:creator>Noor Ul Ain</dc:creator>
  <cp:lastModifiedBy>Noor Ul Ain</cp:lastModifiedBy>
  <cp:revision>1</cp:revision>
  <dcterms:created xsi:type="dcterms:W3CDTF">2019-05-13T13:51:55Z</dcterms:created>
  <dcterms:modified xsi:type="dcterms:W3CDTF">2019-05-13T14:28:20Z</dcterms:modified>
</cp:coreProperties>
</file>