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8" r:id="rId7"/>
    <p:sldId id="261" r:id="rId8"/>
    <p:sldId id="262" r:id="rId9"/>
    <p:sldId id="263" r:id="rId10"/>
    <p:sldId id="264" r:id="rId11"/>
    <p:sldId id="265" r:id="rId12"/>
    <p:sldId id="266" r:id="rId13"/>
    <p:sldId id="267"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76" autoAdjust="0"/>
  </p:normalViewPr>
  <p:slideViewPr>
    <p:cSldViewPr snapToGrid="0">
      <p:cViewPr varScale="1">
        <p:scale>
          <a:sx n="79" d="100"/>
          <a:sy n="79" d="100"/>
        </p:scale>
        <p:origin x="54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90CE29-D8A4-428D-9CAF-41B6AAA3B171}"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915485-26D3-4DB7-B205-C603DEEEC123}" type="slidenum">
              <a:rPr lang="en-US" smtClean="0"/>
              <a:t>‹#›</a:t>
            </a:fld>
            <a:endParaRPr lang="en-US"/>
          </a:p>
        </p:txBody>
      </p:sp>
    </p:spTree>
    <p:extLst>
      <p:ext uri="{BB962C8B-B14F-4D97-AF65-F5344CB8AC3E}">
        <p14:creationId xmlns:p14="http://schemas.microsoft.com/office/powerpoint/2010/main" val="4210277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Hagia</a:t>
            </a:r>
            <a:r>
              <a:rPr lang="en-US" sz="1200" b="0" i="0" kern="1200" dirty="0" smtClean="0">
                <a:solidFill>
                  <a:schemeClr val="tx1"/>
                </a:solidFill>
                <a:effectLst/>
                <a:latin typeface="+mn-lt"/>
                <a:ea typeface="+mn-ea"/>
                <a:cs typeface="+mn-cs"/>
              </a:rPr>
              <a:t> Sophia, Turkish </a:t>
            </a:r>
            <a:r>
              <a:rPr lang="en-US" sz="1200" b="0" i="0" kern="1200" dirty="0" err="1" smtClean="0">
                <a:solidFill>
                  <a:schemeClr val="tx1"/>
                </a:solidFill>
                <a:effectLst/>
                <a:latin typeface="+mn-lt"/>
                <a:ea typeface="+mn-ea"/>
                <a:cs typeface="+mn-cs"/>
              </a:rPr>
              <a:t>Ayasofya</a:t>
            </a:r>
            <a:r>
              <a:rPr lang="en-US" sz="1200" b="0" i="0" kern="1200" dirty="0" smtClean="0">
                <a:solidFill>
                  <a:schemeClr val="tx1"/>
                </a:solidFill>
                <a:effectLst/>
                <a:latin typeface="+mn-lt"/>
                <a:ea typeface="+mn-ea"/>
                <a:cs typeface="+mn-cs"/>
              </a:rPr>
              <a:t>, Latin Sancta Sophia, also called Church of the Holy Wisdom or Church of the Divine Wisdom. </a:t>
            </a:r>
            <a:r>
              <a:rPr lang="en-US" sz="1200" b="0" i="0" kern="1200" dirty="0" err="1" smtClean="0">
                <a:solidFill>
                  <a:schemeClr val="tx1"/>
                </a:solidFill>
                <a:effectLst/>
                <a:latin typeface="+mn-lt"/>
                <a:ea typeface="+mn-ea"/>
                <a:cs typeface="+mn-cs"/>
              </a:rPr>
              <a:t>Hagia</a:t>
            </a:r>
            <a:r>
              <a:rPr lang="en-US" sz="1200" b="0" i="0" kern="1200" dirty="0" smtClean="0">
                <a:solidFill>
                  <a:schemeClr val="tx1"/>
                </a:solidFill>
                <a:effectLst/>
                <a:latin typeface="+mn-lt"/>
                <a:ea typeface="+mn-ea"/>
                <a:cs typeface="+mn-cs"/>
              </a:rPr>
              <a:t> Sophia means "Divine Wisdom" in Greek. It was an Orthodox </a:t>
            </a:r>
            <a:r>
              <a:rPr lang="en-US" sz="1200" b="0" i="0" u="none" strike="noStrike" kern="1200" dirty="0" smtClean="0">
                <a:solidFill>
                  <a:schemeClr val="tx1"/>
                </a:solidFill>
                <a:effectLst/>
                <a:latin typeface="+mn-lt"/>
                <a:ea typeface="+mn-ea"/>
                <a:cs typeface="+mn-cs"/>
              </a:rPr>
              <a:t>church</a:t>
            </a:r>
            <a:r>
              <a:rPr lang="en-US" sz="1200" b="0" i="0" kern="1200" dirty="0" smtClean="0">
                <a:solidFill>
                  <a:schemeClr val="tx1"/>
                </a:solidFill>
                <a:effectLst/>
                <a:latin typeface="+mn-lt"/>
                <a:ea typeface="+mn-ea"/>
                <a:cs typeface="+mn-cs"/>
              </a:rPr>
              <a:t> dedicated to holly wisdom.</a:t>
            </a:r>
            <a:r>
              <a:rPr lang="en-US" sz="1200" b="0" i="0" kern="1200" baseline="0" dirty="0" smtClean="0">
                <a:solidFill>
                  <a:schemeClr val="tx1"/>
                </a:solidFill>
                <a:effectLst/>
                <a:latin typeface="+mn-lt"/>
                <a:ea typeface="+mn-ea"/>
                <a:cs typeface="+mn-cs"/>
              </a:rPr>
              <a:t> It was built </a:t>
            </a:r>
            <a:r>
              <a:rPr lang="en-US" sz="1200" b="0" i="0" kern="1200" dirty="0" smtClean="0">
                <a:solidFill>
                  <a:schemeClr val="tx1"/>
                </a:solidFill>
                <a:effectLst/>
                <a:latin typeface="+mn-lt"/>
                <a:ea typeface="+mn-ea"/>
                <a:cs typeface="+mn-cs"/>
              </a:rPr>
              <a:t>in the 6th </a:t>
            </a:r>
            <a:r>
              <a:rPr lang="en-US" sz="1200" b="0" i="0" kern="1200" dirty="0" smtClean="0">
                <a:solidFill>
                  <a:schemeClr val="tx1"/>
                </a:solidFill>
                <a:effectLst/>
                <a:latin typeface="+mn-lt"/>
                <a:ea typeface="+mn-ea"/>
                <a:cs typeface="+mn-cs"/>
              </a:rPr>
              <a:t>Century </a:t>
            </a:r>
            <a:r>
              <a:rPr lang="en-US" sz="1200" b="0" i="0" kern="1200" dirty="0" smtClean="0">
                <a:solidFill>
                  <a:schemeClr val="tx1"/>
                </a:solidFill>
                <a:effectLst/>
                <a:latin typeface="+mn-lt"/>
                <a:ea typeface="+mn-ea"/>
                <a:cs typeface="+mn-cs"/>
              </a:rPr>
              <a:t>(532–537) under the direction of the Byzantine emperor Justinian I. </a:t>
            </a:r>
          </a:p>
        </p:txBody>
      </p:sp>
      <p:sp>
        <p:nvSpPr>
          <p:cNvPr id="4" name="Slide Number Placeholder 3"/>
          <p:cNvSpPr>
            <a:spLocks noGrp="1"/>
          </p:cNvSpPr>
          <p:nvPr>
            <p:ph type="sldNum" sz="quarter" idx="10"/>
          </p:nvPr>
        </p:nvSpPr>
        <p:spPr/>
        <p:txBody>
          <a:bodyPr/>
          <a:lstStyle/>
          <a:p>
            <a:fld id="{EB915485-26D3-4DB7-B205-C603DEEEC123}" type="slidenum">
              <a:rPr lang="en-US" smtClean="0"/>
              <a:t>2</a:t>
            </a:fld>
            <a:endParaRPr lang="en-US"/>
          </a:p>
        </p:txBody>
      </p:sp>
    </p:spTree>
    <p:extLst>
      <p:ext uri="{BB962C8B-B14F-4D97-AF65-F5344CB8AC3E}">
        <p14:creationId xmlns:p14="http://schemas.microsoft.com/office/powerpoint/2010/main" val="3893100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geometry of </a:t>
            </a:r>
            <a:r>
              <a:rPr lang="en-US" sz="1200" b="0" i="0" kern="1200" dirty="0" err="1" smtClean="0">
                <a:solidFill>
                  <a:schemeClr val="tx1"/>
                </a:solidFill>
                <a:effectLst/>
                <a:latin typeface="+mn-lt"/>
                <a:ea typeface="+mn-ea"/>
                <a:cs typeface="+mn-cs"/>
              </a:rPr>
              <a:t>Hagia</a:t>
            </a:r>
            <a:r>
              <a:rPr lang="en-US" sz="1200" b="0" i="0" kern="1200" dirty="0" smtClean="0">
                <a:solidFill>
                  <a:schemeClr val="tx1"/>
                </a:solidFill>
                <a:effectLst/>
                <a:latin typeface="+mn-lt"/>
                <a:ea typeface="+mn-ea"/>
                <a:cs typeface="+mn-cs"/>
              </a:rPr>
              <a:t> Sophia is based on a Greek cross layout, inscribed in a square box. The area in the center of this cross is the room of the square base that supports the dome. This base isn't actually perfectly straight; it curves into the dome, helping to support it while also allowing the weight to flow downwards and cause less tension on the structure.</a:t>
            </a:r>
            <a:endParaRPr lang="en-US" dirty="0"/>
          </a:p>
        </p:txBody>
      </p:sp>
      <p:sp>
        <p:nvSpPr>
          <p:cNvPr id="4" name="Slide Number Placeholder 3"/>
          <p:cNvSpPr>
            <a:spLocks noGrp="1"/>
          </p:cNvSpPr>
          <p:nvPr>
            <p:ph type="sldNum" sz="quarter" idx="10"/>
          </p:nvPr>
        </p:nvSpPr>
        <p:spPr/>
        <p:txBody>
          <a:bodyPr/>
          <a:lstStyle/>
          <a:p>
            <a:fld id="{EB915485-26D3-4DB7-B205-C603DEEEC123}" type="slidenum">
              <a:rPr lang="en-US" smtClean="0"/>
              <a:t>11</a:t>
            </a:fld>
            <a:endParaRPr lang="en-US"/>
          </a:p>
        </p:txBody>
      </p:sp>
    </p:spTree>
    <p:extLst>
      <p:ext uri="{BB962C8B-B14F-4D97-AF65-F5344CB8AC3E}">
        <p14:creationId xmlns:p14="http://schemas.microsoft.com/office/powerpoint/2010/main" val="2415249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One of the constructive improvements introduced was the use of pendentives. These elements in the form of spherical triangles are a structural transition between the square shape of the base and the round shape of the dome (</a:t>
            </a:r>
            <a:r>
              <a:rPr lang="en-US" dirty="0" err="1" smtClean="0">
                <a:latin typeface="Times New Roman" panose="02020603050405020304" pitchFamily="18" charset="0"/>
                <a:cs typeface="Times New Roman" panose="02020603050405020304" pitchFamily="18" charset="0"/>
              </a:rPr>
              <a:t>Schibille</a:t>
            </a:r>
            <a:r>
              <a:rPr lang="en-US" dirty="0" smtClean="0">
                <a:latin typeface="Times New Roman" panose="02020603050405020304" pitchFamily="18" charset="0"/>
                <a:cs typeface="Times New Roman" panose="02020603050405020304" pitchFamily="18" charset="0"/>
              </a:rPr>
              <a:t>, 2016</a:t>
            </a:r>
            <a:r>
              <a:rPr lang="en-US" sz="1200" b="0" i="0" kern="1200" dirty="0" smtClean="0">
                <a:solidFill>
                  <a:schemeClr val="tx1"/>
                </a:solidFill>
                <a:effectLst/>
                <a:latin typeface="+mn-lt"/>
                <a:ea typeface="+mn-ea"/>
                <a:cs typeface="+mn-cs"/>
              </a:rPr>
              <a:t>). They help to transfer the loads from the dome, down to the base walls, and finally onto the ground.</a:t>
            </a:r>
            <a:r>
              <a:rPr lang="en-US" sz="1200" b="0" i="0" kern="1200" baseline="0" dirty="0" smtClean="0">
                <a:solidFill>
                  <a:schemeClr val="tx1"/>
                </a:solidFill>
                <a:effectLst/>
                <a:latin typeface="+mn-lt"/>
                <a:ea typeface="+mn-ea"/>
                <a:cs typeface="+mn-cs"/>
              </a:rPr>
              <a:t> </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B915485-26D3-4DB7-B205-C603DEEEC123}" type="slidenum">
              <a:rPr lang="en-US" smtClean="0"/>
              <a:t>12</a:t>
            </a:fld>
            <a:endParaRPr lang="en-US"/>
          </a:p>
        </p:txBody>
      </p:sp>
    </p:spTree>
    <p:extLst>
      <p:ext uri="{BB962C8B-B14F-4D97-AF65-F5344CB8AC3E}">
        <p14:creationId xmlns:p14="http://schemas.microsoft.com/office/powerpoint/2010/main" val="3623064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Hagia</a:t>
            </a:r>
            <a:r>
              <a:rPr lang="en-US" sz="1200" b="0" i="0" kern="1200" dirty="0" smtClean="0">
                <a:solidFill>
                  <a:schemeClr val="tx1"/>
                </a:solidFill>
                <a:effectLst/>
                <a:latin typeface="+mn-lt"/>
                <a:ea typeface="+mn-ea"/>
                <a:cs typeface="+mn-cs"/>
              </a:rPr>
              <a:t> Sophia is one of the greatest surviving examples of Byzantine architecture. </a:t>
            </a:r>
            <a:r>
              <a:rPr lang="en-US" sz="1200" b="0" i="0" kern="1200" dirty="0" smtClean="0">
                <a:solidFill>
                  <a:schemeClr val="tx1"/>
                </a:solidFill>
                <a:effectLst/>
                <a:latin typeface="+mn-lt"/>
                <a:ea typeface="+mn-ea"/>
                <a:cs typeface="+mn-cs"/>
              </a:rPr>
              <a:t>Its </a:t>
            </a:r>
            <a:r>
              <a:rPr lang="en-US" sz="1200" b="0" i="0" kern="1200" dirty="0" smtClean="0">
                <a:solidFill>
                  <a:schemeClr val="tx1"/>
                </a:solidFill>
                <a:effectLst/>
                <a:latin typeface="+mn-lt"/>
                <a:ea typeface="+mn-ea"/>
                <a:cs typeface="+mn-cs"/>
              </a:rPr>
              <a:t>great artistic value is its decorated interior with mosaics and </a:t>
            </a:r>
            <a:r>
              <a:rPr lang="en-US" sz="1200" b="0" i="0" u="none" kern="1200" dirty="0" smtClean="0">
                <a:solidFill>
                  <a:schemeClr val="tx1"/>
                </a:solidFill>
                <a:effectLst/>
                <a:latin typeface="+mn-lt"/>
                <a:ea typeface="+mn-ea"/>
                <a:cs typeface="+mn-cs"/>
              </a:rPr>
              <a:t>marble</a:t>
            </a:r>
            <a:r>
              <a:rPr lang="en-US" sz="1200" b="0" i="0" kern="1200" dirty="0" smtClean="0">
                <a:solidFill>
                  <a:schemeClr val="tx1"/>
                </a:solidFill>
                <a:effectLst/>
                <a:latin typeface="+mn-lt"/>
                <a:ea typeface="+mn-ea"/>
                <a:cs typeface="+mn-cs"/>
              </a:rPr>
              <a:t> pillars and coverings. The temple itself is richly and artistically decorated.</a:t>
            </a:r>
            <a:endParaRPr lang="en-US" i="0" dirty="0"/>
          </a:p>
        </p:txBody>
      </p:sp>
      <p:sp>
        <p:nvSpPr>
          <p:cNvPr id="4" name="Slide Number Placeholder 3"/>
          <p:cNvSpPr>
            <a:spLocks noGrp="1"/>
          </p:cNvSpPr>
          <p:nvPr>
            <p:ph type="sldNum" sz="quarter" idx="10"/>
          </p:nvPr>
        </p:nvSpPr>
        <p:spPr/>
        <p:txBody>
          <a:bodyPr/>
          <a:lstStyle/>
          <a:p>
            <a:fld id="{EB915485-26D3-4DB7-B205-C603DEEEC123}" type="slidenum">
              <a:rPr lang="en-US" smtClean="0"/>
              <a:t>13</a:t>
            </a:fld>
            <a:endParaRPr lang="en-US"/>
          </a:p>
        </p:txBody>
      </p:sp>
    </p:spTree>
    <p:extLst>
      <p:ext uri="{BB962C8B-B14F-4D97-AF65-F5344CB8AC3E}">
        <p14:creationId xmlns:p14="http://schemas.microsoft.com/office/powerpoint/2010/main" val="2546225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15485-26D3-4DB7-B205-C603DEEEC123}" type="slidenum">
              <a:rPr lang="en-US" smtClean="0"/>
              <a:t>14</a:t>
            </a:fld>
            <a:endParaRPr lang="en-US"/>
          </a:p>
        </p:txBody>
      </p:sp>
    </p:spTree>
    <p:extLst>
      <p:ext uri="{BB962C8B-B14F-4D97-AF65-F5344CB8AC3E}">
        <p14:creationId xmlns:p14="http://schemas.microsoft.com/office/powerpoint/2010/main" val="3389683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Turkish people call it </a:t>
            </a:r>
            <a:r>
              <a:rPr lang="en-US" sz="1200" b="0" i="0" kern="1200" dirty="0" err="1" smtClean="0">
                <a:solidFill>
                  <a:schemeClr val="tx1"/>
                </a:solidFill>
                <a:effectLst/>
                <a:latin typeface="+mn-lt"/>
                <a:ea typeface="+mn-ea"/>
                <a:cs typeface="+mn-cs"/>
              </a:rPr>
              <a:t>Aya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Sofya</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I</a:t>
            </a:r>
            <a:r>
              <a:rPr lang="en-US" sz="1200" b="0" i="0" kern="1200" dirty="0" smtClean="0">
                <a:solidFill>
                  <a:schemeClr val="tx1"/>
                </a:solidFill>
                <a:effectLst/>
                <a:latin typeface="+mn-lt"/>
                <a:ea typeface="+mn-ea"/>
                <a:cs typeface="+mn-cs"/>
              </a:rPr>
              <a:t>t's </a:t>
            </a:r>
            <a:r>
              <a:rPr lang="en-US" sz="1200" b="0" i="0" kern="1200" dirty="0" smtClean="0">
                <a:solidFill>
                  <a:schemeClr val="tx1"/>
                </a:solidFill>
                <a:effectLst/>
                <a:latin typeface="+mn-lt"/>
                <a:ea typeface="+mn-ea"/>
                <a:cs typeface="+mn-cs"/>
              </a:rPr>
              <a:t>a former </a:t>
            </a:r>
            <a:r>
              <a:rPr lang="en-US" sz="1200" b="0" i="0" u="none" strike="noStrike" kern="1200" dirty="0" smtClean="0">
                <a:solidFill>
                  <a:schemeClr val="tx1"/>
                </a:solidFill>
                <a:effectLst/>
                <a:latin typeface="+mn-lt"/>
                <a:ea typeface="+mn-ea"/>
                <a:cs typeface="+mn-cs"/>
              </a:rPr>
              <a:t>Byzantine</a:t>
            </a:r>
            <a:r>
              <a:rPr lang="en-US" sz="1200" b="0" i="0" kern="1200" dirty="0" smtClean="0">
                <a:solidFill>
                  <a:schemeClr val="tx1"/>
                </a:solidFill>
                <a:effectLst/>
                <a:latin typeface="+mn-lt"/>
                <a:ea typeface="+mn-ea"/>
                <a:cs typeface="+mn-cs"/>
              </a:rPr>
              <a:t> church and former </a:t>
            </a:r>
            <a:r>
              <a:rPr lang="en-US" sz="1200" b="0" i="0" u="none" strike="noStrike" kern="1200" dirty="0" smtClean="0">
                <a:solidFill>
                  <a:schemeClr val="tx1"/>
                </a:solidFill>
                <a:effectLst/>
                <a:latin typeface="+mn-lt"/>
                <a:ea typeface="+mn-ea"/>
                <a:cs typeface="+mn-cs"/>
              </a:rPr>
              <a:t>Ottoman</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mosque</a:t>
            </a:r>
            <a:r>
              <a:rPr lang="en-US" sz="1200" b="0" i="0" kern="1200" dirty="0" smtClean="0">
                <a:solidFill>
                  <a:schemeClr val="tx1"/>
                </a:solidFill>
                <a:effectLst/>
                <a:latin typeface="+mn-lt"/>
                <a:ea typeface="+mn-ea"/>
                <a:cs typeface="+mn-cs"/>
              </a:rPr>
              <a:t>, now located in </a:t>
            </a:r>
            <a:r>
              <a:rPr lang="en-US" sz="1200" b="0" i="0" kern="1200" dirty="0" err="1" smtClean="0">
                <a:solidFill>
                  <a:schemeClr val="tx1"/>
                </a:solidFill>
                <a:effectLst/>
                <a:latin typeface="+mn-lt"/>
                <a:ea typeface="+mn-ea"/>
                <a:cs typeface="+mn-cs"/>
              </a:rPr>
              <a:t>Sultanahmet</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neighborhood,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being </a:t>
            </a:r>
            <a:r>
              <a:rPr lang="en-US" sz="1200" b="0" i="0" kern="1200" dirty="0" smtClean="0">
                <a:solidFill>
                  <a:schemeClr val="tx1"/>
                </a:solidFill>
                <a:effectLst/>
                <a:latin typeface="+mn-lt"/>
                <a:ea typeface="+mn-ea"/>
                <a:cs typeface="+mn-cs"/>
              </a:rPr>
              <a:t>one of the most important </a:t>
            </a:r>
            <a:r>
              <a:rPr lang="en-US" sz="1200" b="0" i="0" u="none" strike="noStrike" kern="1200" dirty="0" smtClean="0">
                <a:solidFill>
                  <a:schemeClr val="tx1"/>
                </a:solidFill>
                <a:effectLst/>
                <a:latin typeface="+mn-lt"/>
                <a:ea typeface="+mn-ea"/>
                <a:cs typeface="+mn-cs"/>
              </a:rPr>
              <a:t>museums of Istanbul. It has gone through various </a:t>
            </a:r>
            <a:r>
              <a:rPr lang="en-US" sz="1200" b="0" i="0" u="none" strike="noStrike" kern="1200" dirty="0" smtClean="0">
                <a:solidFill>
                  <a:schemeClr val="tx1"/>
                </a:solidFill>
                <a:effectLst/>
                <a:latin typeface="+mn-lt"/>
                <a:ea typeface="+mn-ea"/>
                <a:cs typeface="+mn-cs"/>
              </a:rPr>
              <a:t>transformations </a:t>
            </a:r>
            <a:r>
              <a:rPr lang="en-US" sz="1200" b="0" i="0" u="none" strike="noStrike" kern="1200" dirty="0" smtClean="0">
                <a:solidFill>
                  <a:schemeClr val="tx1"/>
                </a:solidFill>
                <a:effectLst/>
                <a:latin typeface="+mn-lt"/>
                <a:ea typeface="+mn-ea"/>
                <a:cs typeface="+mn-cs"/>
              </a:rPr>
              <a:t>since its</a:t>
            </a:r>
            <a:r>
              <a:rPr lang="en-US" sz="1200" b="0" i="0" u="none" strike="noStrike" kern="1200" baseline="0" dirty="0" smtClean="0">
                <a:solidFill>
                  <a:schemeClr val="tx1"/>
                </a:solidFill>
                <a:effectLst/>
                <a:latin typeface="+mn-lt"/>
                <a:ea typeface="+mn-ea"/>
                <a:cs typeface="+mn-cs"/>
              </a:rPr>
              <a:t> construction. It transformed from Byzantine church into Ottoman mosque and now, it is a museum. </a:t>
            </a:r>
            <a:endParaRPr lang="en-US" b="0" dirty="0"/>
          </a:p>
        </p:txBody>
      </p:sp>
      <p:sp>
        <p:nvSpPr>
          <p:cNvPr id="4" name="Slide Number Placeholder 3"/>
          <p:cNvSpPr>
            <a:spLocks noGrp="1"/>
          </p:cNvSpPr>
          <p:nvPr>
            <p:ph type="sldNum" sz="quarter" idx="10"/>
          </p:nvPr>
        </p:nvSpPr>
        <p:spPr/>
        <p:txBody>
          <a:bodyPr/>
          <a:lstStyle/>
          <a:p>
            <a:fld id="{EB915485-26D3-4DB7-B205-C603DEEEC123}" type="slidenum">
              <a:rPr lang="en-US" smtClean="0"/>
              <a:t>3</a:t>
            </a:fld>
            <a:endParaRPr lang="en-US"/>
          </a:p>
        </p:txBody>
      </p:sp>
    </p:spTree>
    <p:extLst>
      <p:ext uri="{BB962C8B-B14F-4D97-AF65-F5344CB8AC3E}">
        <p14:creationId xmlns:p14="http://schemas.microsoft.com/office/powerpoint/2010/main" val="442230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The first church of </a:t>
            </a:r>
            <a:r>
              <a:rPr lang="en-US" sz="1200" b="0" i="0" kern="1200" dirty="0" err="1" smtClean="0">
                <a:solidFill>
                  <a:schemeClr val="tx1"/>
                </a:solidFill>
                <a:effectLst/>
                <a:latin typeface="+mn-lt"/>
                <a:ea typeface="+mn-ea"/>
                <a:cs typeface="+mn-cs"/>
              </a:rPr>
              <a:t>Hagia</a:t>
            </a:r>
            <a:r>
              <a:rPr lang="en-US" sz="1200" b="0" i="0" kern="1200" dirty="0" smtClean="0">
                <a:solidFill>
                  <a:schemeClr val="tx1"/>
                </a:solidFill>
                <a:effectLst/>
                <a:latin typeface="+mn-lt"/>
                <a:ea typeface="+mn-ea"/>
                <a:cs typeface="+mn-cs"/>
              </a:rPr>
              <a:t> Sophia was built on the same site in the 4th century by </a:t>
            </a:r>
            <a:r>
              <a:rPr lang="en-US" sz="1200" b="0" i="0" u="none" strike="noStrike" kern="1200" dirty="0" smtClean="0">
                <a:solidFill>
                  <a:schemeClr val="tx1"/>
                </a:solidFill>
                <a:effectLst/>
                <a:latin typeface="+mn-lt"/>
                <a:ea typeface="+mn-ea"/>
                <a:cs typeface="+mn-cs"/>
              </a:rPr>
              <a:t>Constantine the Great.</a:t>
            </a:r>
            <a:r>
              <a:rPr lang="en-US" sz="1200" b="0" i="0" u="none" strike="noStrike"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After its destruction, a second and larger </a:t>
            </a:r>
            <a:r>
              <a:rPr lang="en-US" sz="1200" b="0" i="0" kern="1200" dirty="0" err="1" smtClean="0">
                <a:solidFill>
                  <a:schemeClr val="tx1"/>
                </a:solidFill>
                <a:effectLst/>
                <a:latin typeface="+mn-lt"/>
                <a:ea typeface="+mn-ea"/>
                <a:cs typeface="+mn-cs"/>
              </a:rPr>
              <a:t>Hagia</a:t>
            </a:r>
            <a:r>
              <a:rPr lang="en-US" sz="1200" b="0" i="0" kern="1200" dirty="0" smtClean="0">
                <a:solidFill>
                  <a:schemeClr val="tx1"/>
                </a:solidFill>
                <a:effectLst/>
                <a:latin typeface="+mn-lt"/>
                <a:ea typeface="+mn-ea"/>
                <a:cs typeface="+mn-cs"/>
              </a:rPr>
              <a:t> Sophia was built at the same location in 415 AD by the emperor </a:t>
            </a:r>
            <a:r>
              <a:rPr lang="en-US" sz="1200" b="0" i="0" u="none" strike="noStrike" kern="1200" dirty="0" smtClean="0">
                <a:solidFill>
                  <a:schemeClr val="tx1"/>
                </a:solidFill>
                <a:effectLst/>
                <a:latin typeface="+mn-lt"/>
                <a:ea typeface="+mn-ea"/>
                <a:cs typeface="+mn-cs"/>
              </a:rPr>
              <a:t>Theodosius II</a:t>
            </a:r>
            <a:r>
              <a:rPr lang="en-US" sz="1200" b="0" i="0" kern="1200" dirty="0" smtClean="0">
                <a:solidFill>
                  <a:schemeClr val="tx1"/>
                </a:solidFill>
                <a:effectLst/>
                <a:latin typeface="+mn-lt"/>
                <a:ea typeface="+mn-ea"/>
                <a:cs typeface="+mn-cs"/>
              </a:rPr>
              <a:t>. This second church was also burned down during the </a:t>
            </a:r>
            <a:r>
              <a:rPr lang="en-US" sz="1200" b="0" i="0" u="none" strike="noStrike" kern="1200" dirty="0" err="1" smtClean="0">
                <a:solidFill>
                  <a:schemeClr val="tx1"/>
                </a:solidFill>
                <a:effectLst/>
                <a:latin typeface="+mn-lt"/>
                <a:ea typeface="+mn-ea"/>
                <a:cs typeface="+mn-cs"/>
              </a:rPr>
              <a:t>Nika</a:t>
            </a:r>
            <a:r>
              <a:rPr lang="en-US" sz="1200" b="0" i="0" u="none" strike="noStrike" kern="1200" dirty="0" smtClean="0">
                <a:solidFill>
                  <a:schemeClr val="tx1"/>
                </a:solidFill>
                <a:effectLst/>
                <a:latin typeface="+mn-lt"/>
                <a:ea typeface="+mn-ea"/>
                <a:cs typeface="+mn-cs"/>
              </a:rPr>
              <a:t> riots</a:t>
            </a:r>
            <a:r>
              <a:rPr lang="en-US" sz="1200" b="0" i="0" kern="1200" dirty="0" smtClean="0">
                <a:solidFill>
                  <a:schemeClr val="tx1"/>
                </a:solidFill>
                <a:effectLst/>
                <a:latin typeface="+mn-lt"/>
                <a:ea typeface="+mn-ea"/>
                <a:cs typeface="+mn-cs"/>
              </a:rPr>
              <a:t> of 532 AD (</a:t>
            </a:r>
            <a:r>
              <a:rPr lang="en-US" dirty="0" err="1" smtClean="0">
                <a:latin typeface="Times New Roman" panose="02020603050405020304" pitchFamily="18" charset="0"/>
                <a:cs typeface="Times New Roman" panose="02020603050405020304" pitchFamily="18" charset="0"/>
              </a:rPr>
              <a:t>Schibille</a:t>
            </a:r>
            <a:r>
              <a:rPr lang="en-US" dirty="0" smtClean="0">
                <a:latin typeface="Times New Roman" panose="02020603050405020304" pitchFamily="18" charset="0"/>
                <a:cs typeface="Times New Roman" panose="02020603050405020304" pitchFamily="18" charset="0"/>
              </a:rPr>
              <a:t>, 2016</a:t>
            </a:r>
            <a:r>
              <a:rPr lang="en-US" sz="1200" b="0" i="0" kern="1200" dirty="0" smtClean="0">
                <a:solidFill>
                  <a:schemeClr val="tx1"/>
                </a:solidFill>
                <a:effectLst/>
                <a:latin typeface="+mn-lt"/>
                <a:ea typeface="+mn-ea"/>
                <a:cs typeface="+mn-cs"/>
              </a:rPr>
              <a:t>). </a:t>
            </a:r>
          </a:p>
          <a:p>
            <a:pPr fontAlgn="base"/>
            <a:r>
              <a:rPr lang="en-US" sz="1200" b="0" i="0" kern="1200" dirty="0" smtClean="0">
                <a:solidFill>
                  <a:schemeClr val="tx1"/>
                </a:solidFill>
                <a:effectLst/>
                <a:latin typeface="+mn-lt"/>
                <a:ea typeface="+mn-ea"/>
                <a:cs typeface="+mn-cs"/>
              </a:rPr>
              <a:t>Finally, the third </a:t>
            </a:r>
            <a:r>
              <a:rPr lang="en-US" sz="1200" b="0" i="0" kern="1200" dirty="0" err="1" smtClean="0">
                <a:solidFill>
                  <a:schemeClr val="tx1"/>
                </a:solidFill>
                <a:effectLst/>
                <a:latin typeface="+mn-lt"/>
                <a:ea typeface="+mn-ea"/>
                <a:cs typeface="+mn-cs"/>
              </a:rPr>
              <a:t>Hagia</a:t>
            </a:r>
            <a:r>
              <a:rPr lang="en-US" sz="1200" b="0" i="0" kern="1200" dirty="0" smtClean="0">
                <a:solidFill>
                  <a:schemeClr val="tx1"/>
                </a:solidFill>
                <a:effectLst/>
                <a:latin typeface="+mn-lt"/>
                <a:ea typeface="+mn-ea"/>
                <a:cs typeface="+mn-cs"/>
              </a:rPr>
              <a:t> Sophia, the one that you can visit today, was built by emperor </a:t>
            </a:r>
            <a:r>
              <a:rPr lang="en-US" sz="1200" b="0" i="0" u="none" strike="noStrike" kern="1200" dirty="0" smtClean="0">
                <a:solidFill>
                  <a:schemeClr val="tx1"/>
                </a:solidFill>
                <a:effectLst/>
                <a:latin typeface="+mn-lt"/>
                <a:ea typeface="+mn-ea"/>
                <a:cs typeface="+mn-cs"/>
              </a:rPr>
              <a:t>Justinian I</a:t>
            </a:r>
            <a:r>
              <a:rPr lang="en-US" sz="1200" b="0" i="0" kern="1200" dirty="0" smtClean="0">
                <a:solidFill>
                  <a:schemeClr val="tx1"/>
                </a:solidFill>
                <a:effectLst/>
                <a:latin typeface="+mn-lt"/>
                <a:ea typeface="+mn-ea"/>
                <a:cs typeface="+mn-cs"/>
              </a:rPr>
              <a:t> between 532-537 AD over the remains of the previous basilica. The emperor spent almost all of his </a:t>
            </a:r>
            <a:r>
              <a:rPr lang="en-US" sz="1200" b="0" i="0" kern="1200" dirty="0" smtClean="0">
                <a:solidFill>
                  <a:schemeClr val="tx1"/>
                </a:solidFill>
                <a:effectLst/>
                <a:latin typeface="+mn-lt"/>
                <a:ea typeface="+mn-ea"/>
                <a:cs typeface="+mn-cs"/>
              </a:rPr>
              <a:t>treasure. 10,000 </a:t>
            </a:r>
            <a:r>
              <a:rPr lang="en-US" sz="1200" b="0" i="0" kern="1200" dirty="0" smtClean="0">
                <a:solidFill>
                  <a:schemeClr val="tx1"/>
                </a:solidFill>
                <a:effectLst/>
                <a:latin typeface="+mn-lt"/>
                <a:ea typeface="+mn-ea"/>
                <a:cs typeface="+mn-cs"/>
              </a:rPr>
              <a:t>people worked in its construction under the supervision of two architects; </a:t>
            </a:r>
            <a:r>
              <a:rPr lang="en-US" sz="1200" b="0" i="0" kern="1200" dirty="0" err="1" smtClean="0">
                <a:solidFill>
                  <a:schemeClr val="tx1"/>
                </a:solidFill>
                <a:effectLst/>
                <a:latin typeface="+mn-lt"/>
                <a:ea typeface="+mn-ea"/>
                <a:cs typeface="+mn-cs"/>
              </a:rPr>
              <a:t>Anthemius</a:t>
            </a:r>
            <a:r>
              <a:rPr lang="en-US" sz="1200" b="0" i="0" kern="1200" dirty="0" smtClean="0">
                <a:solidFill>
                  <a:schemeClr val="tx1"/>
                </a:solidFill>
                <a:effectLst/>
                <a:latin typeface="+mn-lt"/>
                <a:ea typeface="+mn-ea"/>
                <a:cs typeface="+mn-cs"/>
              </a:rPr>
              <a:t> of </a:t>
            </a:r>
            <a:r>
              <a:rPr lang="en-US" sz="1200" b="0" i="0" kern="1200" dirty="0" err="1" smtClean="0">
                <a:solidFill>
                  <a:schemeClr val="tx1"/>
                </a:solidFill>
                <a:effectLst/>
                <a:latin typeface="+mn-lt"/>
                <a:ea typeface="+mn-ea"/>
                <a:cs typeface="+mn-cs"/>
              </a:rPr>
              <a:t>Tralles</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Isidorus</a:t>
            </a:r>
            <a:r>
              <a:rPr lang="en-US" sz="1200" b="0" i="0" kern="1200" dirty="0" smtClean="0">
                <a:solidFill>
                  <a:schemeClr val="tx1"/>
                </a:solidFill>
                <a:effectLst/>
                <a:latin typeface="+mn-lt"/>
                <a:ea typeface="+mn-ea"/>
                <a:cs typeface="+mn-cs"/>
              </a:rPr>
              <a:t> of </a:t>
            </a:r>
            <a:r>
              <a:rPr lang="en-US" sz="1200" b="0" i="0" u="none" strike="noStrike" kern="1200" dirty="0" err="1" smtClean="0">
                <a:solidFill>
                  <a:schemeClr val="tx1"/>
                </a:solidFill>
                <a:effectLst/>
                <a:latin typeface="+mn-lt"/>
                <a:ea typeface="+mn-ea"/>
                <a:cs typeface="+mn-cs"/>
              </a:rPr>
              <a:t>Miletos</a:t>
            </a:r>
            <a:r>
              <a:rPr lang="en-US" sz="1200" b="0" i="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B915485-26D3-4DB7-B205-C603DEEEC123}" type="slidenum">
              <a:rPr lang="en-US" smtClean="0"/>
              <a:t>4</a:t>
            </a:fld>
            <a:endParaRPr lang="en-US"/>
          </a:p>
        </p:txBody>
      </p:sp>
    </p:spTree>
    <p:extLst>
      <p:ext uri="{BB962C8B-B14F-4D97-AF65-F5344CB8AC3E}">
        <p14:creationId xmlns:p14="http://schemas.microsoft.com/office/powerpoint/2010/main" val="1290821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Hagia</a:t>
            </a:r>
            <a:r>
              <a:rPr lang="en-US" sz="1200" b="0" i="0" kern="1200" dirty="0" smtClean="0">
                <a:solidFill>
                  <a:schemeClr val="tx1"/>
                </a:solidFill>
                <a:effectLst/>
                <a:latin typeface="+mn-lt"/>
                <a:ea typeface="+mn-ea"/>
                <a:cs typeface="+mn-cs"/>
              </a:rPr>
              <a:t> Sophia is a symbol of harmony, peace and tolerance in Turkey. It is an important symbol in Istanbul because it is a meeting point of the world's religions. The walls of </a:t>
            </a:r>
            <a:r>
              <a:rPr lang="en-US" sz="1200" b="0" i="0" kern="1200" dirty="0" err="1" smtClean="0">
                <a:solidFill>
                  <a:schemeClr val="tx1"/>
                </a:solidFill>
                <a:effectLst/>
                <a:latin typeface="+mn-lt"/>
                <a:ea typeface="+mn-ea"/>
                <a:cs typeface="+mn-cs"/>
              </a:rPr>
              <a:t>Hagia</a:t>
            </a:r>
            <a:r>
              <a:rPr lang="en-US" sz="1200" b="0" i="0" kern="1200" dirty="0" smtClean="0">
                <a:solidFill>
                  <a:schemeClr val="tx1"/>
                </a:solidFill>
                <a:effectLst/>
                <a:latin typeface="+mn-lt"/>
                <a:ea typeface="+mn-ea"/>
                <a:cs typeface="+mn-cs"/>
              </a:rPr>
              <a:t> Sophia represent a blend between Islamic </a:t>
            </a:r>
            <a:r>
              <a:rPr lang="en-US" sz="1200" b="0" i="0" kern="1200" dirty="0" smtClean="0">
                <a:solidFill>
                  <a:schemeClr val="tx1"/>
                </a:solidFill>
                <a:effectLst/>
                <a:latin typeface="+mn-lt"/>
                <a:ea typeface="+mn-ea"/>
                <a:cs typeface="+mn-cs"/>
              </a:rPr>
              <a:t>art </a:t>
            </a:r>
            <a:r>
              <a:rPr lang="en-US" sz="1200" b="0" i="0" kern="1200" dirty="0" smtClean="0">
                <a:solidFill>
                  <a:schemeClr val="tx1"/>
                </a:solidFill>
                <a:effectLst/>
                <a:latin typeface="+mn-lt"/>
                <a:ea typeface="+mn-ea"/>
                <a:cs typeface="+mn-cs"/>
              </a:rPr>
              <a:t>and symbols of Christianity. </a:t>
            </a:r>
            <a:r>
              <a:rPr lang="en-US" sz="1200" b="0" i="0" kern="1200" dirty="0" err="1" smtClean="0">
                <a:solidFill>
                  <a:schemeClr val="tx1"/>
                </a:solidFill>
                <a:effectLst/>
                <a:latin typeface="+mn-lt"/>
                <a:ea typeface="+mn-ea"/>
                <a:cs typeface="+mn-cs"/>
              </a:rPr>
              <a:t>Hagia</a:t>
            </a:r>
            <a:r>
              <a:rPr lang="en-US" sz="1200" b="0" i="0" kern="1200" dirty="0" smtClean="0">
                <a:solidFill>
                  <a:schemeClr val="tx1"/>
                </a:solidFill>
                <a:effectLst/>
                <a:latin typeface="+mn-lt"/>
                <a:ea typeface="+mn-ea"/>
                <a:cs typeface="+mn-cs"/>
              </a:rPr>
              <a:t> Sophia was a Church, a </a:t>
            </a:r>
            <a:r>
              <a:rPr lang="en-US" sz="1200" b="0" i="0" kern="1200" dirty="0" smtClean="0">
                <a:solidFill>
                  <a:schemeClr val="tx1"/>
                </a:solidFill>
                <a:effectLst/>
                <a:latin typeface="+mn-lt"/>
                <a:ea typeface="+mn-ea"/>
                <a:cs typeface="+mn-cs"/>
              </a:rPr>
              <a:t>Mosque, </a:t>
            </a:r>
            <a:r>
              <a:rPr lang="en-US" sz="1200" b="0" i="0" kern="1200" dirty="0" smtClean="0">
                <a:solidFill>
                  <a:schemeClr val="tx1"/>
                </a:solidFill>
                <a:effectLst/>
                <a:latin typeface="+mn-lt"/>
                <a:ea typeface="+mn-ea"/>
                <a:cs typeface="+mn-cs"/>
              </a:rPr>
              <a:t>and today it's a museum.</a:t>
            </a:r>
            <a:endParaRPr lang="en-US" b="0" dirty="0"/>
          </a:p>
        </p:txBody>
      </p:sp>
      <p:sp>
        <p:nvSpPr>
          <p:cNvPr id="4" name="Slide Number Placeholder 3"/>
          <p:cNvSpPr>
            <a:spLocks noGrp="1"/>
          </p:cNvSpPr>
          <p:nvPr>
            <p:ph type="sldNum" sz="quarter" idx="10"/>
          </p:nvPr>
        </p:nvSpPr>
        <p:spPr/>
        <p:txBody>
          <a:bodyPr/>
          <a:lstStyle/>
          <a:p>
            <a:fld id="{EB915485-26D3-4DB7-B205-C603DEEEC123}" type="slidenum">
              <a:rPr lang="en-US" smtClean="0"/>
              <a:t>5</a:t>
            </a:fld>
            <a:endParaRPr lang="en-US"/>
          </a:p>
        </p:txBody>
      </p:sp>
    </p:spTree>
    <p:extLst>
      <p:ext uri="{BB962C8B-B14F-4D97-AF65-F5344CB8AC3E}">
        <p14:creationId xmlns:p14="http://schemas.microsoft.com/office/powerpoint/2010/main" val="261968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Hagia</a:t>
            </a:r>
            <a:r>
              <a:rPr lang="en-GB" baseline="0" dirty="0" smtClean="0"/>
              <a:t> Sophia was </a:t>
            </a:r>
            <a:r>
              <a:rPr lang="en-GB" baseline="0" dirty="0" smtClean="0"/>
              <a:t>modelled </a:t>
            </a:r>
            <a:r>
              <a:rPr lang="en-GB" baseline="0" dirty="0" smtClean="0"/>
              <a:t>with reference to the measured drawings of Robert Van Nice. It is important to consider that </a:t>
            </a:r>
            <a:r>
              <a:rPr lang="en-GB" baseline="0" dirty="0" err="1" smtClean="0"/>
              <a:t>Hagia</a:t>
            </a:r>
            <a:r>
              <a:rPr lang="en-GB" baseline="0" dirty="0" smtClean="0"/>
              <a:t> Sophia </a:t>
            </a:r>
            <a:r>
              <a:rPr lang="en-GB" baseline="0" dirty="0" smtClean="0"/>
              <a:t>contains </a:t>
            </a:r>
            <a:r>
              <a:rPr lang="en-GB" baseline="0" dirty="0" smtClean="0"/>
              <a:t>46 sheets, floor tiles and bricks. The material composed of </a:t>
            </a:r>
            <a:r>
              <a:rPr lang="en-GB" baseline="0" dirty="0" err="1" smtClean="0"/>
              <a:t>Hagia</a:t>
            </a:r>
            <a:r>
              <a:rPr lang="en-GB" baseline="0" dirty="0" smtClean="0"/>
              <a:t> Sophia was stone and marble, as well as the composite material containing mortar and brick in even amount. </a:t>
            </a:r>
            <a:endParaRPr lang="en-US" dirty="0"/>
          </a:p>
        </p:txBody>
      </p:sp>
      <p:sp>
        <p:nvSpPr>
          <p:cNvPr id="4" name="Slide Number Placeholder 3"/>
          <p:cNvSpPr>
            <a:spLocks noGrp="1"/>
          </p:cNvSpPr>
          <p:nvPr>
            <p:ph type="sldNum" sz="quarter" idx="10"/>
          </p:nvPr>
        </p:nvSpPr>
        <p:spPr/>
        <p:txBody>
          <a:bodyPr/>
          <a:lstStyle/>
          <a:p>
            <a:fld id="{EB915485-26D3-4DB7-B205-C603DEEEC123}" type="slidenum">
              <a:rPr lang="en-US" smtClean="0"/>
              <a:t>6</a:t>
            </a:fld>
            <a:endParaRPr lang="en-US"/>
          </a:p>
        </p:txBody>
      </p:sp>
    </p:spTree>
    <p:extLst>
      <p:ext uri="{BB962C8B-B14F-4D97-AF65-F5344CB8AC3E}">
        <p14:creationId xmlns:p14="http://schemas.microsoft.com/office/powerpoint/2010/main" val="114299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capital is a derivative of the Classical Ionic order via the variations of the Roman composite capital and Byzantine invention. Shrunken volutes appear at the </a:t>
            </a:r>
            <a:r>
              <a:rPr lang="en-US" sz="1200" b="0" i="0" kern="1200" dirty="0" smtClean="0">
                <a:solidFill>
                  <a:schemeClr val="tx1"/>
                </a:solidFill>
                <a:effectLst/>
                <a:latin typeface="+mn-lt"/>
                <a:ea typeface="+mn-ea"/>
                <a:cs typeface="+mn-cs"/>
              </a:rPr>
              <a:t>corners. Decorative </a:t>
            </a:r>
            <a:r>
              <a:rPr lang="en-US" sz="1200" b="0" i="0" kern="1200" dirty="0" smtClean="0">
                <a:solidFill>
                  <a:schemeClr val="tx1"/>
                </a:solidFill>
                <a:effectLst/>
                <a:latin typeface="+mn-lt"/>
                <a:ea typeface="+mn-ea"/>
                <a:cs typeface="+mn-cs"/>
              </a:rPr>
              <a:t>detailing runs the circuit of lower regions of the capital. The column capital does important work, providing transition from what it supports to the round column beneath. What we see here is decoration that makes the capital appear light, even insubstantial (</a:t>
            </a:r>
            <a:r>
              <a:rPr lang="en-US" dirty="0" err="1" smtClean="0">
                <a:latin typeface="Times New Roman" panose="02020603050405020304" pitchFamily="18" charset="0"/>
                <a:cs typeface="Times New Roman" panose="02020603050405020304" pitchFamily="18" charset="0"/>
              </a:rPr>
              <a:t>Schibille</a:t>
            </a:r>
            <a:r>
              <a:rPr lang="en-US" dirty="0" smtClean="0">
                <a:latin typeface="Times New Roman" panose="02020603050405020304" pitchFamily="18" charset="0"/>
                <a:cs typeface="Times New Roman" panose="02020603050405020304" pitchFamily="18" charset="0"/>
              </a:rPr>
              <a:t>, 2016</a:t>
            </a:r>
            <a:r>
              <a:rPr lang="en-US" sz="1200" b="0" i="0" kern="1200" dirty="0" smtClean="0">
                <a:solidFill>
                  <a:schemeClr val="tx1"/>
                </a:solidFill>
                <a:effectLst/>
                <a:latin typeface="+mn-lt"/>
                <a:ea typeface="+mn-ea"/>
                <a:cs typeface="+mn-cs"/>
              </a:rPr>
              <a:t>). The whole appears more as filigree work than as robust stone capable of supporting enormous weight to the column.</a:t>
            </a:r>
            <a:endParaRPr lang="en-US" dirty="0"/>
          </a:p>
        </p:txBody>
      </p:sp>
      <p:sp>
        <p:nvSpPr>
          <p:cNvPr id="4" name="Slide Number Placeholder 3"/>
          <p:cNvSpPr>
            <a:spLocks noGrp="1"/>
          </p:cNvSpPr>
          <p:nvPr>
            <p:ph type="sldNum" sz="quarter" idx="10"/>
          </p:nvPr>
        </p:nvSpPr>
        <p:spPr/>
        <p:txBody>
          <a:bodyPr/>
          <a:lstStyle/>
          <a:p>
            <a:fld id="{EB915485-26D3-4DB7-B205-C603DEEEC123}" type="slidenum">
              <a:rPr lang="en-US" smtClean="0"/>
              <a:t>7</a:t>
            </a:fld>
            <a:endParaRPr lang="en-US"/>
          </a:p>
        </p:txBody>
      </p:sp>
    </p:spTree>
    <p:extLst>
      <p:ext uri="{BB962C8B-B14F-4D97-AF65-F5344CB8AC3E}">
        <p14:creationId xmlns:p14="http://schemas.microsoft.com/office/powerpoint/2010/main" val="2933026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capital fragment on the grounds of </a:t>
            </a:r>
            <a:r>
              <a:rPr lang="en-US" sz="1200" b="0" i="0" kern="1200" dirty="0" err="1" smtClean="0">
                <a:solidFill>
                  <a:schemeClr val="tx1"/>
                </a:solidFill>
                <a:effectLst/>
                <a:latin typeface="+mn-lt"/>
                <a:ea typeface="+mn-ea"/>
                <a:cs typeface="+mn-cs"/>
              </a:rPr>
              <a:t>Hagia</a:t>
            </a:r>
            <a:r>
              <a:rPr lang="en-US" sz="1200" b="0" i="0" kern="1200" dirty="0" smtClean="0">
                <a:solidFill>
                  <a:schemeClr val="tx1"/>
                </a:solidFill>
                <a:effectLst/>
                <a:latin typeface="+mn-lt"/>
                <a:ea typeface="+mn-ea"/>
                <a:cs typeface="+mn-cs"/>
              </a:rPr>
              <a:t> Sophia illustrates the carving technique. The stone is deeply drilled, creating shadows behind the vegetative decoration. The capital surface appears thin. The capital contradicts its task rather than expressing it. This deep carving appears throughout </a:t>
            </a:r>
            <a:r>
              <a:rPr lang="en-US" sz="1200" b="0" i="0" kern="1200" dirty="0" err="1" smtClean="0">
                <a:solidFill>
                  <a:schemeClr val="tx1"/>
                </a:solidFill>
                <a:effectLst/>
                <a:latin typeface="+mn-lt"/>
                <a:ea typeface="+mn-ea"/>
                <a:cs typeface="+mn-cs"/>
              </a:rPr>
              <a:t>Hagia</a:t>
            </a:r>
            <a:r>
              <a:rPr lang="en-US" sz="1200" b="0" i="0" kern="1200" dirty="0" smtClean="0">
                <a:solidFill>
                  <a:schemeClr val="tx1"/>
                </a:solidFill>
                <a:effectLst/>
                <a:latin typeface="+mn-lt"/>
                <a:ea typeface="+mn-ea"/>
                <a:cs typeface="+mn-cs"/>
              </a:rPr>
              <a:t> Sophia's capitals, spandrels, and entablatures.</a:t>
            </a:r>
            <a:endParaRPr lang="en-US" dirty="0"/>
          </a:p>
        </p:txBody>
      </p:sp>
      <p:sp>
        <p:nvSpPr>
          <p:cNvPr id="4" name="Slide Number Placeholder 3"/>
          <p:cNvSpPr>
            <a:spLocks noGrp="1"/>
          </p:cNvSpPr>
          <p:nvPr>
            <p:ph type="sldNum" sz="quarter" idx="10"/>
          </p:nvPr>
        </p:nvSpPr>
        <p:spPr/>
        <p:txBody>
          <a:bodyPr/>
          <a:lstStyle/>
          <a:p>
            <a:fld id="{EB915485-26D3-4DB7-B205-C603DEEEC123}" type="slidenum">
              <a:rPr lang="en-US" smtClean="0"/>
              <a:t>8</a:t>
            </a:fld>
            <a:endParaRPr lang="en-US"/>
          </a:p>
        </p:txBody>
      </p:sp>
    </p:spTree>
    <p:extLst>
      <p:ext uri="{BB962C8B-B14F-4D97-AF65-F5344CB8AC3E}">
        <p14:creationId xmlns:p14="http://schemas.microsoft.com/office/powerpoint/2010/main" val="2439554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windows at the bottom of the dome are closely spaced, visually asserting that the base of the dome is insubstantial and hardly touching the building itself. The building planners did more than squeeze the windows together, they also lined the jambs or sides of the windows with gold mosaic. The</a:t>
            </a:r>
            <a:r>
              <a:rPr lang="en-US" sz="1200" b="0" i="0" kern="1200" baseline="0" dirty="0" smtClean="0">
                <a:solidFill>
                  <a:schemeClr val="tx1"/>
                </a:solidFill>
                <a:effectLst/>
                <a:latin typeface="+mn-lt"/>
                <a:ea typeface="+mn-ea"/>
                <a:cs typeface="+mn-cs"/>
              </a:rPr>
              <a:t> dome is an amazing piece of art which creates an imagination of a floating dome due to its impressive gold mosaic. </a:t>
            </a:r>
            <a:endParaRPr lang="en-US" dirty="0"/>
          </a:p>
        </p:txBody>
      </p:sp>
      <p:sp>
        <p:nvSpPr>
          <p:cNvPr id="4" name="Slide Number Placeholder 3"/>
          <p:cNvSpPr>
            <a:spLocks noGrp="1"/>
          </p:cNvSpPr>
          <p:nvPr>
            <p:ph type="sldNum" sz="quarter" idx="10"/>
          </p:nvPr>
        </p:nvSpPr>
        <p:spPr/>
        <p:txBody>
          <a:bodyPr/>
          <a:lstStyle/>
          <a:p>
            <a:fld id="{EB915485-26D3-4DB7-B205-C603DEEEC123}" type="slidenum">
              <a:rPr lang="en-US" smtClean="0"/>
              <a:t>9</a:t>
            </a:fld>
            <a:endParaRPr lang="en-US"/>
          </a:p>
        </p:txBody>
      </p:sp>
    </p:spTree>
    <p:extLst>
      <p:ext uri="{BB962C8B-B14F-4D97-AF65-F5344CB8AC3E}">
        <p14:creationId xmlns:p14="http://schemas.microsoft.com/office/powerpoint/2010/main" val="1231876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construction was made using brick and mortar as the main materials for the dome. More mortar than brick was used, however, and builders didn't let the mortar dry properly before starting a new layer. That weakened the walls, causing them to lean. When </a:t>
            </a:r>
            <a:r>
              <a:rPr lang="en-US" sz="1200" b="0" i="0" kern="1200" dirty="0" err="1" smtClean="0">
                <a:solidFill>
                  <a:schemeClr val="tx1"/>
                </a:solidFill>
                <a:effectLst/>
                <a:latin typeface="+mn-lt"/>
                <a:ea typeface="+mn-ea"/>
                <a:cs typeface="+mn-cs"/>
              </a:rPr>
              <a:t>Isidore</a:t>
            </a:r>
            <a:r>
              <a:rPr lang="en-US" sz="1200" b="0" i="0" kern="1200" dirty="0" smtClean="0">
                <a:solidFill>
                  <a:schemeClr val="tx1"/>
                </a:solidFill>
                <a:effectLst/>
                <a:latin typeface="+mn-lt"/>
                <a:ea typeface="+mn-ea"/>
                <a:cs typeface="+mn-cs"/>
              </a:rPr>
              <a:t> started the reconstruction, he had to rebuild all the interior walls first to make them vertical and strong enough to support the weight of the new dome.</a:t>
            </a:r>
            <a:endParaRPr lang="en-US" dirty="0"/>
          </a:p>
        </p:txBody>
      </p:sp>
      <p:sp>
        <p:nvSpPr>
          <p:cNvPr id="4" name="Slide Number Placeholder 3"/>
          <p:cNvSpPr>
            <a:spLocks noGrp="1"/>
          </p:cNvSpPr>
          <p:nvPr>
            <p:ph type="sldNum" sz="quarter" idx="10"/>
          </p:nvPr>
        </p:nvSpPr>
        <p:spPr/>
        <p:txBody>
          <a:bodyPr/>
          <a:lstStyle/>
          <a:p>
            <a:fld id="{EB915485-26D3-4DB7-B205-C603DEEEC123}" type="slidenum">
              <a:rPr lang="en-US" smtClean="0"/>
              <a:t>10</a:t>
            </a:fld>
            <a:endParaRPr lang="en-US"/>
          </a:p>
        </p:txBody>
      </p:sp>
    </p:spTree>
    <p:extLst>
      <p:ext uri="{BB962C8B-B14F-4D97-AF65-F5344CB8AC3E}">
        <p14:creationId xmlns:p14="http://schemas.microsoft.com/office/powerpoint/2010/main" val="131244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E113A9A-3719-42CE-B095-58F0AA6613B5}" type="datetimeFigureOut">
              <a:rPr lang="en-US" smtClean="0"/>
              <a:t>12/2/2019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74D1840-AA2A-4E1B-8E85-EC180D68B66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6543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113A9A-3719-42CE-B095-58F0AA6613B5}"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D1840-AA2A-4E1B-8E85-EC180D68B660}" type="slidenum">
              <a:rPr lang="en-US" smtClean="0"/>
              <a:t>‹#›</a:t>
            </a:fld>
            <a:endParaRPr lang="en-US"/>
          </a:p>
        </p:txBody>
      </p:sp>
    </p:spTree>
    <p:extLst>
      <p:ext uri="{BB962C8B-B14F-4D97-AF65-F5344CB8AC3E}">
        <p14:creationId xmlns:p14="http://schemas.microsoft.com/office/powerpoint/2010/main" val="970655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113A9A-3719-42CE-B095-58F0AA6613B5}"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D1840-AA2A-4E1B-8E85-EC180D68B66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1825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113A9A-3719-42CE-B095-58F0AA6613B5}"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D1840-AA2A-4E1B-8E85-EC180D68B66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8848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113A9A-3719-42CE-B095-58F0AA6613B5}"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D1840-AA2A-4E1B-8E85-EC180D68B660}" type="slidenum">
              <a:rPr lang="en-US" smtClean="0"/>
              <a:t>‹#›</a:t>
            </a:fld>
            <a:endParaRPr lang="en-US"/>
          </a:p>
        </p:txBody>
      </p:sp>
    </p:spTree>
    <p:extLst>
      <p:ext uri="{BB962C8B-B14F-4D97-AF65-F5344CB8AC3E}">
        <p14:creationId xmlns:p14="http://schemas.microsoft.com/office/powerpoint/2010/main" val="2528345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113A9A-3719-42CE-B095-58F0AA6613B5}"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D1840-AA2A-4E1B-8E85-EC180D68B66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1103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113A9A-3719-42CE-B095-58F0AA6613B5}"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D1840-AA2A-4E1B-8E85-EC180D68B66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7232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113A9A-3719-42CE-B095-58F0AA6613B5}"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D1840-AA2A-4E1B-8E85-EC180D68B66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9205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113A9A-3719-42CE-B095-58F0AA6613B5}"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D1840-AA2A-4E1B-8E85-EC180D68B66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1144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113A9A-3719-42CE-B095-58F0AA6613B5}"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D1840-AA2A-4E1B-8E85-EC180D68B660}" type="slidenum">
              <a:rPr lang="en-US" smtClean="0"/>
              <a:t>‹#›</a:t>
            </a:fld>
            <a:endParaRPr lang="en-US"/>
          </a:p>
        </p:txBody>
      </p:sp>
    </p:spTree>
    <p:extLst>
      <p:ext uri="{BB962C8B-B14F-4D97-AF65-F5344CB8AC3E}">
        <p14:creationId xmlns:p14="http://schemas.microsoft.com/office/powerpoint/2010/main" val="1273373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113A9A-3719-42CE-B095-58F0AA6613B5}"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D1840-AA2A-4E1B-8E85-EC180D68B66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633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113A9A-3719-42CE-B095-58F0AA6613B5}"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D1840-AA2A-4E1B-8E85-EC180D68B660}" type="slidenum">
              <a:rPr lang="en-US" smtClean="0"/>
              <a:t>‹#›</a:t>
            </a:fld>
            <a:endParaRPr lang="en-US"/>
          </a:p>
        </p:txBody>
      </p:sp>
    </p:spTree>
    <p:extLst>
      <p:ext uri="{BB962C8B-B14F-4D97-AF65-F5344CB8AC3E}">
        <p14:creationId xmlns:p14="http://schemas.microsoft.com/office/powerpoint/2010/main" val="3460667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113A9A-3719-42CE-B095-58F0AA6613B5}"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4D1840-AA2A-4E1B-8E85-EC180D68B66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3379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113A9A-3719-42CE-B095-58F0AA6613B5}"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4D1840-AA2A-4E1B-8E85-EC180D68B66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1006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113A9A-3719-42CE-B095-58F0AA6613B5}"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4D1840-AA2A-4E1B-8E85-EC180D68B660}" type="slidenum">
              <a:rPr lang="en-US" smtClean="0"/>
              <a:t>‹#›</a:t>
            </a:fld>
            <a:endParaRPr lang="en-US"/>
          </a:p>
        </p:txBody>
      </p:sp>
    </p:spTree>
    <p:extLst>
      <p:ext uri="{BB962C8B-B14F-4D97-AF65-F5344CB8AC3E}">
        <p14:creationId xmlns:p14="http://schemas.microsoft.com/office/powerpoint/2010/main" val="535538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113A9A-3719-42CE-B095-58F0AA6613B5}"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D1840-AA2A-4E1B-8E85-EC180D68B66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0838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113A9A-3719-42CE-B095-58F0AA6613B5}"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D1840-AA2A-4E1B-8E85-EC180D68B660}" type="slidenum">
              <a:rPr lang="en-US" smtClean="0"/>
              <a:t>‹#›</a:t>
            </a:fld>
            <a:endParaRPr lang="en-US"/>
          </a:p>
        </p:txBody>
      </p:sp>
    </p:spTree>
    <p:extLst>
      <p:ext uri="{BB962C8B-B14F-4D97-AF65-F5344CB8AC3E}">
        <p14:creationId xmlns:p14="http://schemas.microsoft.com/office/powerpoint/2010/main" val="83420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E113A9A-3719-42CE-B095-58F0AA6613B5}" type="datetimeFigureOut">
              <a:rPr lang="en-US" smtClean="0"/>
              <a:t>12/2/2019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74D1840-AA2A-4E1B-8E85-EC180D68B660}" type="slidenum">
              <a:rPr lang="en-US" smtClean="0"/>
              <a:t>‹#›</a:t>
            </a:fld>
            <a:endParaRPr lang="en-US"/>
          </a:p>
        </p:txBody>
      </p:sp>
    </p:spTree>
    <p:extLst>
      <p:ext uri="{BB962C8B-B14F-4D97-AF65-F5344CB8AC3E}">
        <p14:creationId xmlns:p14="http://schemas.microsoft.com/office/powerpoint/2010/main" val="652726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The </a:t>
            </a:r>
            <a:r>
              <a:rPr lang="en-US" sz="40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Hagia</a:t>
            </a:r>
            <a:r>
              <a:rPr lang="en-US"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Sophia in Istanbul, Turkey</a:t>
            </a:r>
            <a:endPar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scene3d>
              <a:camera prst="orthographicFront"/>
              <a:lightRig rig="soft" dir="t">
                <a:rot lat="0" lon="0" rev="15600000"/>
              </a:lightRig>
            </a:scene3d>
            <a:sp3d extrusionH="57150" prstMaterial="softEdge">
              <a:bevelT w="25400" h="38100"/>
            </a:sp3d>
          </a:bodyPr>
          <a:lstStyle/>
          <a:p>
            <a:r>
              <a:rPr lang="en-US" sz="2400" b="1" dirty="0" err="1">
                <a:ln/>
                <a:solidFill>
                  <a:schemeClr val="accent4"/>
                </a:solidFill>
                <a:latin typeface="Times New Roman" panose="02020603050405020304" pitchFamily="18" charset="0"/>
                <a:ea typeface="+mj-ea"/>
                <a:cs typeface="Times New Roman" panose="02020603050405020304" pitchFamily="18" charset="0"/>
              </a:rPr>
              <a:t>Rusik</a:t>
            </a:r>
            <a:r>
              <a:rPr lang="en-US" sz="2400" b="1" dirty="0">
                <a:ln/>
                <a:solidFill>
                  <a:schemeClr val="accent4"/>
                </a:solidFill>
                <a:latin typeface="Times New Roman" panose="02020603050405020304" pitchFamily="18" charset="0"/>
                <a:ea typeface="+mj-ea"/>
                <a:cs typeface="Times New Roman" panose="02020603050405020304" pitchFamily="18" charset="0"/>
              </a:rPr>
              <a:t> Patel</a:t>
            </a:r>
          </a:p>
        </p:txBody>
      </p:sp>
    </p:spTree>
    <p:extLst>
      <p:ext uri="{BB962C8B-B14F-4D97-AF65-F5344CB8AC3E}">
        <p14:creationId xmlns:p14="http://schemas.microsoft.com/office/powerpoint/2010/main" val="3879128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Mortar and Brick</a:t>
            </a:r>
            <a:endParaRPr lang="en-US" dirty="0"/>
          </a:p>
        </p:txBody>
      </p:sp>
      <p:sp>
        <p:nvSpPr>
          <p:cNvPr id="3" name="Content Placeholder 2"/>
          <p:cNvSpPr>
            <a:spLocks noGrp="1"/>
          </p:cNvSpPr>
          <p:nvPr>
            <p:ph idx="1"/>
          </p:nvPr>
        </p:nvSpPr>
        <p:spPr/>
        <p:txBody>
          <a:bodyPr/>
          <a:lstStyle/>
          <a:p>
            <a:pPr>
              <a:lnSpc>
                <a:spcPct val="150000"/>
              </a:lnSpc>
            </a:pPr>
            <a:r>
              <a:rPr lang="en-US" dirty="0" smtClean="0"/>
              <a:t>In the construction of dome, mortar and bricks were used.</a:t>
            </a:r>
          </a:p>
          <a:p>
            <a:pPr>
              <a:lnSpc>
                <a:spcPct val="150000"/>
              </a:lnSpc>
            </a:pPr>
            <a:r>
              <a:rPr lang="en-US" dirty="0" smtClean="0"/>
              <a:t>In the building process, more mortar was used as compared to bricks.</a:t>
            </a:r>
          </a:p>
          <a:p>
            <a:pPr>
              <a:lnSpc>
                <a:spcPct val="150000"/>
              </a:lnSpc>
            </a:pPr>
            <a:r>
              <a:rPr lang="en-US" dirty="0" smtClean="0"/>
              <a:t>Interior walls were rebuild due to improper construction by builders.</a:t>
            </a:r>
          </a:p>
        </p:txBody>
      </p:sp>
    </p:spTree>
    <p:extLst>
      <p:ext uri="{BB962C8B-B14F-4D97-AF65-F5344CB8AC3E}">
        <p14:creationId xmlns:p14="http://schemas.microsoft.com/office/powerpoint/2010/main" val="483180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Square Base</a:t>
            </a:r>
            <a:endParaRPr lang="en-US" dirty="0"/>
          </a:p>
        </p:txBody>
      </p:sp>
      <p:sp>
        <p:nvSpPr>
          <p:cNvPr id="3" name="Content Placeholder 2"/>
          <p:cNvSpPr>
            <a:spLocks noGrp="1"/>
          </p:cNvSpPr>
          <p:nvPr>
            <p:ph idx="1"/>
          </p:nvPr>
        </p:nvSpPr>
        <p:spPr/>
        <p:txBody>
          <a:bodyPr/>
          <a:lstStyle/>
          <a:p>
            <a:pPr>
              <a:lnSpc>
                <a:spcPct val="150000"/>
              </a:lnSpc>
            </a:pPr>
            <a:r>
              <a:rPr lang="en-US" dirty="0" err="1" smtClean="0"/>
              <a:t>Hagia</a:t>
            </a:r>
            <a:r>
              <a:rPr lang="en-US" dirty="0" smtClean="0"/>
              <a:t> Sophia is based on Greek cross layout.</a:t>
            </a:r>
          </a:p>
          <a:p>
            <a:pPr>
              <a:lnSpc>
                <a:spcPct val="150000"/>
              </a:lnSpc>
            </a:pPr>
            <a:r>
              <a:rPr lang="en-US" dirty="0" smtClean="0"/>
              <a:t>The dome is supported by the square base.</a:t>
            </a:r>
          </a:p>
          <a:p>
            <a:pPr>
              <a:lnSpc>
                <a:spcPct val="150000"/>
              </a:lnSpc>
            </a:pPr>
            <a:r>
              <a:rPr lang="en-US" dirty="0" smtClean="0"/>
              <a:t>The base curves into the dome to provide less tension for the structure. </a:t>
            </a:r>
            <a:endParaRPr lang="en-US" dirty="0"/>
          </a:p>
        </p:txBody>
      </p:sp>
    </p:spTree>
    <p:extLst>
      <p:ext uri="{BB962C8B-B14F-4D97-AF65-F5344CB8AC3E}">
        <p14:creationId xmlns:p14="http://schemas.microsoft.com/office/powerpoint/2010/main" val="3906725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Pendentives for Dome</a:t>
            </a:r>
            <a:endParaRPr lang="en-US" dirty="0"/>
          </a:p>
        </p:txBody>
      </p:sp>
      <p:sp>
        <p:nvSpPr>
          <p:cNvPr id="3" name="Content Placeholder 2"/>
          <p:cNvSpPr>
            <a:spLocks noGrp="1"/>
          </p:cNvSpPr>
          <p:nvPr>
            <p:ph idx="1"/>
          </p:nvPr>
        </p:nvSpPr>
        <p:spPr/>
        <p:txBody>
          <a:bodyPr/>
          <a:lstStyle/>
          <a:p>
            <a:pPr>
              <a:lnSpc>
                <a:spcPct val="150000"/>
              </a:lnSpc>
            </a:pPr>
            <a:r>
              <a:rPr lang="en-US" dirty="0" smtClean="0"/>
              <a:t>Architects used pendentives as a </a:t>
            </a:r>
            <a:br>
              <a:rPr lang="en-US" dirty="0" smtClean="0"/>
            </a:br>
            <a:r>
              <a:rPr lang="en-US" dirty="0" smtClean="0"/>
              <a:t>constructional improvement. </a:t>
            </a:r>
          </a:p>
          <a:p>
            <a:pPr>
              <a:lnSpc>
                <a:spcPct val="150000"/>
              </a:lnSpc>
            </a:pPr>
            <a:r>
              <a:rPr lang="en-US" dirty="0" smtClean="0"/>
              <a:t>They served as a structural transition </a:t>
            </a:r>
            <a:br>
              <a:rPr lang="en-US" dirty="0" smtClean="0"/>
            </a:br>
            <a:r>
              <a:rPr lang="en-US" dirty="0" smtClean="0"/>
              <a:t>to support the dome.</a:t>
            </a:r>
          </a:p>
          <a:p>
            <a:endParaRPr lang="en-US" dirty="0"/>
          </a:p>
        </p:txBody>
      </p:sp>
      <p:pic>
        <p:nvPicPr>
          <p:cNvPr id="7170" name="Picture 2" descr="Image result for Pendentives for Dome of Hagia Soph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22" y="2446867"/>
            <a:ext cx="4562475"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573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Remarks</a:t>
            </a:r>
            <a:endParaRPr lang="en-US" dirty="0"/>
          </a:p>
        </p:txBody>
      </p:sp>
      <p:sp>
        <p:nvSpPr>
          <p:cNvPr id="3" name="Content Placeholder 2"/>
          <p:cNvSpPr>
            <a:spLocks noGrp="1"/>
          </p:cNvSpPr>
          <p:nvPr>
            <p:ph idx="1"/>
          </p:nvPr>
        </p:nvSpPr>
        <p:spPr/>
        <p:txBody>
          <a:bodyPr/>
          <a:lstStyle/>
          <a:p>
            <a:pPr>
              <a:lnSpc>
                <a:spcPct val="150000"/>
              </a:lnSpc>
            </a:pPr>
            <a:r>
              <a:rPr lang="en-US" dirty="0" err="1" smtClean="0"/>
              <a:t>Hagia</a:t>
            </a:r>
            <a:r>
              <a:rPr lang="en-US" dirty="0" smtClean="0"/>
              <a:t> Sophia is an amazing piece of Byzantine architecture. </a:t>
            </a:r>
          </a:p>
          <a:p>
            <a:pPr>
              <a:lnSpc>
                <a:spcPct val="150000"/>
              </a:lnSpc>
            </a:pPr>
            <a:r>
              <a:rPr lang="en-US" dirty="0" smtClean="0"/>
              <a:t>It is richly and artistically decorated with mosaics and marble pillars. </a:t>
            </a:r>
          </a:p>
        </p:txBody>
      </p:sp>
    </p:spTree>
    <p:extLst>
      <p:ext uri="{BB962C8B-B14F-4D97-AF65-F5344CB8AC3E}">
        <p14:creationId xmlns:p14="http://schemas.microsoft.com/office/powerpoint/2010/main" val="3173419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0" indent="0">
              <a:buNone/>
            </a:pPr>
            <a:r>
              <a:rPr lang="en-US" dirty="0" err="1">
                <a:latin typeface="Times New Roman" panose="02020603050405020304" pitchFamily="18" charset="0"/>
                <a:cs typeface="Times New Roman" panose="02020603050405020304" pitchFamily="18" charset="0"/>
              </a:rPr>
              <a:t>Schibille</a:t>
            </a:r>
            <a:r>
              <a:rPr lang="en-US" dirty="0">
                <a:latin typeface="Times New Roman" panose="02020603050405020304" pitchFamily="18" charset="0"/>
                <a:cs typeface="Times New Roman" panose="02020603050405020304" pitchFamily="18" charset="0"/>
              </a:rPr>
              <a:t>, N. (2016). </a:t>
            </a:r>
            <a:r>
              <a:rPr lang="en-US" i="1" dirty="0" err="1">
                <a:latin typeface="Times New Roman" panose="02020603050405020304" pitchFamily="18" charset="0"/>
                <a:cs typeface="Times New Roman" panose="02020603050405020304" pitchFamily="18" charset="0"/>
              </a:rPr>
              <a:t>Hagia</a:t>
            </a:r>
            <a:r>
              <a:rPr lang="en-US" i="1" dirty="0">
                <a:latin typeface="Times New Roman" panose="02020603050405020304" pitchFamily="18" charset="0"/>
                <a:cs typeface="Times New Roman" panose="02020603050405020304" pitchFamily="18" charset="0"/>
              </a:rPr>
              <a:t> Sophia and the Byzantine aesthetic experience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Routledge</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88787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a:lnSpc>
                <a:spcPct val="150000"/>
              </a:lnSpc>
            </a:pPr>
            <a:r>
              <a:rPr lang="en-US" dirty="0" smtClean="0"/>
              <a:t>In Greek, </a:t>
            </a:r>
            <a:r>
              <a:rPr lang="en-US" dirty="0" err="1" smtClean="0"/>
              <a:t>Hagia</a:t>
            </a:r>
            <a:r>
              <a:rPr lang="en-US" dirty="0" smtClean="0"/>
              <a:t> Sophia means </a:t>
            </a:r>
            <a:r>
              <a:rPr lang="en-US" dirty="0" smtClean="0"/>
              <a:t>‘divine wisdom’. </a:t>
            </a:r>
            <a:endParaRPr lang="en-US" dirty="0" smtClean="0"/>
          </a:p>
          <a:p>
            <a:pPr>
              <a:lnSpc>
                <a:spcPct val="150000"/>
              </a:lnSpc>
            </a:pPr>
            <a:r>
              <a:rPr lang="en-US" dirty="0" smtClean="0"/>
              <a:t>It is a religious building in Istanbul, Turkey.</a:t>
            </a:r>
          </a:p>
          <a:p>
            <a:pPr>
              <a:lnSpc>
                <a:spcPct val="150000"/>
              </a:lnSpc>
            </a:pPr>
            <a:r>
              <a:rPr lang="en-US" dirty="0" smtClean="0"/>
              <a:t>It was built in 360 AD under the commission </a:t>
            </a:r>
            <a:br>
              <a:rPr lang="en-US" dirty="0" smtClean="0"/>
            </a:br>
            <a:r>
              <a:rPr lang="en-US" dirty="0" smtClean="0"/>
              <a:t>of Byzantine Emperor.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0460" y="2556933"/>
            <a:ext cx="3880109" cy="3318935"/>
          </a:xfrm>
          <a:prstGeom prst="rect">
            <a:avLst/>
          </a:prstGeom>
        </p:spPr>
      </p:pic>
    </p:spTree>
    <p:extLst>
      <p:ext uri="{BB962C8B-B14F-4D97-AF65-F5344CB8AC3E}">
        <p14:creationId xmlns:p14="http://schemas.microsoft.com/office/powerpoint/2010/main" val="4102131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p:txBody>
          <a:bodyPr/>
          <a:lstStyle/>
          <a:p>
            <a:pPr>
              <a:lnSpc>
                <a:spcPct val="150000"/>
              </a:lnSpc>
            </a:pPr>
            <a:r>
              <a:rPr lang="en-US" dirty="0" smtClean="0"/>
              <a:t>It is called </a:t>
            </a:r>
            <a:r>
              <a:rPr lang="en-US" dirty="0" err="1" smtClean="0"/>
              <a:t>Aya</a:t>
            </a:r>
            <a:r>
              <a:rPr lang="en-US" dirty="0" smtClean="0"/>
              <a:t> </a:t>
            </a:r>
            <a:r>
              <a:rPr lang="en-US" dirty="0" err="1" smtClean="0"/>
              <a:t>Sofya</a:t>
            </a:r>
            <a:r>
              <a:rPr lang="en-US" dirty="0" smtClean="0"/>
              <a:t> by the Turkish people.</a:t>
            </a:r>
          </a:p>
          <a:p>
            <a:pPr>
              <a:lnSpc>
                <a:spcPct val="150000"/>
              </a:lnSpc>
            </a:pPr>
            <a:r>
              <a:rPr lang="en-US" dirty="0" smtClean="0"/>
              <a:t>It is a great example of Byzantine architecture.</a:t>
            </a:r>
          </a:p>
          <a:p>
            <a:pPr>
              <a:lnSpc>
                <a:spcPct val="150000"/>
              </a:lnSpc>
            </a:pPr>
            <a:r>
              <a:rPr lang="en-US" dirty="0" smtClean="0"/>
              <a:t>It transformed from Byzantine church into Ottoman </a:t>
            </a:r>
            <a:r>
              <a:rPr lang="en-US" dirty="0" smtClean="0"/>
              <a:t>Mosque</a:t>
            </a:r>
            <a:r>
              <a:rPr lang="en-US" dirty="0" smtClean="0"/>
              <a:t>.</a:t>
            </a:r>
          </a:p>
          <a:p>
            <a:endParaRPr lang="en-US" dirty="0" smtClean="0"/>
          </a:p>
        </p:txBody>
      </p:sp>
    </p:spTree>
    <p:extLst>
      <p:ext uri="{BB962C8B-B14F-4D97-AF65-F5344CB8AC3E}">
        <p14:creationId xmlns:p14="http://schemas.microsoft.com/office/powerpoint/2010/main" val="3330262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of </a:t>
            </a:r>
            <a:r>
              <a:rPr lang="en-US" dirty="0" err="1"/>
              <a:t>H</a:t>
            </a:r>
            <a:r>
              <a:rPr lang="en-US" dirty="0" err="1" smtClean="0"/>
              <a:t>agia</a:t>
            </a:r>
            <a:r>
              <a:rPr lang="en-US" dirty="0" smtClean="0"/>
              <a:t> Sophia</a:t>
            </a:r>
            <a:endParaRPr lang="en-US" dirty="0"/>
          </a:p>
        </p:txBody>
      </p:sp>
      <p:sp>
        <p:nvSpPr>
          <p:cNvPr id="3" name="Content Placeholder 2"/>
          <p:cNvSpPr>
            <a:spLocks noGrp="1"/>
          </p:cNvSpPr>
          <p:nvPr>
            <p:ph idx="1"/>
          </p:nvPr>
        </p:nvSpPr>
        <p:spPr/>
        <p:txBody>
          <a:bodyPr/>
          <a:lstStyle/>
          <a:p>
            <a:pPr>
              <a:lnSpc>
                <a:spcPct val="150000"/>
              </a:lnSpc>
            </a:pPr>
            <a:r>
              <a:rPr lang="en-US" dirty="0" smtClean="0"/>
              <a:t>During ‘</a:t>
            </a:r>
            <a:r>
              <a:rPr lang="en-US" dirty="0" err="1" smtClean="0"/>
              <a:t>Nika</a:t>
            </a:r>
            <a:r>
              <a:rPr lang="en-US" dirty="0" smtClean="0"/>
              <a:t> riots’, </a:t>
            </a:r>
            <a:r>
              <a:rPr lang="en-US" dirty="0" err="1" smtClean="0"/>
              <a:t>Hagia</a:t>
            </a:r>
            <a:r>
              <a:rPr lang="en-US" dirty="0" smtClean="0"/>
              <a:t> Sophia was built.</a:t>
            </a:r>
          </a:p>
          <a:p>
            <a:pPr>
              <a:lnSpc>
                <a:spcPct val="150000"/>
              </a:lnSpc>
            </a:pPr>
            <a:r>
              <a:rPr lang="en-US" dirty="0" smtClean="0"/>
              <a:t>Modern </a:t>
            </a:r>
            <a:r>
              <a:rPr lang="en-US" dirty="0" err="1" smtClean="0"/>
              <a:t>Hagia</a:t>
            </a:r>
            <a:r>
              <a:rPr lang="en-US" dirty="0" smtClean="0"/>
              <a:t> Sophia </a:t>
            </a:r>
            <a:r>
              <a:rPr lang="en-US" dirty="0" smtClean="0"/>
              <a:t>was </a:t>
            </a:r>
            <a:r>
              <a:rPr lang="en-US" dirty="0" smtClean="0"/>
              <a:t>built by emperor Justinian I.</a:t>
            </a:r>
          </a:p>
          <a:p>
            <a:pPr>
              <a:lnSpc>
                <a:spcPct val="150000"/>
              </a:lnSpc>
            </a:pPr>
            <a:r>
              <a:rPr lang="en-US" dirty="0" smtClean="0"/>
              <a:t>10,000 people worked to complete its construction under two major architects. </a:t>
            </a:r>
            <a:endParaRPr lang="en-US" dirty="0"/>
          </a:p>
        </p:txBody>
      </p:sp>
    </p:spTree>
    <p:extLst>
      <p:ext uri="{BB962C8B-B14F-4D97-AF65-F5344CB8AC3E}">
        <p14:creationId xmlns:p14="http://schemas.microsoft.com/office/powerpoint/2010/main" val="1278906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Symbolization of </a:t>
            </a:r>
            <a:r>
              <a:rPr lang="en-US" dirty="0" err="1"/>
              <a:t>H</a:t>
            </a:r>
            <a:r>
              <a:rPr lang="en-US" dirty="0" err="1" smtClean="0"/>
              <a:t>agia</a:t>
            </a:r>
            <a:r>
              <a:rPr lang="en-US" dirty="0" smtClean="0"/>
              <a:t> Sophia</a:t>
            </a:r>
            <a:endParaRPr lang="en-US" dirty="0"/>
          </a:p>
        </p:txBody>
      </p:sp>
      <p:sp>
        <p:nvSpPr>
          <p:cNvPr id="3" name="Content Placeholder 2"/>
          <p:cNvSpPr>
            <a:spLocks noGrp="1"/>
          </p:cNvSpPr>
          <p:nvPr>
            <p:ph idx="1"/>
          </p:nvPr>
        </p:nvSpPr>
        <p:spPr/>
        <p:txBody>
          <a:bodyPr/>
          <a:lstStyle/>
          <a:p>
            <a:pPr>
              <a:lnSpc>
                <a:spcPct val="150000"/>
              </a:lnSpc>
            </a:pPr>
            <a:r>
              <a:rPr lang="en-US" dirty="0" smtClean="0"/>
              <a:t>It is a symbol of peace and harmony.</a:t>
            </a:r>
          </a:p>
          <a:p>
            <a:pPr>
              <a:lnSpc>
                <a:spcPct val="150000"/>
              </a:lnSpc>
            </a:pPr>
            <a:r>
              <a:rPr lang="en-US" dirty="0" smtClean="0"/>
              <a:t>It represents a meeting point of different </a:t>
            </a:r>
            <a:br>
              <a:rPr lang="en-US" dirty="0" smtClean="0"/>
            </a:br>
            <a:r>
              <a:rPr lang="en-US" dirty="0" smtClean="0"/>
              <a:t>religions of the world.</a:t>
            </a:r>
          </a:p>
          <a:p>
            <a:pPr>
              <a:lnSpc>
                <a:spcPct val="150000"/>
              </a:lnSpc>
            </a:pPr>
            <a:r>
              <a:rPr lang="en-US" dirty="0" smtClean="0"/>
              <a:t>It symbolizes a blend between symbols of </a:t>
            </a:r>
            <a:br>
              <a:rPr lang="en-US" dirty="0" smtClean="0"/>
            </a:br>
            <a:r>
              <a:rPr lang="en-US" dirty="0" smtClean="0"/>
              <a:t>Islamic art and Christianity. </a:t>
            </a:r>
            <a:endParaRPr lang="en-US" dirty="0"/>
          </a:p>
        </p:txBody>
      </p:sp>
      <p:pic>
        <p:nvPicPr>
          <p:cNvPr id="2050" name="Picture 2" descr="Image result for hagia sophia museum tur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1425" y="2556932"/>
            <a:ext cx="4195171" cy="331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819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of </a:t>
            </a:r>
            <a:r>
              <a:rPr lang="en-US" dirty="0" err="1" smtClean="0"/>
              <a:t>Hagia</a:t>
            </a:r>
            <a:r>
              <a:rPr lang="en-US" dirty="0" smtClean="0"/>
              <a:t> Sophia</a:t>
            </a:r>
            <a:endParaRPr lang="en-US" dirty="0"/>
          </a:p>
        </p:txBody>
      </p:sp>
      <p:sp>
        <p:nvSpPr>
          <p:cNvPr id="3" name="Content Placeholder 2"/>
          <p:cNvSpPr>
            <a:spLocks noGrp="1"/>
          </p:cNvSpPr>
          <p:nvPr>
            <p:ph idx="1"/>
          </p:nvPr>
        </p:nvSpPr>
        <p:spPr/>
        <p:txBody>
          <a:bodyPr/>
          <a:lstStyle/>
          <a:p>
            <a:pPr>
              <a:lnSpc>
                <a:spcPct val="150000"/>
              </a:lnSpc>
            </a:pPr>
            <a:r>
              <a:rPr lang="en-US" dirty="0" smtClean="0"/>
              <a:t>Robert Van </a:t>
            </a:r>
            <a:r>
              <a:rPr lang="en-US" dirty="0" err="1" smtClean="0"/>
              <a:t>Nice’s</a:t>
            </a:r>
            <a:r>
              <a:rPr lang="en-US" dirty="0" smtClean="0"/>
              <a:t> measured drawings were </a:t>
            </a:r>
            <a:br>
              <a:rPr lang="en-US" dirty="0" smtClean="0"/>
            </a:br>
            <a:r>
              <a:rPr lang="en-US" dirty="0" smtClean="0"/>
              <a:t>used as a reference for </a:t>
            </a:r>
            <a:r>
              <a:rPr lang="en-US" dirty="0" err="1" smtClean="0"/>
              <a:t>Hagia</a:t>
            </a:r>
            <a:r>
              <a:rPr lang="en-US" dirty="0" smtClean="0"/>
              <a:t> Sophia modeling. </a:t>
            </a:r>
          </a:p>
          <a:p>
            <a:pPr>
              <a:lnSpc>
                <a:spcPct val="150000"/>
              </a:lnSpc>
            </a:pPr>
            <a:r>
              <a:rPr lang="en-US" dirty="0" smtClean="0"/>
              <a:t>It is comprised of 46 sheets, bricks, and floor tiles. </a:t>
            </a:r>
          </a:p>
          <a:p>
            <a:pPr>
              <a:lnSpc>
                <a:spcPct val="150000"/>
              </a:lnSpc>
            </a:pPr>
            <a:r>
              <a:rPr lang="en-US" dirty="0" smtClean="0"/>
              <a:t>Composite materials as well as stone and marble </a:t>
            </a:r>
            <a:br>
              <a:rPr lang="en-US" dirty="0" smtClean="0"/>
            </a:br>
            <a:r>
              <a:rPr lang="en-US" dirty="0" smtClean="0"/>
              <a:t>are used for </a:t>
            </a:r>
            <a:r>
              <a:rPr lang="en-US" dirty="0" err="1" smtClean="0"/>
              <a:t>Hagia</a:t>
            </a:r>
            <a:r>
              <a:rPr lang="en-US" dirty="0" smtClean="0"/>
              <a:t> Sophia.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3404" y="2556932"/>
            <a:ext cx="3243194" cy="3318936"/>
          </a:xfrm>
          <a:prstGeom prst="rect">
            <a:avLst/>
          </a:prstGeom>
        </p:spPr>
      </p:pic>
    </p:spTree>
    <p:extLst>
      <p:ext uri="{BB962C8B-B14F-4D97-AF65-F5344CB8AC3E}">
        <p14:creationId xmlns:p14="http://schemas.microsoft.com/office/powerpoint/2010/main" val="1126301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Basket Capital</a:t>
            </a:r>
            <a:endParaRPr lang="en-US" dirty="0"/>
          </a:p>
        </p:txBody>
      </p:sp>
      <p:sp>
        <p:nvSpPr>
          <p:cNvPr id="3" name="Content Placeholder 2"/>
          <p:cNvSpPr>
            <a:spLocks noGrp="1"/>
          </p:cNvSpPr>
          <p:nvPr>
            <p:ph idx="1"/>
          </p:nvPr>
        </p:nvSpPr>
        <p:spPr/>
        <p:txBody>
          <a:bodyPr>
            <a:normAutofit lnSpcReduction="10000"/>
          </a:bodyPr>
          <a:lstStyle/>
          <a:p>
            <a:r>
              <a:rPr lang="en-US" dirty="0" smtClean="0"/>
              <a:t>“Basket Capital” derivate from the Classical </a:t>
            </a:r>
            <a:br>
              <a:rPr lang="en-US" dirty="0" smtClean="0"/>
            </a:br>
            <a:r>
              <a:rPr lang="en-US" dirty="0" smtClean="0"/>
              <a:t>ionic order.</a:t>
            </a:r>
          </a:p>
          <a:p>
            <a:r>
              <a:rPr lang="en-US" dirty="0" smtClean="0"/>
              <a:t>The circuit of its lower regions is decorated </a:t>
            </a:r>
            <a:br>
              <a:rPr lang="en-US" dirty="0" smtClean="0"/>
            </a:br>
            <a:r>
              <a:rPr lang="en-US" dirty="0" smtClean="0"/>
              <a:t>by the shrunken volutes. </a:t>
            </a:r>
          </a:p>
          <a:p>
            <a:r>
              <a:rPr lang="en-US" dirty="0" smtClean="0"/>
              <a:t>The column capital provides support to the </a:t>
            </a:r>
            <a:br>
              <a:rPr lang="en-US" dirty="0" smtClean="0"/>
            </a:br>
            <a:r>
              <a:rPr lang="en-US" dirty="0" smtClean="0"/>
              <a:t>underlying round column.</a:t>
            </a:r>
          </a:p>
          <a:p>
            <a:r>
              <a:rPr lang="en-US" dirty="0" smtClean="0"/>
              <a:t>It </a:t>
            </a:r>
            <a:r>
              <a:rPr lang="en-US" dirty="0" smtClean="0"/>
              <a:t>demonstrates a </a:t>
            </a:r>
            <a:r>
              <a:rPr lang="en-US" dirty="0" smtClean="0"/>
              <a:t>filigree work by </a:t>
            </a:r>
            <a:br>
              <a:rPr lang="en-US" dirty="0" smtClean="0"/>
            </a:br>
            <a:r>
              <a:rPr lang="en-US" dirty="0" smtClean="0"/>
              <a:t>architectures. </a:t>
            </a:r>
            <a:endParaRPr lang="en-US" dirty="0"/>
          </a:p>
        </p:txBody>
      </p:sp>
      <p:pic>
        <p:nvPicPr>
          <p:cNvPr id="4098" name="Picture 2" descr="Basket Capital, Hagia Sophia (photo: William Allen, CC BY-NC-SA 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7517" y="2556932"/>
            <a:ext cx="3669079" cy="331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486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smtClean="0"/>
              <a:t>The capital fragment demonstrates the carving </a:t>
            </a:r>
            <a:br>
              <a:rPr lang="en-US" dirty="0" smtClean="0"/>
            </a:br>
            <a:r>
              <a:rPr lang="en-US" dirty="0" smtClean="0"/>
              <a:t>technique.</a:t>
            </a:r>
          </a:p>
          <a:p>
            <a:r>
              <a:rPr lang="en-US" dirty="0" smtClean="0"/>
              <a:t>Architects </a:t>
            </a:r>
            <a:r>
              <a:rPr lang="en-US" dirty="0" smtClean="0"/>
              <a:t>and workers carefully drilled its </a:t>
            </a:r>
            <a:br>
              <a:rPr lang="en-US" dirty="0" smtClean="0"/>
            </a:br>
            <a:r>
              <a:rPr lang="en-US" dirty="0" smtClean="0"/>
              <a:t>stones to create shadow. </a:t>
            </a:r>
          </a:p>
          <a:p>
            <a:r>
              <a:rPr lang="en-US" dirty="0" smtClean="0"/>
              <a:t>The surface of the capital seems thin. </a:t>
            </a:r>
          </a:p>
          <a:p>
            <a:r>
              <a:rPr lang="en-US" dirty="0" smtClean="0"/>
              <a:t>The technique of deep carving is used in </a:t>
            </a:r>
            <a:br>
              <a:rPr lang="en-US" dirty="0" smtClean="0"/>
            </a:br>
            <a:r>
              <a:rPr lang="en-US" dirty="0" smtClean="0"/>
              <a:t>various spandrels, entablatures, and capitals. </a:t>
            </a:r>
            <a:endParaRPr lang="en-US" dirty="0"/>
          </a:p>
        </p:txBody>
      </p:sp>
      <p:pic>
        <p:nvPicPr>
          <p:cNvPr id="5122" name="Picture 2" descr="Deep Carving of Capital Fragment, Hagia Sophia (photo: William Allen, CC BY-NC-SA 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9769" y="2556932"/>
            <a:ext cx="3686828" cy="331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662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Golden Dome</a:t>
            </a:r>
            <a:endParaRPr lang="en-US" dirty="0"/>
          </a:p>
        </p:txBody>
      </p:sp>
      <p:sp>
        <p:nvSpPr>
          <p:cNvPr id="3" name="Content Placeholder 2"/>
          <p:cNvSpPr>
            <a:spLocks noGrp="1"/>
          </p:cNvSpPr>
          <p:nvPr>
            <p:ph idx="1"/>
          </p:nvPr>
        </p:nvSpPr>
        <p:spPr/>
        <p:txBody>
          <a:bodyPr>
            <a:normAutofit fontScale="92500" lnSpcReduction="10000"/>
          </a:bodyPr>
          <a:lstStyle/>
          <a:p>
            <a:pPr>
              <a:lnSpc>
                <a:spcPct val="150000"/>
              </a:lnSpc>
            </a:pPr>
            <a:r>
              <a:rPr lang="en-US" dirty="0" err="1" smtClean="0"/>
              <a:t>Hagia</a:t>
            </a:r>
            <a:r>
              <a:rPr lang="en-US" dirty="0" smtClean="0"/>
              <a:t> Sophia has a huge spherical </a:t>
            </a:r>
            <a:br>
              <a:rPr lang="en-US" dirty="0" smtClean="0"/>
            </a:br>
            <a:r>
              <a:rPr lang="en-US" dirty="0" smtClean="0"/>
              <a:t>dome.</a:t>
            </a:r>
          </a:p>
          <a:p>
            <a:pPr>
              <a:lnSpc>
                <a:spcPct val="150000"/>
              </a:lnSpc>
            </a:pPr>
            <a:r>
              <a:rPr lang="en-US" dirty="0" smtClean="0"/>
              <a:t>At the bottom of the dome, the </a:t>
            </a:r>
            <a:br>
              <a:rPr lang="en-US" dirty="0" smtClean="0"/>
            </a:br>
            <a:r>
              <a:rPr lang="en-US" dirty="0" smtClean="0"/>
              <a:t>windows are closely spaced.</a:t>
            </a:r>
          </a:p>
          <a:p>
            <a:pPr>
              <a:lnSpc>
                <a:spcPct val="150000"/>
              </a:lnSpc>
            </a:pPr>
            <a:r>
              <a:rPr lang="en-US" dirty="0" smtClean="0"/>
              <a:t>Jambs of the window are lined </a:t>
            </a:r>
            <a:br>
              <a:rPr lang="en-US" dirty="0" smtClean="0"/>
            </a:br>
            <a:r>
              <a:rPr lang="en-US" dirty="0" smtClean="0"/>
              <a:t>with gold medley. </a:t>
            </a:r>
            <a:endParaRPr lang="en-US" dirty="0"/>
          </a:p>
        </p:txBody>
      </p:sp>
      <p:pic>
        <p:nvPicPr>
          <p:cNvPr id="6146" name="Picture 2" descr="Image result for golden dome of Hagia Sophi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834"/>
          <a:stretch/>
        </p:blipFill>
        <p:spPr bwMode="auto">
          <a:xfrm>
            <a:off x="6025019" y="2556932"/>
            <a:ext cx="4871578" cy="31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5575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210</TotalTime>
  <Words>789</Words>
  <Application>Microsoft Office PowerPoint</Application>
  <PresentationFormat>Widescreen</PresentationFormat>
  <Paragraphs>78</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Garamond</vt:lpstr>
      <vt:lpstr>Times New Roman</vt:lpstr>
      <vt:lpstr>Organic</vt:lpstr>
      <vt:lpstr>The Hagia Sophia in Istanbul, Turkey</vt:lpstr>
      <vt:lpstr>Overview</vt:lpstr>
      <vt:lpstr>Cont. </vt:lpstr>
      <vt:lpstr>Construction of Hagia Sophia</vt:lpstr>
      <vt:lpstr>Symbolization of Hagia Sophia</vt:lpstr>
      <vt:lpstr>Modeling of Hagia Sophia</vt:lpstr>
      <vt:lpstr>Basket Capital</vt:lpstr>
      <vt:lpstr>Cont.</vt:lpstr>
      <vt:lpstr>Golden Dome</vt:lpstr>
      <vt:lpstr>Mortar and Brick</vt:lpstr>
      <vt:lpstr>Square Base</vt:lpstr>
      <vt:lpstr>Pendentives for Dome</vt:lpstr>
      <vt:lpstr>Concluding Remarks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Hagia Sophia in Istanbul, Turkey</dc:title>
  <dc:creator>AMSD</dc:creator>
  <cp:lastModifiedBy>Proofreader</cp:lastModifiedBy>
  <cp:revision>50</cp:revision>
  <dcterms:created xsi:type="dcterms:W3CDTF">2019-12-02T05:12:52Z</dcterms:created>
  <dcterms:modified xsi:type="dcterms:W3CDTF">2019-12-02T09:45:54Z</dcterms:modified>
</cp:coreProperties>
</file>