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9"/>
  </p:notesMasterIdLst>
  <p:sldIdLst>
    <p:sldId id="256" r:id="rId2"/>
    <p:sldId id="257" r:id="rId3"/>
    <p:sldId id="258" r:id="rId4"/>
    <p:sldId id="259" r:id="rId5"/>
    <p:sldId id="260"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3" d="100"/>
          <a:sy n="83" d="100"/>
        </p:scale>
        <p:origin x="68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CE5D8B-F13C-4BE8-B7A0-12181ED5F20F}" type="datetimeFigureOut">
              <a:rPr lang="en-US" smtClean="0"/>
              <a:t>1/19/2019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90D44F-9BF6-47DD-AB8E-D051A68F3029}" type="slidenum">
              <a:rPr lang="en-US" smtClean="0"/>
              <a:t>‹#›</a:t>
            </a:fld>
            <a:endParaRPr lang="en-US"/>
          </a:p>
        </p:txBody>
      </p:sp>
    </p:spTree>
    <p:extLst>
      <p:ext uri="{BB962C8B-B14F-4D97-AF65-F5344CB8AC3E}">
        <p14:creationId xmlns:p14="http://schemas.microsoft.com/office/powerpoint/2010/main" val="1571950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a:t>
            </a:r>
            <a:r>
              <a:rPr lang="en-US" baseline="0" dirty="0" smtClean="0"/>
              <a:t> I am going to analysis the case of City of Arlington and the </a:t>
            </a:r>
            <a:r>
              <a:rPr lang="en-US" baseline="0" smtClean="0"/>
              <a:t>Federal Communications </a:t>
            </a:r>
            <a:r>
              <a:rPr lang="en-US" baseline="0" dirty="0" smtClean="0"/>
              <a:t>commission. </a:t>
            </a:r>
            <a:r>
              <a:rPr lang="en-US" dirty="0" smtClean="0"/>
              <a:t>In this case analysis, the parties involved are the City of Arlington and the Federal Communications Commission (FCC).</a:t>
            </a:r>
          </a:p>
          <a:p>
            <a:r>
              <a:rPr lang="en-US" dirty="0" smtClean="0"/>
              <a:t>The City of Arlington, Texas are the plaintiff and Federal Communications Commission (FCC) are the defendant.</a:t>
            </a:r>
          </a:p>
          <a:p>
            <a:endParaRPr lang="en-US" dirty="0"/>
          </a:p>
        </p:txBody>
      </p:sp>
      <p:sp>
        <p:nvSpPr>
          <p:cNvPr id="4" name="Slide Number Placeholder 3"/>
          <p:cNvSpPr>
            <a:spLocks noGrp="1"/>
          </p:cNvSpPr>
          <p:nvPr>
            <p:ph type="sldNum" sz="quarter" idx="10"/>
          </p:nvPr>
        </p:nvSpPr>
        <p:spPr/>
        <p:txBody>
          <a:bodyPr/>
          <a:lstStyle/>
          <a:p>
            <a:fld id="{5590D44F-9BF6-47DD-AB8E-D051A68F3029}" type="slidenum">
              <a:rPr lang="en-US" smtClean="0"/>
              <a:t>2</a:t>
            </a:fld>
            <a:endParaRPr lang="en-US"/>
          </a:p>
        </p:txBody>
      </p:sp>
    </p:spTree>
    <p:extLst>
      <p:ext uri="{BB962C8B-B14F-4D97-AF65-F5344CB8AC3E}">
        <p14:creationId xmlns:p14="http://schemas.microsoft.com/office/powerpoint/2010/main" val="3290336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There are some of the facts involved in this case that previously wireless telecommunication corporations can construct antennas and towers, they must first stand up to an application to the local or state government for approval.</a:t>
            </a:r>
          </a:p>
          <a:p>
            <a:r>
              <a:rPr lang="en-US" dirty="0" smtClean="0"/>
              <a:t>•	The telecommunication act of 1996 has some restrictions that it executes on local and state authorities on the leading of the approvals and applications process.</a:t>
            </a:r>
          </a:p>
          <a:p>
            <a:r>
              <a:rPr lang="en-US" dirty="0" smtClean="0"/>
              <a:t>•	With reference to the “Fifth Circuit Court of Appeals, in the Communications Act of 1996”, Congress composed the authority of local governments to control their native land by the objective of permitting telecommunications technologies to establish. </a:t>
            </a:r>
          </a:p>
          <a:p>
            <a:endParaRPr lang="en-US" dirty="0" smtClean="0"/>
          </a:p>
          <a:p>
            <a:r>
              <a:rPr lang="en-US" dirty="0" smtClean="0"/>
              <a:t>•	The Fifth Circuit described that Congress enacted § 332(c)(7(A) to keep the power of local administrations above the “placement, construction, and modification of personal wireless service facilities,” and forced technical restrictions on the local administrations by § 332(c)(7)(B). </a:t>
            </a:r>
          </a:p>
          <a:p>
            <a:endParaRPr lang="en-US" dirty="0" smtClean="0"/>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5590D44F-9BF6-47DD-AB8E-D051A68F3029}" type="slidenum">
              <a:rPr lang="en-US" smtClean="0"/>
              <a:t>3</a:t>
            </a:fld>
            <a:endParaRPr lang="en-US"/>
          </a:p>
        </p:txBody>
      </p:sp>
    </p:spTree>
    <p:extLst>
      <p:ext uri="{BB962C8B-B14F-4D97-AF65-F5344CB8AC3E}">
        <p14:creationId xmlns:p14="http://schemas.microsoft.com/office/powerpoint/2010/main" val="3373252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going to explain</a:t>
            </a:r>
            <a:r>
              <a:rPr lang="en-US" baseline="0" dirty="0" smtClean="0"/>
              <a:t> you some of the procedure involved in this case and issue. </a:t>
            </a:r>
            <a:endParaRPr lang="en-US" dirty="0" smtClean="0"/>
          </a:p>
          <a:p>
            <a:r>
              <a:rPr lang="en-US" dirty="0" smtClean="0"/>
              <a:t>The City of Arlington filed an appeal for petition of the FCC’s decision, in the lower court and the Cable and Telecommunications Committee of the New Orleans City Council intruded. </a:t>
            </a:r>
          </a:p>
          <a:p>
            <a:r>
              <a:rPr lang="en-US" dirty="0" smtClean="0"/>
              <a:t>The Fifth Circuit Court of Appeals used Chevron respect to the FCC’s choice and supported the FCC’s explanation of the Communications Act.</a:t>
            </a:r>
          </a:p>
          <a:p>
            <a:r>
              <a:rPr lang="en-US" dirty="0" smtClean="0"/>
              <a:t> New Orleans and Arlington appealed to the Supreme Court of the United States, which decided certiorari.</a:t>
            </a:r>
          </a:p>
          <a:p>
            <a:r>
              <a:rPr lang="en-US" dirty="0" smtClean="0"/>
              <a:t>ISSUE </a:t>
            </a:r>
          </a:p>
          <a:p>
            <a:r>
              <a:rPr lang="en-US" dirty="0" smtClean="0"/>
              <a:t>The Arlington and New Orleans Petitioners claim that Congress did not provide to the FCC’s the power to understand the limitation of its own ability. Further, Defendant FCC claims that Congress did allow the FCC to understand the scope of its control.</a:t>
            </a:r>
          </a:p>
          <a:p>
            <a:endParaRPr lang="en-US" dirty="0" smtClean="0"/>
          </a:p>
          <a:p>
            <a:r>
              <a:rPr lang="en-US" dirty="0" smtClean="0"/>
              <a:t>The City of Arlington filed an appeal for petition of the FCC’s decision, in the lower court and the Cable and Telecommunications Committee of the New Orleans City Council intruded. </a:t>
            </a:r>
          </a:p>
          <a:p>
            <a:r>
              <a:rPr lang="en-US" dirty="0" smtClean="0"/>
              <a:t>The Fifth Circuit Court of Appeals used Chevron respect to the FCC’s choice and supported the FCC’s explanation of the Communications Act.</a:t>
            </a:r>
          </a:p>
          <a:p>
            <a:r>
              <a:rPr lang="en-US" dirty="0" smtClean="0"/>
              <a:t> New Orleans and Arlington appealed to the Supreme Court of the United States, which decided certiorari.</a:t>
            </a:r>
          </a:p>
          <a:p>
            <a:endParaRPr lang="en-US" dirty="0" smtClean="0"/>
          </a:p>
          <a:p>
            <a:r>
              <a:rPr lang="en-US" dirty="0" smtClean="0"/>
              <a:t>The Arlington and New Orleans Petitioners claim that Congress did not provide to the FCC’s the power to understand the limitation of its own ability. Further, Defendant FCC claims that Congress did allow the FCC to understand the scope of its control.</a:t>
            </a:r>
            <a:endParaRPr lang="en-US" dirty="0"/>
          </a:p>
        </p:txBody>
      </p:sp>
      <p:sp>
        <p:nvSpPr>
          <p:cNvPr id="4" name="Slide Number Placeholder 3"/>
          <p:cNvSpPr>
            <a:spLocks noGrp="1"/>
          </p:cNvSpPr>
          <p:nvPr>
            <p:ph type="sldNum" sz="quarter" idx="10"/>
          </p:nvPr>
        </p:nvSpPr>
        <p:spPr/>
        <p:txBody>
          <a:bodyPr/>
          <a:lstStyle/>
          <a:p>
            <a:fld id="{5590D44F-9BF6-47DD-AB8E-D051A68F3029}" type="slidenum">
              <a:rPr lang="en-US" smtClean="0"/>
              <a:t>5</a:t>
            </a:fld>
            <a:endParaRPr lang="en-US"/>
          </a:p>
        </p:txBody>
      </p:sp>
    </p:spTree>
    <p:extLst>
      <p:ext uri="{BB962C8B-B14F-4D97-AF65-F5344CB8AC3E}">
        <p14:creationId xmlns:p14="http://schemas.microsoft.com/office/powerpoint/2010/main" val="3387969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some of the laws</a:t>
            </a:r>
            <a:endParaRPr lang="en-US" dirty="0"/>
          </a:p>
        </p:txBody>
      </p:sp>
      <p:sp>
        <p:nvSpPr>
          <p:cNvPr id="4" name="Slide Number Placeholder 3"/>
          <p:cNvSpPr>
            <a:spLocks noGrp="1"/>
          </p:cNvSpPr>
          <p:nvPr>
            <p:ph type="sldNum" sz="quarter" idx="10"/>
          </p:nvPr>
        </p:nvSpPr>
        <p:spPr/>
        <p:txBody>
          <a:bodyPr/>
          <a:lstStyle/>
          <a:p>
            <a:fld id="{5590D44F-9BF6-47DD-AB8E-D051A68F3029}" type="slidenum">
              <a:rPr lang="en-US" smtClean="0"/>
              <a:t>6</a:t>
            </a:fld>
            <a:endParaRPr lang="en-US"/>
          </a:p>
        </p:txBody>
      </p:sp>
    </p:spTree>
    <p:extLst>
      <p:ext uri="{BB962C8B-B14F-4D97-AF65-F5344CB8AC3E}">
        <p14:creationId xmlns:p14="http://schemas.microsoft.com/office/powerpoint/2010/main" val="1273287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endParaRPr lang="en-US" dirty="0" smtClean="0"/>
          </a:p>
          <a:p>
            <a:r>
              <a:rPr lang="en-US" dirty="0" smtClean="0"/>
              <a:t> Local administrations appealed that the FCC cannot fixed these restrictions as the FCC cannot control its own control below the Communications Act. Once Congress approved the Act, it decided a certain quantity of control to the FCC to apply and describe the rules below the Act.</a:t>
            </a:r>
          </a:p>
          <a:p>
            <a:endParaRPr lang="en-US" dirty="0" smtClean="0"/>
          </a:p>
          <a:p>
            <a:r>
              <a:rPr lang="en-US" dirty="0" smtClean="0"/>
              <a:t>Reasoning</a:t>
            </a:r>
          </a:p>
          <a:p>
            <a:r>
              <a:rPr lang="en-US" dirty="0" smtClean="0"/>
              <a:t>Chief Justice disagreed and contended that a court would not accept to an organization until that court chooses, on its own, that the organization is permitted to deference. Though, once a court has completed such a resolve, Chevron deference might be defensible. </a:t>
            </a:r>
          </a:p>
          <a:p>
            <a:r>
              <a:rPr lang="en-US" dirty="0" smtClean="0"/>
              <a:t>Conclusion</a:t>
            </a:r>
          </a:p>
          <a:p>
            <a:endParaRPr lang="en-US" dirty="0" smtClean="0"/>
          </a:p>
          <a:p>
            <a:r>
              <a:rPr lang="en-US" dirty="0" smtClean="0"/>
              <a:t>The issue was, “Whether the Chevron deference principle relates to an agency's understanding of its own authority”.</a:t>
            </a:r>
          </a:p>
          <a:p>
            <a:endParaRPr lang="en-US" dirty="0"/>
          </a:p>
        </p:txBody>
      </p:sp>
      <p:sp>
        <p:nvSpPr>
          <p:cNvPr id="4" name="Slide Number Placeholder 3"/>
          <p:cNvSpPr>
            <a:spLocks noGrp="1"/>
          </p:cNvSpPr>
          <p:nvPr>
            <p:ph type="sldNum" sz="quarter" idx="10"/>
          </p:nvPr>
        </p:nvSpPr>
        <p:spPr/>
        <p:txBody>
          <a:bodyPr/>
          <a:lstStyle/>
          <a:p>
            <a:fld id="{5590D44F-9BF6-47DD-AB8E-D051A68F3029}" type="slidenum">
              <a:rPr lang="en-US" smtClean="0"/>
              <a:t>7</a:t>
            </a:fld>
            <a:endParaRPr lang="en-US"/>
          </a:p>
        </p:txBody>
      </p:sp>
    </p:spTree>
    <p:extLst>
      <p:ext uri="{BB962C8B-B14F-4D97-AF65-F5344CB8AC3E}">
        <p14:creationId xmlns:p14="http://schemas.microsoft.com/office/powerpoint/2010/main" val="588318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87DE6118-2437-4B30-8E3C-4D2BE6020583}" type="datetimeFigureOut">
              <a:rPr lang="en-US" smtClean="0"/>
              <a:pPr/>
              <a:t>1/19/2019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401604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426223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87DE6118-2437-4B30-8E3C-4D2BE6020583}" type="datetimeFigureOut">
              <a:rPr lang="en-US" smtClean="0"/>
              <a:t>1/19/2019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9E57DC2-970A-4B3E-BB1C-7A09969E49DF}" type="slidenum">
              <a:rPr lang="en-US" smtClean="0"/>
              <a:t>‹#›</a:t>
            </a:fld>
            <a:endParaRPr lang="en-US" dirty="0"/>
          </a:p>
        </p:txBody>
      </p:sp>
    </p:spTree>
    <p:extLst>
      <p:ext uri="{BB962C8B-B14F-4D97-AF65-F5344CB8AC3E}">
        <p14:creationId xmlns:p14="http://schemas.microsoft.com/office/powerpoint/2010/main" val="52364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376635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7DE6118-2437-4B30-8E3C-4D2BE6020583}" type="datetimeFigureOut">
              <a:rPr lang="en-US" smtClean="0"/>
              <a:pPr/>
              <a:t>1/19/2019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961890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09574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01211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7DE6118-2437-4B30-8E3C-4D2BE6020583}" type="datetimeFigureOut">
              <a:rPr lang="en-US" smtClean="0"/>
              <a:t>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584126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559111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7DE6118-2437-4B30-8E3C-4D2BE6020583}" type="datetimeFigureOut">
              <a:rPr lang="en-US" smtClean="0"/>
              <a:pPr/>
              <a:t>1/19/2019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845444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831386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87DE6118-2437-4B30-8E3C-4D2BE6020583}" type="datetimeFigureOut">
              <a:rPr lang="en-US" smtClean="0"/>
              <a:pPr/>
              <a:t>1/19/2019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69E57DC2-970A-4B3E-BB1C-7A09969E49DF}"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28031425"/>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2400" dirty="0">
                <a:latin typeface="Times New Roman" panose="02020603050405020304" pitchFamily="18" charset="0"/>
                <a:cs typeface="Times New Roman" panose="02020603050405020304" pitchFamily="18" charset="0"/>
              </a:rPr>
              <a:t>Week 2: City of Arlington vs FCC</a:t>
            </a:r>
          </a:p>
        </p:txBody>
      </p:sp>
      <p:sp>
        <p:nvSpPr>
          <p:cNvPr id="3" name="Subtitle 2"/>
          <p:cNvSpPr>
            <a:spLocks noGrp="1"/>
          </p:cNvSpPr>
          <p:nvPr>
            <p:ph type="subTitle" idx="1"/>
          </p:nvPr>
        </p:nvSpPr>
        <p:spPr/>
        <p:txBody>
          <a:bodyPr/>
          <a:lstStyle/>
          <a:p>
            <a:pPr algn="ctr"/>
            <a:r>
              <a:rPr lang="en-GB" dirty="0" smtClean="0"/>
              <a:t>submitted by</a:t>
            </a:r>
            <a:endParaRPr lang="en-US" dirty="0"/>
          </a:p>
        </p:txBody>
      </p:sp>
    </p:spTree>
    <p:extLst>
      <p:ext uri="{BB962C8B-B14F-4D97-AF65-F5344CB8AC3E}">
        <p14:creationId xmlns:p14="http://schemas.microsoft.com/office/powerpoint/2010/main" val="2547330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Parties</a:t>
            </a:r>
          </a:p>
        </p:txBody>
      </p:sp>
      <p:sp>
        <p:nvSpPr>
          <p:cNvPr id="3" name="Content Placeholder 2"/>
          <p:cNvSpPr>
            <a:spLocks noGrp="1"/>
          </p:cNvSpPr>
          <p:nvPr>
            <p:ph idx="1"/>
          </p:nvPr>
        </p:nvSpPr>
        <p:spPr>
          <a:xfrm>
            <a:off x="485398" y="2898953"/>
            <a:ext cx="10053293" cy="3371218"/>
          </a:xfrm>
        </p:spPr>
        <p:txBody>
          <a:bodyPr/>
          <a:lstStyle/>
          <a:p>
            <a:r>
              <a:rPr lang="en-US" sz="2000" dirty="0" smtClean="0"/>
              <a:t>In </a:t>
            </a:r>
            <a:r>
              <a:rPr lang="en-US" sz="2000" dirty="0"/>
              <a:t>this case </a:t>
            </a:r>
            <a:r>
              <a:rPr lang="en-US" sz="2000" dirty="0" smtClean="0"/>
              <a:t>analysis, the parties involved are </a:t>
            </a:r>
            <a:r>
              <a:rPr lang="en-US" sz="2000" dirty="0"/>
              <a:t>the City of Arlington and the Federal Communications Commission (FCC</a:t>
            </a:r>
            <a:r>
              <a:rPr lang="en-US" sz="2000" dirty="0" smtClean="0"/>
              <a:t>).</a:t>
            </a:r>
          </a:p>
          <a:p>
            <a:r>
              <a:rPr lang="en-US" sz="2000" dirty="0" smtClean="0"/>
              <a:t>The </a:t>
            </a:r>
            <a:r>
              <a:rPr lang="en-US" sz="2000" dirty="0"/>
              <a:t>City of Arlington, Texas </a:t>
            </a:r>
            <a:r>
              <a:rPr lang="en-US" sz="2000" dirty="0" smtClean="0"/>
              <a:t>are </a:t>
            </a:r>
            <a:r>
              <a:rPr lang="en-US" sz="2000" dirty="0"/>
              <a:t>the plaintiff </a:t>
            </a:r>
            <a:r>
              <a:rPr lang="en-US" sz="2000" dirty="0" smtClean="0"/>
              <a:t>and </a:t>
            </a:r>
          </a:p>
          <a:p>
            <a:r>
              <a:rPr lang="en-US" sz="2000" dirty="0" smtClean="0"/>
              <a:t>Federal </a:t>
            </a:r>
            <a:r>
              <a:rPr lang="en-US" sz="2000" dirty="0"/>
              <a:t>Communications Commission (FCC</a:t>
            </a:r>
            <a:r>
              <a:rPr lang="en-US" sz="2000" dirty="0" smtClean="0"/>
              <a:t>) </a:t>
            </a:r>
            <a:r>
              <a:rPr lang="en-US" sz="2000" dirty="0"/>
              <a:t>are the </a:t>
            </a:r>
            <a:r>
              <a:rPr lang="en-US" sz="2000" dirty="0" smtClean="0"/>
              <a:t>defendant.</a:t>
            </a:r>
            <a:endParaRPr lang="en-GB" sz="2000"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US" dirty="0"/>
          </a:p>
        </p:txBody>
      </p:sp>
    </p:spTree>
    <p:extLst>
      <p:ext uri="{BB962C8B-B14F-4D97-AF65-F5344CB8AC3E}">
        <p14:creationId xmlns:p14="http://schemas.microsoft.com/office/powerpoint/2010/main" val="1137726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Facts </a:t>
            </a:r>
          </a:p>
        </p:txBody>
      </p:sp>
      <p:sp>
        <p:nvSpPr>
          <p:cNvPr id="3" name="Content Placeholder 2"/>
          <p:cNvSpPr>
            <a:spLocks noGrp="1"/>
          </p:cNvSpPr>
          <p:nvPr>
            <p:ph idx="1"/>
          </p:nvPr>
        </p:nvSpPr>
        <p:spPr/>
        <p:txBody>
          <a:bodyPr>
            <a:normAutofit/>
          </a:bodyPr>
          <a:lstStyle/>
          <a:p>
            <a:r>
              <a:rPr lang="en-US" dirty="0" smtClean="0"/>
              <a:t>There </a:t>
            </a:r>
            <a:r>
              <a:rPr lang="en-US" dirty="0"/>
              <a:t>are some of the facts involved in this case that previously wireless telecommunication corporations can construct antennas and towers, they must first stand up to an application to the local or state government for approval.</a:t>
            </a:r>
          </a:p>
          <a:p>
            <a:r>
              <a:rPr lang="en-US" dirty="0" smtClean="0"/>
              <a:t>The </a:t>
            </a:r>
            <a:r>
              <a:rPr lang="en-US" dirty="0"/>
              <a:t>telecommunication act of 1996 has some restrictions that it executes on local and state authorities on the leading of the approvals and applications process.</a:t>
            </a:r>
          </a:p>
          <a:p>
            <a:r>
              <a:rPr lang="en-US" dirty="0"/>
              <a:t>	With reference to the “Fifth Circuit Court of Appeals, in the Communications Act of 1996”, Congress composed the authority of local governments to control their native land by the objective of permitting telecommunications technologies to establish. </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895929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a:t>
            </a:r>
            <a:endParaRPr lang="en-US" dirty="0"/>
          </a:p>
        </p:txBody>
      </p:sp>
      <p:sp>
        <p:nvSpPr>
          <p:cNvPr id="3" name="Content Placeholder 2"/>
          <p:cNvSpPr>
            <a:spLocks noGrp="1"/>
          </p:cNvSpPr>
          <p:nvPr>
            <p:ph idx="1"/>
          </p:nvPr>
        </p:nvSpPr>
        <p:spPr/>
        <p:txBody>
          <a:bodyPr/>
          <a:lstStyle/>
          <a:p>
            <a:r>
              <a:rPr lang="en-US" dirty="0"/>
              <a:t>The Fifth Circuit described that Congress enacted § 332(c)(7(A) to keep the power of local administrations above the “placement, construction, and modification of personal wireless service facilities,” and forced technical restrictions on the local administrations by § 332(c)(7)(B). </a:t>
            </a:r>
            <a:endParaRPr lang="en-US" dirty="0" smtClean="0"/>
          </a:p>
          <a:p>
            <a:r>
              <a:rPr lang="en-US" dirty="0"/>
              <a:t>The FCC give out a public notice looking for observation on CTIA’s petition and established commentaries from local governments, wireless service providers, and other interested parties. </a:t>
            </a:r>
          </a:p>
          <a:p>
            <a:endParaRPr lang="en-US" dirty="0"/>
          </a:p>
        </p:txBody>
      </p:sp>
    </p:spTree>
    <p:extLst>
      <p:ext uri="{BB962C8B-B14F-4D97-AF65-F5344CB8AC3E}">
        <p14:creationId xmlns:p14="http://schemas.microsoft.com/office/powerpoint/2010/main" val="2483193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p:txBody>
          <a:bodyPr/>
          <a:lstStyle/>
          <a:p>
            <a:r>
              <a:rPr lang="en-US" dirty="0"/>
              <a:t>The City of Arlington filed an appeal for petition of the FCC’s </a:t>
            </a:r>
            <a:r>
              <a:rPr lang="en-US" dirty="0" smtClean="0"/>
              <a:t>decision, in the lower court </a:t>
            </a:r>
            <a:r>
              <a:rPr lang="en-US" dirty="0"/>
              <a:t>and the Cable and Telecommunications Committee of the New Orleans City Council intruded. </a:t>
            </a:r>
            <a:endParaRPr lang="en-US" dirty="0" smtClean="0"/>
          </a:p>
          <a:p>
            <a:r>
              <a:rPr lang="en-US" dirty="0" smtClean="0"/>
              <a:t>The </a:t>
            </a:r>
            <a:r>
              <a:rPr lang="en-US" dirty="0"/>
              <a:t>Fifth Circuit Court of Appeals used Chevron respect to the FCC’s choice and supported the FCC’s explanation of the Communications Act</a:t>
            </a:r>
            <a:r>
              <a:rPr lang="en-US" dirty="0" smtClean="0"/>
              <a:t>.</a:t>
            </a:r>
          </a:p>
          <a:p>
            <a:r>
              <a:rPr lang="en-US" dirty="0" smtClean="0"/>
              <a:t> </a:t>
            </a:r>
            <a:r>
              <a:rPr lang="en-US" dirty="0"/>
              <a:t>New Orleans and Arlington appealed to the Supreme Court of the United States, which decided certiorari</a:t>
            </a:r>
            <a:r>
              <a:rPr lang="en-US" dirty="0" smtClean="0"/>
              <a:t>.</a:t>
            </a:r>
            <a:endParaRPr lang="en-US" dirty="0"/>
          </a:p>
          <a:p>
            <a:pPr marL="0" indent="0">
              <a:buNone/>
            </a:pPr>
            <a:r>
              <a:rPr lang="en-US" sz="2000" dirty="0" smtClean="0"/>
              <a:t>ISSUE </a:t>
            </a:r>
          </a:p>
          <a:p>
            <a:r>
              <a:rPr lang="en-US" dirty="0" smtClean="0"/>
              <a:t>The </a:t>
            </a:r>
            <a:r>
              <a:rPr lang="en-US" dirty="0"/>
              <a:t>Arlington and New Orleans Petitioners claim that Congress did not provide to the FCC’s the power to understand the limitation of its own ability. Further, Defendant FCC claims that Congress did allow the FCC to understand the scope of its control.</a:t>
            </a:r>
          </a:p>
          <a:p>
            <a:endParaRPr lang="en-US" dirty="0"/>
          </a:p>
        </p:txBody>
      </p:sp>
    </p:spTree>
    <p:extLst>
      <p:ext uri="{BB962C8B-B14F-4D97-AF65-F5344CB8AC3E}">
        <p14:creationId xmlns:p14="http://schemas.microsoft.com/office/powerpoint/2010/main" val="399956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Applicable laws</a:t>
            </a:r>
            <a:endParaRPr lang="en-US" dirty="0"/>
          </a:p>
        </p:txBody>
      </p:sp>
      <p:sp>
        <p:nvSpPr>
          <p:cNvPr id="3" name="Content Placeholder 2"/>
          <p:cNvSpPr>
            <a:spLocks noGrp="1"/>
          </p:cNvSpPr>
          <p:nvPr>
            <p:ph idx="1"/>
          </p:nvPr>
        </p:nvSpPr>
        <p:spPr/>
        <p:txBody>
          <a:bodyPr>
            <a:normAutofit lnSpcReduction="10000"/>
          </a:bodyPr>
          <a:lstStyle/>
          <a:p>
            <a:r>
              <a:rPr lang="en-US" dirty="0"/>
              <a:t>The Communications Act of 1934, as amended, requires state or local governments to act on siting applications for wireless facilities “within a reasonable period of time after the request is duly filed. (pg.1). ”  47 U. S. C. §332(c)(7)(B</a:t>
            </a:r>
            <a:r>
              <a:rPr lang="en-US" dirty="0" smtClean="0"/>
              <a:t>)</a:t>
            </a:r>
          </a:p>
          <a:p>
            <a:r>
              <a:rPr lang="en-US" dirty="0" smtClean="0"/>
              <a:t>(</a:t>
            </a:r>
            <a:r>
              <a:rPr lang="en-US" dirty="0"/>
              <a:t>ii).  Relying on its broad authority to implement the Communications Act, see 47 U. S. C. §201(b), the Federal Communications Commission (FCC) issued a Declaratory Ruling concluding that the phrase “reasonable period of time” is presumptively (but </a:t>
            </a:r>
            <a:r>
              <a:rPr lang="en-US" dirty="0" err="1"/>
              <a:t>rebuttably</a:t>
            </a:r>
            <a:r>
              <a:rPr lang="en-US" dirty="0"/>
              <a:t>) 90 days to process an application to place a new antenna on an existing tower and 150 days to process all other </a:t>
            </a:r>
            <a:r>
              <a:rPr lang="en-US" dirty="0" smtClean="0"/>
              <a:t>applications (pg.1). </a:t>
            </a:r>
          </a:p>
          <a:p>
            <a:r>
              <a:rPr lang="en-US" dirty="0" smtClean="0"/>
              <a:t>The </a:t>
            </a:r>
            <a:r>
              <a:rPr lang="en-US" dirty="0"/>
              <a:t>cities of Arlington and San Antonio, Texas, sought review of the Declaratory Ruling in the Fifth Circuit.  They argued that the Commission lacked authority to interpret §332(c)(7)(B)’s limitations(pg.1). </a:t>
            </a:r>
          </a:p>
          <a:p>
            <a:r>
              <a:rPr lang="en-US" dirty="0"/>
              <a:t>The CFTC, pursuant to its broad rulemaking authority, see §12a(5), interpreted that oblique reference to counterclaims as granting it “the power to take jurisdiction over” not just federal-law counterclaims, but state-law counterclaims as </a:t>
            </a:r>
            <a:r>
              <a:rPr lang="en-US" dirty="0" smtClean="0"/>
              <a:t>well</a:t>
            </a:r>
            <a:r>
              <a:rPr lang="en-US" dirty="0"/>
              <a:t> </a:t>
            </a:r>
            <a:r>
              <a:rPr lang="en-US" dirty="0" smtClean="0"/>
              <a:t>(pg11).</a:t>
            </a:r>
            <a:endParaRPr lang="en-US" dirty="0"/>
          </a:p>
        </p:txBody>
      </p:sp>
    </p:spTree>
    <p:extLst>
      <p:ext uri="{BB962C8B-B14F-4D97-AF65-F5344CB8AC3E}">
        <p14:creationId xmlns:p14="http://schemas.microsoft.com/office/powerpoint/2010/main" val="2597086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Holdings</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endParaRPr lang="en-US" dirty="0"/>
          </a:p>
          <a:p>
            <a:endParaRPr lang="en-US" sz="1900" dirty="0" smtClean="0"/>
          </a:p>
          <a:p>
            <a:endParaRPr lang="en-US" sz="1900" dirty="0"/>
          </a:p>
          <a:p>
            <a:endParaRPr lang="en-US" sz="1900" dirty="0" smtClean="0"/>
          </a:p>
          <a:p>
            <a:r>
              <a:rPr lang="en-US" sz="1900" dirty="0" smtClean="0"/>
              <a:t> Local </a:t>
            </a:r>
            <a:r>
              <a:rPr lang="en-US" sz="1900" dirty="0"/>
              <a:t>administrations appealed that the FCC cannot fixed these restrictions as the FCC cannot control its own control below the Communications Act. Once Congress approved the Act, it decided a certain quantity of control to the FCC to apply and describe the rules below the Act</a:t>
            </a:r>
            <a:r>
              <a:rPr lang="en-US" sz="1900" dirty="0" smtClean="0"/>
              <a:t>.</a:t>
            </a:r>
          </a:p>
          <a:p>
            <a:endParaRPr lang="en-US" sz="1900" dirty="0"/>
          </a:p>
          <a:p>
            <a:pPr marL="0" indent="0">
              <a:buNone/>
            </a:pPr>
            <a:r>
              <a:rPr lang="en-US" sz="1900" dirty="0"/>
              <a:t>Reasoning</a:t>
            </a:r>
            <a:endParaRPr lang="en-US" sz="1900" dirty="0" smtClean="0"/>
          </a:p>
          <a:p>
            <a:r>
              <a:rPr lang="en-US" sz="1900" dirty="0"/>
              <a:t>Chief Justice disagreed and contended that a court would not accept to an organization until that court chooses, on its own, that the organization is permitted to deference. Though, once a court has completed such a resolve, Chevron deference might be defensible. </a:t>
            </a:r>
            <a:endParaRPr lang="en-US" sz="1900" dirty="0" smtClean="0"/>
          </a:p>
          <a:p>
            <a:pPr marL="0" indent="0">
              <a:buNone/>
            </a:pPr>
            <a:r>
              <a:rPr lang="en-US" sz="1900" dirty="0" smtClean="0"/>
              <a:t>Conclusion</a:t>
            </a:r>
          </a:p>
          <a:p>
            <a:pPr marL="0" indent="0">
              <a:buNone/>
            </a:pPr>
            <a:endParaRPr lang="en-US" sz="1900" dirty="0"/>
          </a:p>
          <a:p>
            <a:r>
              <a:rPr lang="en-US" sz="1900" dirty="0" smtClean="0"/>
              <a:t>The issue was, “Whether </a:t>
            </a:r>
            <a:r>
              <a:rPr lang="en-US" sz="1900" dirty="0"/>
              <a:t>the Chevron deference </a:t>
            </a:r>
            <a:r>
              <a:rPr lang="en-US" sz="1900" dirty="0" smtClean="0"/>
              <a:t>principle relates </a:t>
            </a:r>
            <a:r>
              <a:rPr lang="en-US" sz="1900" dirty="0"/>
              <a:t>to an agency's </a:t>
            </a:r>
            <a:r>
              <a:rPr lang="en-US" sz="1900" dirty="0" smtClean="0"/>
              <a:t>understanding </a:t>
            </a:r>
            <a:r>
              <a:rPr lang="en-US" sz="1900" dirty="0"/>
              <a:t>of its own </a:t>
            </a:r>
            <a:r>
              <a:rPr lang="en-US" sz="1900" dirty="0" smtClean="0"/>
              <a:t>authority”.</a:t>
            </a:r>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584383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102</TotalTime>
  <Words>1104</Words>
  <Application>Microsoft Office PowerPoint</Application>
  <PresentationFormat>Widescreen</PresentationFormat>
  <Paragraphs>82</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Gill Sans MT</vt:lpstr>
      <vt:lpstr>Times New Roman</vt:lpstr>
      <vt:lpstr>Wingdings 2</vt:lpstr>
      <vt:lpstr>Dividend</vt:lpstr>
      <vt:lpstr>Week 2: City of Arlington vs FCC</vt:lpstr>
      <vt:lpstr>Parties</vt:lpstr>
      <vt:lpstr>Facts </vt:lpstr>
      <vt:lpstr>Continuation</vt:lpstr>
      <vt:lpstr>Procedure</vt:lpstr>
      <vt:lpstr>Applicable laws</vt:lpstr>
      <vt:lpstr>Holdings</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2: City of Arlington vs FCC</dc:title>
  <dc:creator>HP</dc:creator>
  <cp:lastModifiedBy>HP</cp:lastModifiedBy>
  <cp:revision>6</cp:revision>
  <dcterms:created xsi:type="dcterms:W3CDTF">2019-01-20T04:49:24Z</dcterms:created>
  <dcterms:modified xsi:type="dcterms:W3CDTF">2019-01-20T06:31:45Z</dcterms:modified>
</cp:coreProperties>
</file>